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slide+xml" PartName="/ppt/slides/slide86.xml"/>
  <Override ContentType="application/vnd.openxmlformats-officedocument.presentationml.slide+xml" PartName="/ppt/slides/slide87.xml"/>
  <Override ContentType="application/vnd.openxmlformats-officedocument.presentationml.slide+xml" PartName="/ppt/slides/slide88.xml"/>
  <Override ContentType="application/vnd.openxmlformats-officedocument.presentationml.slide+xml" PartName="/ppt/slides/slide89.xml"/>
  <Override ContentType="application/vnd.openxmlformats-officedocument.presentationml.slide+xml" PartName="/ppt/slides/slide90.xml"/>
  <Override ContentType="application/vnd.openxmlformats-officedocument.presentationml.slide+xml" PartName="/ppt/slides/slide91.xml"/>
  <Override ContentType="application/vnd.openxmlformats-officedocument.presentationml.slide+xml" PartName="/ppt/slides/slide92.xml"/>
  <Override ContentType="application/vnd.openxmlformats-officedocument.presentationml.slide+xml" PartName="/ppt/slides/slide93.xml"/>
  <Override ContentType="application/vnd.openxmlformats-officedocument.presentationml.slide+xml" PartName="/ppt/slides/slide94.xml"/>
  <Override ContentType="application/vnd.openxmlformats-officedocument.presentationml.slide+xml" PartName="/ppt/slides/slide95.xml"/>
  <Override ContentType="application/vnd.openxmlformats-officedocument.presentationml.slide+xml" PartName="/ppt/slides/slide96.xml"/>
  <Override ContentType="application/vnd.openxmlformats-officedocument.presentationml.slide+xml" PartName="/ppt/slides/slide97.xml"/>
  <Override ContentType="application/vnd.openxmlformats-officedocument.presentationml.slide+xml" PartName="/ppt/slides/slide98.xml"/>
  <Override ContentType="application/vnd.openxmlformats-officedocument.presentationml.slide+xml" PartName="/ppt/slides/slide99.xml"/>
  <Override ContentType="application/vnd.openxmlformats-officedocument.presentationml.slide+xml" PartName="/ppt/slides/slide100.xml"/>
  <Override ContentType="application/vnd.openxmlformats-officedocument.presentationml.slide+xml" PartName="/ppt/slides/slide101.xml"/>
  <Override ContentType="application/vnd.openxmlformats-officedocument.presentationml.slide+xml" PartName="/ppt/slides/slide102.xml"/>
  <Override ContentType="application/vnd.openxmlformats-officedocument.presentationml.slide+xml" PartName="/ppt/slides/slide103.xml"/>
  <Override ContentType="application/vnd.openxmlformats-officedocument.presentationml.slide+xml" PartName="/ppt/slides/slide104.xml"/>
  <Override ContentType="application/vnd.openxmlformats-officedocument.presentationml.slide+xml" PartName="/ppt/slides/slide105.xml"/>
  <Override ContentType="application/vnd.openxmlformats-officedocument.presentationml.slide+xml" PartName="/ppt/slides/slide106.xml"/>
  <Override ContentType="application/vnd.openxmlformats-officedocument.presentationml.slide+xml" PartName="/ppt/slides/slide107.xml"/>
  <Override ContentType="application/vnd.openxmlformats-officedocument.presentationml.slide+xml" PartName="/ppt/slides/slide108.xml"/>
  <Override ContentType="application/vnd.openxmlformats-officedocument.presentationml.slide+xml" PartName="/ppt/slides/slide109.xml"/>
  <Override ContentType="application/vnd.openxmlformats-officedocument.presentationml.slide+xml" PartName="/ppt/slides/slide110.xml"/>
  <Override ContentType="application/vnd.openxmlformats-officedocument.presentationml.slide+xml" PartName="/ppt/slides/slide111.xml"/>
  <Override ContentType="application/vnd.openxmlformats-officedocument.presentationml.slide+xml" PartName="/ppt/slides/slide112.xml"/>
  <Override ContentType="application/vnd.openxmlformats-officedocument.presentationml.slide+xml" PartName="/ppt/slides/slide113.xml"/>
  <Override ContentType="application/vnd.openxmlformats-officedocument.presentationml.slide+xml" PartName="/ppt/slides/slide114.xml"/>
  <Override ContentType="application/vnd.openxmlformats-officedocument.presentationml.slide+xml" PartName="/ppt/slides/slide115.xml"/>
  <Override ContentType="application/vnd.openxmlformats-officedocument.presentationml.slide+xml" PartName="/ppt/slides/slide116.xml"/>
  <Override ContentType="application/vnd.openxmlformats-officedocument.presentationml.slide+xml" PartName="/ppt/slides/slide117.xml"/>
  <Override ContentType="application/vnd.openxmlformats-officedocument.presentationml.slide+xml" PartName="/ppt/slides/slide118.xml"/>
  <Override ContentType="application/vnd.openxmlformats-officedocument.presentationml.slide+xml" PartName="/ppt/slides/slide119.xml"/>
  <Override ContentType="application/vnd.openxmlformats-officedocument.presentationml.slide+xml" PartName="/ppt/slides/slide120.xml"/>
  <Override ContentType="application/vnd.openxmlformats-officedocument.presentationml.slide+xml" PartName="/ppt/slides/slide121.xml"/>
  <Override ContentType="application/vnd.openxmlformats-officedocument.presentationml.slide+xml" PartName="/ppt/slides/slide122.xml"/>
  <Override ContentType="application/vnd.openxmlformats-officedocument.presentationml.slide+xml" PartName="/ppt/slides/slide123.xml"/>
  <Override ContentType="application/vnd.openxmlformats-officedocument.presentationml.slide+xml" PartName="/ppt/slides/slide124.xml"/>
  <Override ContentType="application/vnd.openxmlformats-officedocument.presentationml.slide+xml" PartName="/ppt/slides/slide125.xml"/>
  <Override ContentType="application/vnd.openxmlformats-officedocument.presentationml.slide+xml" PartName="/ppt/slides/slide126.xml"/>
  <Override ContentType="application/vnd.openxmlformats-officedocument.presentationml.slide+xml" PartName="/ppt/slides/slide127.xml"/>
  <Override ContentType="application/vnd.openxmlformats-officedocument.presentationml.slide+xml" PartName="/ppt/slides/slide128.xml"/>
  <Override ContentType="application/vnd.openxmlformats-officedocument.presentationml.slide+xml" PartName="/ppt/slides/slide129.xml"/>
  <Override ContentType="application/vnd.openxmlformats-officedocument.presentationml.slide+xml" PartName="/ppt/slides/slide1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41"/>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Lst>
  <p:sldSz cx="18288000" cy="10287000"/>
  <p:notesSz cx="6858000" cy="9144000"/>
  <p:embeddedFontLst>
    <p:embeddedFont>
      <p:font typeface="Montaser Arabic Bold" charset="1" panose="00000800000000000000"/>
      <p:regular r:id="rId136"/>
    </p:embeddedFont>
    <p:embeddedFont>
      <p:font typeface="Montaser Arabic" charset="1" panose="00000500000000000000"/>
      <p:regular r:id="rId137"/>
    </p:embeddedFont>
    <p:embeddedFont>
      <p:font typeface="League Spartan" charset="1" panose="00000800000000000000"/>
      <p:regular r:id="rId138"/>
    </p:embeddedFont>
    <p:embeddedFont>
      <p:font typeface="Poppins" charset="1" panose="00000500000000000000"/>
      <p:regular r:id="rId139"/>
    </p:embeddedFont>
    <p:embeddedFont>
      <p:font typeface="Poppins Bold" charset="1" panose="00000800000000000000"/>
      <p:regular r:id="rId140"/>
    </p:embeddedFont>
    <p:embeddedFont>
      <p:font typeface="Open Sans" charset="1" panose="020B0606030504020204"/>
      <p:regular r:id="rId144"/>
    </p:embeddedFont>
    <p:embeddedFont>
      <p:font typeface="Amaranth Bold" charset="1" panose="02000500000000020004"/>
      <p:regular r:id="rId145"/>
    </p:embeddedFont>
    <p:embeddedFont>
      <p:font typeface="Canva Sans Bold" charset="1" panose="020B0803030501040103"/>
      <p:regular r:id="rId146"/>
    </p:embeddedFont>
    <p:embeddedFont>
      <p:font typeface="Montaser Arabic Light" charset="1" panose="00000400000000000000"/>
      <p:regular r:id="rId1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00" Target="slides/slide95.xml" Type="http://schemas.openxmlformats.org/officeDocument/2006/relationships/slide"/><Relationship Id="rId101" Target="slides/slide96.xml" Type="http://schemas.openxmlformats.org/officeDocument/2006/relationships/slide"/><Relationship Id="rId102" Target="slides/slide97.xml" Type="http://schemas.openxmlformats.org/officeDocument/2006/relationships/slide"/><Relationship Id="rId103" Target="slides/slide98.xml" Type="http://schemas.openxmlformats.org/officeDocument/2006/relationships/slide"/><Relationship Id="rId104" Target="slides/slide99.xml" Type="http://schemas.openxmlformats.org/officeDocument/2006/relationships/slide"/><Relationship Id="rId105" Target="slides/slide100.xml" Type="http://schemas.openxmlformats.org/officeDocument/2006/relationships/slide"/><Relationship Id="rId106" Target="slides/slide101.xml" Type="http://schemas.openxmlformats.org/officeDocument/2006/relationships/slide"/><Relationship Id="rId107" Target="slides/slide102.xml" Type="http://schemas.openxmlformats.org/officeDocument/2006/relationships/slide"/><Relationship Id="rId108" Target="slides/slide103.xml" Type="http://schemas.openxmlformats.org/officeDocument/2006/relationships/slide"/><Relationship Id="rId109" Target="slides/slide104.xml" Type="http://schemas.openxmlformats.org/officeDocument/2006/relationships/slide"/><Relationship Id="rId11" Target="slides/slide6.xml" Type="http://schemas.openxmlformats.org/officeDocument/2006/relationships/slide"/><Relationship Id="rId110" Target="slides/slide105.xml" Type="http://schemas.openxmlformats.org/officeDocument/2006/relationships/slide"/><Relationship Id="rId111" Target="slides/slide106.xml" Type="http://schemas.openxmlformats.org/officeDocument/2006/relationships/slide"/><Relationship Id="rId112" Target="slides/slide107.xml" Type="http://schemas.openxmlformats.org/officeDocument/2006/relationships/slide"/><Relationship Id="rId113" Target="slides/slide108.xml" Type="http://schemas.openxmlformats.org/officeDocument/2006/relationships/slide"/><Relationship Id="rId114" Target="slides/slide109.xml" Type="http://schemas.openxmlformats.org/officeDocument/2006/relationships/slide"/><Relationship Id="rId115" Target="slides/slide110.xml" Type="http://schemas.openxmlformats.org/officeDocument/2006/relationships/slide"/><Relationship Id="rId116" Target="slides/slide111.xml" Type="http://schemas.openxmlformats.org/officeDocument/2006/relationships/slide"/><Relationship Id="rId117" Target="slides/slide112.xml" Type="http://schemas.openxmlformats.org/officeDocument/2006/relationships/slide"/><Relationship Id="rId118" Target="slides/slide113.xml" Type="http://schemas.openxmlformats.org/officeDocument/2006/relationships/slide"/><Relationship Id="rId119" Target="slides/slide114.xml" Type="http://schemas.openxmlformats.org/officeDocument/2006/relationships/slide"/><Relationship Id="rId12" Target="slides/slide7.xml" Type="http://schemas.openxmlformats.org/officeDocument/2006/relationships/slide"/><Relationship Id="rId120" Target="slides/slide115.xml" Type="http://schemas.openxmlformats.org/officeDocument/2006/relationships/slide"/><Relationship Id="rId121" Target="slides/slide116.xml" Type="http://schemas.openxmlformats.org/officeDocument/2006/relationships/slide"/><Relationship Id="rId122" Target="slides/slide117.xml" Type="http://schemas.openxmlformats.org/officeDocument/2006/relationships/slide"/><Relationship Id="rId123" Target="slides/slide118.xml" Type="http://schemas.openxmlformats.org/officeDocument/2006/relationships/slide"/><Relationship Id="rId124" Target="slides/slide119.xml" Type="http://schemas.openxmlformats.org/officeDocument/2006/relationships/slide"/><Relationship Id="rId125" Target="slides/slide120.xml" Type="http://schemas.openxmlformats.org/officeDocument/2006/relationships/slide"/><Relationship Id="rId126" Target="slides/slide121.xml" Type="http://schemas.openxmlformats.org/officeDocument/2006/relationships/slide"/><Relationship Id="rId127" Target="slides/slide122.xml" Type="http://schemas.openxmlformats.org/officeDocument/2006/relationships/slide"/><Relationship Id="rId128" Target="slides/slide123.xml" Type="http://schemas.openxmlformats.org/officeDocument/2006/relationships/slide"/><Relationship Id="rId129" Target="slides/slide124.xml" Type="http://schemas.openxmlformats.org/officeDocument/2006/relationships/slide"/><Relationship Id="rId13" Target="slides/slide8.xml" Type="http://schemas.openxmlformats.org/officeDocument/2006/relationships/slide"/><Relationship Id="rId130" Target="slides/slide125.xml" Type="http://schemas.openxmlformats.org/officeDocument/2006/relationships/slide"/><Relationship Id="rId131" Target="slides/slide126.xml" Type="http://schemas.openxmlformats.org/officeDocument/2006/relationships/slide"/><Relationship Id="rId132" Target="slides/slide127.xml" Type="http://schemas.openxmlformats.org/officeDocument/2006/relationships/slide"/><Relationship Id="rId133" Target="slides/slide128.xml" Type="http://schemas.openxmlformats.org/officeDocument/2006/relationships/slide"/><Relationship Id="rId134" Target="slides/slide129.xml" Type="http://schemas.openxmlformats.org/officeDocument/2006/relationships/slide"/><Relationship Id="rId135" Target="slides/slide130.xml" Type="http://schemas.openxmlformats.org/officeDocument/2006/relationships/slide"/><Relationship Id="rId136" Target="fonts/font136.fntdata" Type="http://schemas.openxmlformats.org/officeDocument/2006/relationships/font"/><Relationship Id="rId137" Target="fonts/font137.fntdata" Type="http://schemas.openxmlformats.org/officeDocument/2006/relationships/font"/><Relationship Id="rId138" Target="fonts/font138.fntdata" Type="http://schemas.openxmlformats.org/officeDocument/2006/relationships/font"/><Relationship Id="rId139" Target="fonts/font139.fntdata" Type="http://schemas.openxmlformats.org/officeDocument/2006/relationships/font"/><Relationship Id="rId14" Target="slides/slide9.xml" Type="http://schemas.openxmlformats.org/officeDocument/2006/relationships/slide"/><Relationship Id="rId140" Target="fonts/font140.fntdata" Type="http://schemas.openxmlformats.org/officeDocument/2006/relationships/font"/><Relationship Id="rId141" Target="notesMasters/notesMaster1.xml" Type="http://schemas.openxmlformats.org/officeDocument/2006/relationships/notesMaster"/><Relationship Id="rId142" Target="theme/theme2.xml" Type="http://schemas.openxmlformats.org/officeDocument/2006/relationships/theme"/><Relationship Id="rId143" Target="notesSlides/notesSlide1.xml" Type="http://schemas.openxmlformats.org/officeDocument/2006/relationships/notesSlide"/><Relationship Id="rId144" Target="fonts/font144.fntdata" Type="http://schemas.openxmlformats.org/officeDocument/2006/relationships/font"/><Relationship Id="rId145" Target="fonts/font145.fntdata" Type="http://schemas.openxmlformats.org/officeDocument/2006/relationships/font"/><Relationship Id="rId146" Target="fonts/font146.fntdata" Type="http://schemas.openxmlformats.org/officeDocument/2006/relationships/font"/><Relationship Id="rId147" Target="fonts/font147.fntdata" Type="http://schemas.openxmlformats.org/officeDocument/2006/relationships/font"/><Relationship Id="rId148" Target="notesSlides/notesSlide2.xml" Type="http://schemas.openxmlformats.org/officeDocument/2006/relationships/note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slides/slide71.xml" Type="http://schemas.openxmlformats.org/officeDocument/2006/relationships/slide"/><Relationship Id="rId77" Target="slides/slide72.xml" Type="http://schemas.openxmlformats.org/officeDocument/2006/relationships/slide"/><Relationship Id="rId78" Target="slides/slide73.xml" Type="http://schemas.openxmlformats.org/officeDocument/2006/relationships/slide"/><Relationship Id="rId79" Target="slides/slide74.xml" Type="http://schemas.openxmlformats.org/officeDocument/2006/relationships/slide"/><Relationship Id="rId8" Target="slides/slide3.xml" Type="http://schemas.openxmlformats.org/officeDocument/2006/relationships/slide"/><Relationship Id="rId80" Target="slides/slide75.xml" Type="http://schemas.openxmlformats.org/officeDocument/2006/relationships/slide"/><Relationship Id="rId81" Target="slides/slide76.xml" Type="http://schemas.openxmlformats.org/officeDocument/2006/relationships/slide"/><Relationship Id="rId82" Target="slides/slide77.xml" Type="http://schemas.openxmlformats.org/officeDocument/2006/relationships/slide"/><Relationship Id="rId83" Target="slides/slide78.xml" Type="http://schemas.openxmlformats.org/officeDocument/2006/relationships/slide"/><Relationship Id="rId84" Target="slides/slide79.xml" Type="http://schemas.openxmlformats.org/officeDocument/2006/relationships/slide"/><Relationship Id="rId85" Target="slides/slide80.xml" Type="http://schemas.openxmlformats.org/officeDocument/2006/relationships/slide"/><Relationship Id="rId86" Target="slides/slide81.xml" Type="http://schemas.openxmlformats.org/officeDocument/2006/relationships/slide"/><Relationship Id="rId87" Target="slides/slide82.xml" Type="http://schemas.openxmlformats.org/officeDocument/2006/relationships/slide"/><Relationship Id="rId88" Target="slides/slide83.xml" Type="http://schemas.openxmlformats.org/officeDocument/2006/relationships/slide"/><Relationship Id="rId89" Target="slides/slide84.xml" Type="http://schemas.openxmlformats.org/officeDocument/2006/relationships/slide"/><Relationship Id="rId9" Target="slides/slide4.xml" Type="http://schemas.openxmlformats.org/officeDocument/2006/relationships/slide"/><Relationship Id="rId90" Target="slides/slide85.xml" Type="http://schemas.openxmlformats.org/officeDocument/2006/relationships/slide"/><Relationship Id="rId91" Target="slides/slide86.xml" Type="http://schemas.openxmlformats.org/officeDocument/2006/relationships/slide"/><Relationship Id="rId92" Target="slides/slide87.xml" Type="http://schemas.openxmlformats.org/officeDocument/2006/relationships/slide"/><Relationship Id="rId93" Target="slides/slide88.xml" Type="http://schemas.openxmlformats.org/officeDocument/2006/relationships/slide"/><Relationship Id="rId94" Target="slides/slide89.xml" Type="http://schemas.openxmlformats.org/officeDocument/2006/relationships/slide"/><Relationship Id="rId95" Target="slides/slide90.xml" Type="http://schemas.openxmlformats.org/officeDocument/2006/relationships/slide"/><Relationship Id="rId96" Target="slides/slide91.xml" Type="http://schemas.openxmlformats.org/officeDocument/2006/relationships/slide"/><Relationship Id="rId97" Target="slides/slide92.xml" Type="http://schemas.openxmlformats.org/officeDocument/2006/relationships/slide"/><Relationship Id="rId98" Target="slides/slide93.xml" Type="http://schemas.openxmlformats.org/officeDocument/2006/relationships/slide"/><Relationship Id="rId99" Target="slides/slide9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0.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s>
</file>

<file path=ppt/slides/_rels/slide10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1.png" Type="http://schemas.openxmlformats.org/officeDocument/2006/relationships/image"/><Relationship Id="rId11" Target="../media/image82.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2.png" Type="http://schemas.openxmlformats.org/officeDocument/2006/relationships/image"/><Relationship Id="rId7" Target="../media/image53.svg" Type="http://schemas.openxmlformats.org/officeDocument/2006/relationships/image"/><Relationship Id="rId8" Target="../media/image73.png" Type="http://schemas.openxmlformats.org/officeDocument/2006/relationships/image"/><Relationship Id="rId9" Target="../media/image74.svg" Type="http://schemas.openxmlformats.org/officeDocument/2006/relationships/image"/></Relationships>
</file>

<file path=ppt/slides/_rels/slide10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3.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52.png" Type="http://schemas.openxmlformats.org/officeDocument/2006/relationships/image"/><Relationship Id="rId7" Target="../media/image53.svg" Type="http://schemas.openxmlformats.org/officeDocument/2006/relationships/image"/><Relationship Id="rId8" Target="../media/image73.png" Type="http://schemas.openxmlformats.org/officeDocument/2006/relationships/image"/><Relationship Id="rId9" Target="../media/image74.svg" Type="http://schemas.openxmlformats.org/officeDocument/2006/relationships/image"/></Relationships>
</file>

<file path=ppt/slides/_rels/slide10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73.png" Type="http://schemas.openxmlformats.org/officeDocument/2006/relationships/image"/><Relationship Id="rId7" Target="../media/image74.svg" Type="http://schemas.openxmlformats.org/officeDocument/2006/relationships/image"/><Relationship Id="rId8" Target="../media/image84.png" Type="http://schemas.openxmlformats.org/officeDocument/2006/relationships/image"/></Relationships>
</file>

<file path=ppt/slides/_rels/slide10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73.png" Type="http://schemas.openxmlformats.org/officeDocument/2006/relationships/image"/><Relationship Id="rId7" Target="../media/image74.svg" Type="http://schemas.openxmlformats.org/officeDocument/2006/relationships/image"/><Relationship Id="rId8" Target="../media/image84.png" Type="http://schemas.openxmlformats.org/officeDocument/2006/relationships/image"/></Relationships>
</file>

<file path=ppt/slides/_rels/slide10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5.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52.png" Type="http://schemas.openxmlformats.org/officeDocument/2006/relationships/image"/><Relationship Id="rId7" Target="../media/image53.svg" Type="http://schemas.openxmlformats.org/officeDocument/2006/relationships/image"/><Relationship Id="rId8" Target="../media/image73.png" Type="http://schemas.openxmlformats.org/officeDocument/2006/relationships/image"/><Relationship Id="rId9" Target="../media/image74.svg" Type="http://schemas.openxmlformats.org/officeDocument/2006/relationships/image"/></Relationships>
</file>

<file path=ppt/slides/_rels/slide10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5.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52.png" Type="http://schemas.openxmlformats.org/officeDocument/2006/relationships/image"/><Relationship Id="rId7" Target="../media/image53.svg" Type="http://schemas.openxmlformats.org/officeDocument/2006/relationships/image"/><Relationship Id="rId8" Target="../media/image73.png" Type="http://schemas.openxmlformats.org/officeDocument/2006/relationships/image"/><Relationship Id="rId9" Target="../media/image74.svg" Type="http://schemas.openxmlformats.org/officeDocument/2006/relationships/image"/></Relationships>
</file>

<file path=ppt/slides/_rels/slide10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73.png" Type="http://schemas.openxmlformats.org/officeDocument/2006/relationships/image"/><Relationship Id="rId7" Target="../media/image74.svg" Type="http://schemas.openxmlformats.org/officeDocument/2006/relationships/image"/><Relationship Id="rId8" Target="../media/image86.png" Type="http://schemas.openxmlformats.org/officeDocument/2006/relationships/image"/></Relationships>
</file>

<file path=ppt/slides/_rels/slide10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73.png" Type="http://schemas.openxmlformats.org/officeDocument/2006/relationships/image"/><Relationship Id="rId7" Target="../media/image74.svg" Type="http://schemas.openxmlformats.org/officeDocument/2006/relationships/image"/><Relationship Id="rId8" Target="../media/image86.png" Type="http://schemas.openxmlformats.org/officeDocument/2006/relationships/image"/></Relationships>
</file>

<file path=ppt/slides/_rels/slide10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73.png" Type="http://schemas.openxmlformats.org/officeDocument/2006/relationships/image"/><Relationship Id="rId7" Target="../media/image74.svg" Type="http://schemas.openxmlformats.org/officeDocument/2006/relationships/image"/><Relationship Id="rId8" Target="../media/image8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73.png" Type="http://schemas.openxmlformats.org/officeDocument/2006/relationships/image"/><Relationship Id="rId7" Target="../media/image74.svg" Type="http://schemas.openxmlformats.org/officeDocument/2006/relationships/image"/></Relationships>
</file>

<file path=ppt/slides/_rels/slide1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73.png" Type="http://schemas.openxmlformats.org/officeDocument/2006/relationships/image"/><Relationship Id="rId7" Target="../media/image74.svg" Type="http://schemas.openxmlformats.org/officeDocument/2006/relationships/image"/><Relationship Id="rId8" Target="../media/image87.png" Type="http://schemas.openxmlformats.org/officeDocument/2006/relationships/image"/></Relationships>
</file>

<file path=ppt/slides/_rels/slide1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7.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2.png" Type="http://schemas.openxmlformats.org/officeDocument/2006/relationships/image"/><Relationship Id="rId7" Target="../media/image53.svg" Type="http://schemas.openxmlformats.org/officeDocument/2006/relationships/image"/><Relationship Id="rId8" Target="../media/image73.png" Type="http://schemas.openxmlformats.org/officeDocument/2006/relationships/image"/><Relationship Id="rId9" Target="../media/image74.svg" Type="http://schemas.openxmlformats.org/officeDocument/2006/relationships/image"/></Relationships>
</file>

<file path=ppt/slides/_rels/slide1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73.png" Type="http://schemas.openxmlformats.org/officeDocument/2006/relationships/image"/><Relationship Id="rId7" Target="../media/image74.svg" Type="http://schemas.openxmlformats.org/officeDocument/2006/relationships/image"/><Relationship Id="rId8" Target="../media/image88.png" Type="http://schemas.openxmlformats.org/officeDocument/2006/relationships/image"/><Relationship Id="rId9" Target="../media/image89.png" Type="http://schemas.openxmlformats.org/officeDocument/2006/relationships/image"/></Relationships>
</file>

<file path=ppt/slides/_rels/slide1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8.png" Type="http://schemas.openxmlformats.org/officeDocument/2006/relationships/image"/><Relationship Id="rId11" Target="../media/image89.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52.png" Type="http://schemas.openxmlformats.org/officeDocument/2006/relationships/image"/><Relationship Id="rId7" Target="../media/image53.svg" Type="http://schemas.openxmlformats.org/officeDocument/2006/relationships/image"/><Relationship Id="rId8" Target="../media/image73.png" Type="http://schemas.openxmlformats.org/officeDocument/2006/relationships/image"/><Relationship Id="rId9" Target="../media/image74.svg" Type="http://schemas.openxmlformats.org/officeDocument/2006/relationships/image"/></Relationships>
</file>

<file path=ppt/slides/_rels/slide1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73.png" Type="http://schemas.openxmlformats.org/officeDocument/2006/relationships/image"/><Relationship Id="rId7" Target="../media/image74.svg" Type="http://schemas.openxmlformats.org/officeDocument/2006/relationships/image"/><Relationship Id="rId8" Target="../media/image88.png" Type="http://schemas.openxmlformats.org/officeDocument/2006/relationships/image"/><Relationship Id="rId9" Target="../media/image89.png" Type="http://schemas.openxmlformats.org/officeDocument/2006/relationships/image"/></Relationships>
</file>

<file path=ppt/slides/_rels/slide1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73.png" Type="http://schemas.openxmlformats.org/officeDocument/2006/relationships/image"/><Relationship Id="rId7" Target="../media/image74.svg" Type="http://schemas.openxmlformats.org/officeDocument/2006/relationships/image"/></Relationships>
</file>

<file path=ppt/slides/_rels/slide1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73.png" Type="http://schemas.openxmlformats.org/officeDocument/2006/relationships/image"/><Relationship Id="rId7" Target="../media/image74.svg" Type="http://schemas.openxmlformats.org/officeDocument/2006/relationships/image"/><Relationship Id="rId8" Target="../media/image88.png" Type="http://schemas.openxmlformats.org/officeDocument/2006/relationships/image"/><Relationship Id="rId9" Target="../media/image89.png" Type="http://schemas.openxmlformats.org/officeDocument/2006/relationships/image"/></Relationships>
</file>

<file path=ppt/slides/_rels/slide1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90.png" Type="http://schemas.openxmlformats.org/officeDocument/2006/relationships/image"/></Relationships>
</file>

<file path=ppt/slides/_rels/slide1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73.png" Type="http://schemas.openxmlformats.org/officeDocument/2006/relationships/image"/><Relationship Id="rId7" Target="../media/image74.svg" Type="http://schemas.openxmlformats.org/officeDocument/2006/relationships/image"/><Relationship Id="rId8" Target="../media/image9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92.png" Type="http://schemas.openxmlformats.org/officeDocument/2006/relationships/image"/><Relationship Id="rId4" Target="../media/image93.svg" Type="http://schemas.openxmlformats.org/officeDocument/2006/relationships/image"/><Relationship Id="rId5" Target="../media/image11.jpeg" Type="http://schemas.openxmlformats.org/officeDocument/2006/relationships/image"/><Relationship Id="rId6" Target="../media/image48.png" Type="http://schemas.openxmlformats.org/officeDocument/2006/relationships/image"/><Relationship Id="rId7" Target="../media/image49.svg" Type="http://schemas.openxmlformats.org/officeDocument/2006/relationships/image"/></Relationships>
</file>

<file path=ppt/slides/_rels/slide1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1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1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1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1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1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4.png" Type="http://schemas.openxmlformats.org/officeDocument/2006/relationships/image"/><Relationship Id="rId3" Target="../media/image95.svg" Type="http://schemas.openxmlformats.org/officeDocument/2006/relationships/image"/><Relationship Id="rId4" Target="../media/image96.png" Type="http://schemas.openxmlformats.org/officeDocument/2006/relationships/image"/><Relationship Id="rId5" Target="../media/image97.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2.png" Type="http://schemas.openxmlformats.org/officeDocument/2006/relationships/image"/><Relationship Id="rId7" Target="../media/image2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7.png" Type="http://schemas.openxmlformats.org/officeDocument/2006/relationships/image"/><Relationship Id="rId9" Target="../media/image2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7.png" Type="http://schemas.openxmlformats.org/officeDocument/2006/relationships/image"/><Relationship Id="rId9" Target="../media/image28.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31.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34.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3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35.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36.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36.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1.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1.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4.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4.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4.png" Type="http://schemas.openxmlformats.org/officeDocument/2006/relationships/image"/><Relationship Id="rId7" Target="../media/image39.png" Type="http://schemas.openxmlformats.org/officeDocument/2006/relationships/image"/><Relationship Id="rId8" Target="../media/image4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9.png" Type="http://schemas.openxmlformats.org/officeDocument/2006/relationships/image"/><Relationship Id="rId4" Target="../media/image10.svg" Type="http://schemas.openxmlformats.org/officeDocument/2006/relationships/image"/><Relationship Id="rId5" Target="../media/image11.jpe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4.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4.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45.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6.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6.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6.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7.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7.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jpeg" Type="http://schemas.openxmlformats.org/officeDocument/2006/relationships/image"/><Relationship Id="rId5" Target="../media/image15.jpe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50.pn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0.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0.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8.png" Type="http://schemas.openxmlformats.org/officeDocument/2006/relationships/image"/><Relationship Id="rId7" Target="../media/image49.sv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51.png" Type="http://schemas.openxmlformats.org/officeDocument/2006/relationships/image"/><Relationship Id="rId7" Target="../media/image52.png" Type="http://schemas.openxmlformats.org/officeDocument/2006/relationships/image"/><Relationship Id="rId8" Target="../media/image53.sv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51.png" Type="http://schemas.openxmlformats.org/officeDocument/2006/relationships/image"/><Relationship Id="rId7" Target="../media/image52.png" Type="http://schemas.openxmlformats.org/officeDocument/2006/relationships/image"/><Relationship Id="rId8" Target="../media/image53.sv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51.png" Type="http://schemas.openxmlformats.org/officeDocument/2006/relationships/image"/><Relationship Id="rId7" Target="../media/image52.png" Type="http://schemas.openxmlformats.org/officeDocument/2006/relationships/image"/><Relationship Id="rId8" Target="../media/image53.sv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jpeg" Type="http://schemas.openxmlformats.org/officeDocument/2006/relationships/image"/><Relationship Id="rId5" Target="../media/image15.jpe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55.pn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6.pn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6.png" Type="http://schemas.openxmlformats.org/officeDocument/2006/relationships/image"/><Relationship Id="rId5" Target="../media/image52.png" Type="http://schemas.openxmlformats.org/officeDocument/2006/relationships/image"/><Relationship Id="rId6" Target="../media/image53.sv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57.pn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svg" Type="http://schemas.openxmlformats.org/officeDocument/2006/relationships/image"/><Relationship Id="rId4" Target="../media/image60.png" Type="http://schemas.openxmlformats.org/officeDocument/2006/relationships/image"/><Relationship Id="rId5" Target="../media/image61.svg" Type="http://schemas.openxmlformats.org/officeDocument/2006/relationships/image"/><Relationship Id="rId6" Target="../media/image62.png" Type="http://schemas.openxmlformats.org/officeDocument/2006/relationships/image"/><Relationship Id="rId7" Target="../media/image63.sv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64.pn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6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jpeg" Type="http://schemas.openxmlformats.org/officeDocument/2006/relationships/image"/><Relationship Id="rId5" Target="../media/image15.jpe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65.png" Type="http://schemas.openxmlformats.org/officeDocument/2006/relationships/image"/></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66.png" Type="http://schemas.openxmlformats.org/officeDocument/2006/relationships/image"/></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66.png" Type="http://schemas.openxmlformats.org/officeDocument/2006/relationships/image"/></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67.png" Type="http://schemas.openxmlformats.org/officeDocument/2006/relationships/image"/></Relationships>
</file>

<file path=ppt/slides/_rels/slide7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67.png" Type="http://schemas.openxmlformats.org/officeDocument/2006/relationships/image"/></Relationships>
</file>

<file path=ppt/slides/_rels/slide7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s>
</file>

<file path=ppt/slides/_rels/slide7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68.png" Type="http://schemas.openxmlformats.org/officeDocument/2006/relationships/image"/></Relationships>
</file>

<file path=ppt/slides/_rels/slide7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6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8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69.png" Type="http://schemas.openxmlformats.org/officeDocument/2006/relationships/image"/></Relationships>
</file>

<file path=ppt/slides/_rels/slide8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69.png" Type="http://schemas.openxmlformats.org/officeDocument/2006/relationships/image"/></Relationships>
</file>

<file path=ppt/slides/_rels/slide8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s>
</file>

<file path=ppt/slides/_rels/slide8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69.png" Type="http://schemas.openxmlformats.org/officeDocument/2006/relationships/image"/></Relationships>
</file>

<file path=ppt/slides/_rels/slide8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70.png" Type="http://schemas.openxmlformats.org/officeDocument/2006/relationships/image"/></Relationships>
</file>

<file path=ppt/slides/_rels/slide8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71.png" Type="http://schemas.openxmlformats.org/officeDocument/2006/relationships/image"/></Relationships>
</file>

<file path=ppt/slides/_rels/slide8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72.png" Type="http://schemas.openxmlformats.org/officeDocument/2006/relationships/image"/></Relationships>
</file>

<file path=ppt/slides/_rels/slide8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3.png" Type="http://schemas.openxmlformats.org/officeDocument/2006/relationships/image"/><Relationship Id="rId3" Target="../media/image74.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72.png" Type="http://schemas.openxmlformats.org/officeDocument/2006/relationships/image"/></Relationships>
</file>

<file path=ppt/slides/_rels/slide8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75.png" Type="http://schemas.openxmlformats.org/officeDocument/2006/relationships/image"/></Relationships>
</file>

<file path=ppt/slides/_rels/slide8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3.png" Type="http://schemas.openxmlformats.org/officeDocument/2006/relationships/image"/><Relationship Id="rId3" Target="../media/image74.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9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76.png" Type="http://schemas.openxmlformats.org/officeDocument/2006/relationships/image"/></Relationships>
</file>

<file path=ppt/slides/_rels/slide9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77.png" Type="http://schemas.openxmlformats.org/officeDocument/2006/relationships/image"/></Relationships>
</file>

<file path=ppt/slides/_rels/slide9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77.png" Type="http://schemas.openxmlformats.org/officeDocument/2006/relationships/image"/></Relationships>
</file>

<file path=ppt/slides/_rels/slide9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9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73.png" Type="http://schemas.openxmlformats.org/officeDocument/2006/relationships/image"/><Relationship Id="rId5" Target="../media/image74.svg" Type="http://schemas.openxmlformats.org/officeDocument/2006/relationships/image"/><Relationship Id="rId6" Target="../media/image52.png" Type="http://schemas.openxmlformats.org/officeDocument/2006/relationships/image"/><Relationship Id="rId7" Target="../media/image53.svg" Type="http://schemas.openxmlformats.org/officeDocument/2006/relationships/image"/><Relationship Id="rId8" Target="../media/image78.png" Type="http://schemas.openxmlformats.org/officeDocument/2006/relationships/image"/></Relationships>
</file>

<file path=ppt/slides/_rels/slide9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73.png" Type="http://schemas.openxmlformats.org/officeDocument/2006/relationships/image"/><Relationship Id="rId5" Target="../media/image74.svg" Type="http://schemas.openxmlformats.org/officeDocument/2006/relationships/image"/><Relationship Id="rId6" Target="../media/image52.png" Type="http://schemas.openxmlformats.org/officeDocument/2006/relationships/image"/><Relationship Id="rId7" Target="../media/image53.svg" Type="http://schemas.openxmlformats.org/officeDocument/2006/relationships/image"/><Relationship Id="rId8" Target="../media/image79.png" Type="http://schemas.openxmlformats.org/officeDocument/2006/relationships/image"/></Relationships>
</file>

<file path=ppt/slides/_rels/slide9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73.png" Type="http://schemas.openxmlformats.org/officeDocument/2006/relationships/image"/><Relationship Id="rId5" Target="../media/image74.svg" Type="http://schemas.openxmlformats.org/officeDocument/2006/relationships/image"/><Relationship Id="rId6" Target="../media/image52.png" Type="http://schemas.openxmlformats.org/officeDocument/2006/relationships/image"/><Relationship Id="rId7" Target="../media/image53.svg" Type="http://schemas.openxmlformats.org/officeDocument/2006/relationships/image"/><Relationship Id="rId8" Target="../media/image80.png" Type="http://schemas.openxmlformats.org/officeDocument/2006/relationships/image"/></Relationships>
</file>

<file path=ppt/slides/_rels/slide9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73.png" Type="http://schemas.openxmlformats.org/officeDocument/2006/relationships/image"/><Relationship Id="rId5" Target="../media/image74.svg" Type="http://schemas.openxmlformats.org/officeDocument/2006/relationships/image"/><Relationship Id="rId6" Target="../media/image52.png" Type="http://schemas.openxmlformats.org/officeDocument/2006/relationships/image"/><Relationship Id="rId7" Target="../media/image53.svg" Type="http://schemas.openxmlformats.org/officeDocument/2006/relationships/image"/><Relationship Id="rId8" Target="../media/image80.png" Type="http://schemas.openxmlformats.org/officeDocument/2006/relationships/image"/></Relationships>
</file>

<file path=ppt/slides/_rels/slide9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3.png" Type="http://schemas.openxmlformats.org/officeDocument/2006/relationships/image"/><Relationship Id="rId3" Target="../media/image74.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s>
</file>

<file path=ppt/slides/_rels/slide9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5994361" y="9788525"/>
            <a:ext cx="4551343" cy="47625"/>
            <a:chOff x="0" y="0"/>
            <a:chExt cx="1198708" cy="12543"/>
          </a:xfrm>
        </p:grpSpPr>
        <p:sp>
          <p:nvSpPr>
            <p:cNvPr name="Freeform 3" id="3"/>
            <p:cNvSpPr/>
            <p:nvPr/>
          </p:nvSpPr>
          <p:spPr>
            <a:xfrm flipH="false" flipV="false" rot="0">
              <a:off x="0" y="0"/>
              <a:ext cx="1198708" cy="12543"/>
            </a:xfrm>
            <a:custGeom>
              <a:avLst/>
              <a:gdLst/>
              <a:ahLst/>
              <a:cxnLst/>
              <a:rect r="r" b="b" t="t" l="l"/>
              <a:pathLst>
                <a:path h="12543" w="1198708">
                  <a:moveTo>
                    <a:pt x="0" y="0"/>
                  </a:moveTo>
                  <a:lnTo>
                    <a:pt x="1198708" y="0"/>
                  </a:lnTo>
                  <a:lnTo>
                    <a:pt x="1198708" y="12543"/>
                  </a:lnTo>
                  <a:lnTo>
                    <a:pt x="0" y="12543"/>
                  </a:lnTo>
                  <a:close/>
                </a:path>
              </a:pathLst>
            </a:custGeom>
            <a:solidFill>
              <a:srgbClr val="1C53A3"/>
            </a:solidFill>
          </p:spPr>
        </p:sp>
        <p:sp>
          <p:nvSpPr>
            <p:cNvPr name="TextBox 4" id="4"/>
            <p:cNvSpPr txBox="true"/>
            <p:nvPr/>
          </p:nvSpPr>
          <p:spPr>
            <a:xfrm>
              <a:off x="0" y="-38100"/>
              <a:ext cx="1198708" cy="5064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07854" y="6323534"/>
            <a:ext cx="12267416" cy="1703253"/>
            <a:chOff x="0" y="0"/>
            <a:chExt cx="3230924" cy="448593"/>
          </a:xfrm>
        </p:grpSpPr>
        <p:sp>
          <p:nvSpPr>
            <p:cNvPr name="Freeform 6" id="6"/>
            <p:cNvSpPr/>
            <p:nvPr/>
          </p:nvSpPr>
          <p:spPr>
            <a:xfrm flipH="false" flipV="false" rot="0">
              <a:off x="0" y="0"/>
              <a:ext cx="3230924" cy="448593"/>
            </a:xfrm>
            <a:custGeom>
              <a:avLst/>
              <a:gdLst/>
              <a:ahLst/>
              <a:cxnLst/>
              <a:rect r="r" b="b" t="t" l="l"/>
              <a:pathLst>
                <a:path h="448593" w="3230924">
                  <a:moveTo>
                    <a:pt x="32186" y="0"/>
                  </a:moveTo>
                  <a:lnTo>
                    <a:pt x="3198738" y="0"/>
                  </a:lnTo>
                  <a:cubicBezTo>
                    <a:pt x="3216514" y="0"/>
                    <a:pt x="3230924" y="14410"/>
                    <a:pt x="3230924" y="32186"/>
                  </a:cubicBezTo>
                  <a:lnTo>
                    <a:pt x="3230924" y="416407"/>
                  </a:lnTo>
                  <a:cubicBezTo>
                    <a:pt x="3230924" y="434183"/>
                    <a:pt x="3216514" y="448593"/>
                    <a:pt x="3198738" y="448593"/>
                  </a:cubicBezTo>
                  <a:lnTo>
                    <a:pt x="32186" y="448593"/>
                  </a:lnTo>
                  <a:cubicBezTo>
                    <a:pt x="14410" y="448593"/>
                    <a:pt x="0" y="434183"/>
                    <a:pt x="0" y="416407"/>
                  </a:cubicBezTo>
                  <a:lnTo>
                    <a:pt x="0" y="32186"/>
                  </a:lnTo>
                  <a:cubicBezTo>
                    <a:pt x="0" y="14410"/>
                    <a:pt x="14410" y="0"/>
                    <a:pt x="32186" y="0"/>
                  </a:cubicBezTo>
                  <a:close/>
                </a:path>
              </a:pathLst>
            </a:custGeom>
            <a:solidFill>
              <a:srgbClr val="1C53A3"/>
            </a:solidFill>
          </p:spPr>
        </p:sp>
        <p:sp>
          <p:nvSpPr>
            <p:cNvPr name="TextBox 7" id="7"/>
            <p:cNvSpPr txBox="true"/>
            <p:nvPr/>
          </p:nvSpPr>
          <p:spPr>
            <a:xfrm>
              <a:off x="0" y="-38100"/>
              <a:ext cx="3230924" cy="48669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658392">
            <a:off x="10900211" y="2791268"/>
            <a:ext cx="14775578" cy="7898218"/>
          </a:xfrm>
          <a:custGeom>
            <a:avLst/>
            <a:gdLst/>
            <a:ahLst/>
            <a:cxnLst/>
            <a:rect r="r" b="b" t="t" l="l"/>
            <a:pathLst>
              <a:path h="7898218" w="14775578">
                <a:moveTo>
                  <a:pt x="0" y="0"/>
                </a:moveTo>
                <a:lnTo>
                  <a:pt x="14775578" y="0"/>
                </a:lnTo>
                <a:lnTo>
                  <a:pt x="14775578" y="7898218"/>
                </a:lnTo>
                <a:lnTo>
                  <a:pt x="0" y="78982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4830014" y="1880608"/>
            <a:ext cx="12239433" cy="3779506"/>
          </a:xfrm>
          <a:prstGeom prst="rect">
            <a:avLst/>
          </a:prstGeom>
        </p:spPr>
        <p:txBody>
          <a:bodyPr anchor="t" rtlCol="false" tIns="0" lIns="0" bIns="0" rIns="0">
            <a:spAutoFit/>
          </a:bodyPr>
          <a:lstStyle/>
          <a:p>
            <a:pPr algn="l">
              <a:lnSpc>
                <a:spcPts val="14665"/>
              </a:lnSpc>
            </a:pPr>
            <a:r>
              <a:rPr lang="en-US" b="true" sz="13835">
                <a:solidFill>
                  <a:srgbClr val="1C53A3"/>
                </a:solidFill>
                <a:latin typeface="Montaser Arabic Bold"/>
                <a:ea typeface="Montaser Arabic Bold"/>
                <a:cs typeface="Montaser Arabic Bold"/>
                <a:sym typeface="Montaser Arabic Bold"/>
              </a:rPr>
              <a:t>PHÂN TÍCH DỮ LIỆU</a:t>
            </a:r>
          </a:p>
        </p:txBody>
      </p:sp>
      <p:sp>
        <p:nvSpPr>
          <p:cNvPr name="TextBox 10" id="10"/>
          <p:cNvSpPr txBox="true"/>
          <p:nvPr/>
        </p:nvSpPr>
        <p:spPr>
          <a:xfrm rot="0">
            <a:off x="5994361" y="9205912"/>
            <a:ext cx="4676901" cy="606425"/>
          </a:xfrm>
          <a:prstGeom prst="rect">
            <a:avLst/>
          </a:prstGeom>
        </p:spPr>
        <p:txBody>
          <a:bodyPr anchor="t" rtlCol="false" tIns="0" lIns="0" bIns="0" rIns="0">
            <a:spAutoFit/>
          </a:bodyPr>
          <a:lstStyle/>
          <a:p>
            <a:pPr algn="l">
              <a:lnSpc>
                <a:spcPts val="4900"/>
              </a:lnSpc>
            </a:pPr>
            <a:r>
              <a:rPr lang="en-US" sz="3500" b="true">
                <a:solidFill>
                  <a:srgbClr val="1C53A3"/>
                </a:solidFill>
                <a:latin typeface="Montaser Arabic Bold"/>
                <a:ea typeface="Montaser Arabic Bold"/>
                <a:cs typeface="Montaser Arabic Bold"/>
                <a:sym typeface="Montaser Arabic Bold"/>
              </a:rPr>
              <a:t>GV: Hồ Hướng Thiên</a:t>
            </a:r>
          </a:p>
        </p:txBody>
      </p:sp>
      <p:sp>
        <p:nvSpPr>
          <p:cNvPr name="TextBox 11" id="11"/>
          <p:cNvSpPr txBox="true"/>
          <p:nvPr/>
        </p:nvSpPr>
        <p:spPr>
          <a:xfrm rot="0">
            <a:off x="749604" y="6427335"/>
            <a:ext cx="11816529" cy="1419450"/>
          </a:xfrm>
          <a:prstGeom prst="rect">
            <a:avLst/>
          </a:prstGeom>
        </p:spPr>
        <p:txBody>
          <a:bodyPr anchor="t" rtlCol="false" tIns="0" lIns="0" bIns="0" rIns="0">
            <a:spAutoFit/>
          </a:bodyPr>
          <a:lstStyle/>
          <a:p>
            <a:pPr algn="ctr">
              <a:lnSpc>
                <a:spcPts val="5762"/>
              </a:lnSpc>
            </a:pPr>
            <a:r>
              <a:rPr lang="en-US" b="true" sz="4116">
                <a:solidFill>
                  <a:srgbClr val="FFFFFF"/>
                </a:solidFill>
                <a:latin typeface="Montaser Arabic Bold"/>
                <a:ea typeface="Montaser Arabic Bold"/>
                <a:cs typeface="Montaser Arabic Bold"/>
                <a:sym typeface="Montaser Arabic Bold"/>
              </a:rPr>
              <a:t>ĐỀ TÀI: </a:t>
            </a:r>
            <a:r>
              <a:rPr lang="en-US" sz="4116">
                <a:solidFill>
                  <a:srgbClr val="FFFFFF"/>
                </a:solidFill>
                <a:latin typeface="Montaser Arabic"/>
                <a:ea typeface="Montaser Arabic"/>
                <a:cs typeface="Montaser Arabic"/>
                <a:sym typeface="Montaser Arabic"/>
              </a:rPr>
              <a:t>PHÂN TÍCH HÀNH VI MUA SẮM TRỰC TUYẾN CỦA KHÁCH HÀNG THEO THỜI GIAN</a:t>
            </a:r>
          </a:p>
        </p:txBody>
      </p:sp>
      <p:sp>
        <p:nvSpPr>
          <p:cNvPr name="Freeform 12" id="12"/>
          <p:cNvSpPr/>
          <p:nvPr/>
        </p:nvSpPr>
        <p:spPr>
          <a:xfrm flipH="false" flipV="false" rot="0">
            <a:off x="17259300" y="259970"/>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658392">
            <a:off x="11162341" y="2986968"/>
            <a:ext cx="14775578" cy="7898218"/>
          </a:xfrm>
          <a:custGeom>
            <a:avLst/>
            <a:gdLst/>
            <a:ahLst/>
            <a:cxnLst/>
            <a:rect r="r" b="b" t="t" l="l"/>
            <a:pathLst>
              <a:path h="7898218" w="14775578">
                <a:moveTo>
                  <a:pt x="0" y="0"/>
                </a:moveTo>
                <a:lnTo>
                  <a:pt x="14775578" y="0"/>
                </a:lnTo>
                <a:lnTo>
                  <a:pt x="14775578" y="7898219"/>
                </a:lnTo>
                <a:lnTo>
                  <a:pt x="0" y="78982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7625700">
            <a:off x="-8999242" y="-2118430"/>
            <a:ext cx="14775578" cy="7898218"/>
          </a:xfrm>
          <a:custGeom>
            <a:avLst/>
            <a:gdLst/>
            <a:ahLst/>
            <a:cxnLst/>
            <a:rect r="r" b="b" t="t" l="l"/>
            <a:pathLst>
              <a:path h="7898218" w="14775578">
                <a:moveTo>
                  <a:pt x="0" y="0"/>
                </a:moveTo>
                <a:lnTo>
                  <a:pt x="14775578" y="0"/>
                </a:lnTo>
                <a:lnTo>
                  <a:pt x="14775578" y="7898218"/>
                </a:lnTo>
                <a:lnTo>
                  <a:pt x="0" y="78982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03805" y="771259"/>
            <a:ext cx="9433166" cy="2858465"/>
          </a:xfrm>
          <a:prstGeom prst="rect">
            <a:avLst/>
          </a:prstGeom>
        </p:spPr>
        <p:txBody>
          <a:bodyPr anchor="t" rtlCol="false" tIns="0" lIns="0" bIns="0" rIns="0">
            <a:spAutoFit/>
          </a:bodyPr>
          <a:lstStyle/>
          <a:p>
            <a:pPr algn="l">
              <a:lnSpc>
                <a:spcPts val="11119"/>
              </a:lnSpc>
            </a:pPr>
            <a:r>
              <a:rPr lang="en-US" sz="10490" b="true">
                <a:solidFill>
                  <a:srgbClr val="1C53A3"/>
                </a:solidFill>
                <a:latin typeface="Montaser Arabic Bold"/>
                <a:ea typeface="Montaser Arabic Bold"/>
                <a:cs typeface="Montaser Arabic Bold"/>
                <a:sym typeface="Montaser Arabic Bold"/>
              </a:rPr>
              <a:t>II. NỘI DUNG</a:t>
            </a:r>
          </a:p>
          <a:p>
            <a:pPr algn="l">
              <a:lnSpc>
                <a:spcPts val="11119"/>
              </a:lnSpc>
            </a:pPr>
          </a:p>
        </p:txBody>
      </p:sp>
      <p:sp>
        <p:nvSpPr>
          <p:cNvPr name="Freeform 3" id="3"/>
          <p:cNvSpPr/>
          <p:nvPr/>
        </p:nvSpPr>
        <p:spPr>
          <a:xfrm flipH="false" flipV="false" rot="0">
            <a:off x="12531241" y="2798394"/>
            <a:ext cx="14775578" cy="7898218"/>
          </a:xfrm>
          <a:custGeom>
            <a:avLst/>
            <a:gdLst/>
            <a:ahLst/>
            <a:cxnLst/>
            <a:rect r="r" b="b" t="t" l="l"/>
            <a:pathLst>
              <a:path h="7898218" w="14775578">
                <a:moveTo>
                  <a:pt x="0" y="0"/>
                </a:moveTo>
                <a:lnTo>
                  <a:pt x="14775578" y="0"/>
                </a:lnTo>
                <a:lnTo>
                  <a:pt x="14775578" y="7898218"/>
                </a:lnTo>
                <a:lnTo>
                  <a:pt x="0" y="78982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0614576" y="9188034"/>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259300" y="1169008"/>
            <a:ext cx="854383" cy="994915"/>
          </a:xfrm>
          <a:custGeom>
            <a:avLst/>
            <a:gdLst/>
            <a:ahLst/>
            <a:cxnLst/>
            <a:rect r="r" b="b" t="t" l="l"/>
            <a:pathLst>
              <a:path h="994915" w="854383">
                <a:moveTo>
                  <a:pt x="0" y="0"/>
                </a:moveTo>
                <a:lnTo>
                  <a:pt x="854383" y="0"/>
                </a:lnTo>
                <a:lnTo>
                  <a:pt x="854383" y="994914"/>
                </a:lnTo>
                <a:lnTo>
                  <a:pt x="0" y="9949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8388137" y="2722194"/>
            <a:ext cx="5059665" cy="662327"/>
          </a:xfrm>
          <a:prstGeom prst="rect">
            <a:avLst/>
          </a:prstGeom>
        </p:spPr>
        <p:txBody>
          <a:bodyPr anchor="t" rtlCol="false" tIns="0" lIns="0" bIns="0" rIns="0">
            <a:spAutoFit/>
          </a:bodyPr>
          <a:lstStyle/>
          <a:p>
            <a:pPr algn="just">
              <a:lnSpc>
                <a:spcPts val="5412"/>
              </a:lnSpc>
            </a:pPr>
            <a:r>
              <a:rPr lang="en-US" sz="3866">
                <a:solidFill>
                  <a:srgbClr val="1C53A3"/>
                </a:solidFill>
                <a:latin typeface="Montaser Arabic"/>
                <a:ea typeface="Montaser Arabic"/>
                <a:cs typeface="Montaser Arabic"/>
                <a:sym typeface="Montaser Arabic"/>
              </a:rPr>
              <a:t>1. Chuẩn bị dữ liệu</a:t>
            </a:r>
          </a:p>
        </p:txBody>
      </p:sp>
      <p:sp>
        <p:nvSpPr>
          <p:cNvPr name="TextBox 7" id="7"/>
          <p:cNvSpPr txBox="true"/>
          <p:nvPr/>
        </p:nvSpPr>
        <p:spPr>
          <a:xfrm rot="0">
            <a:off x="8388137" y="7911641"/>
            <a:ext cx="4828830" cy="1346659"/>
          </a:xfrm>
          <a:prstGeom prst="rect">
            <a:avLst/>
          </a:prstGeom>
        </p:spPr>
        <p:txBody>
          <a:bodyPr anchor="t" rtlCol="false" tIns="0" lIns="0" bIns="0" rIns="0">
            <a:spAutoFit/>
          </a:bodyPr>
          <a:lstStyle/>
          <a:p>
            <a:pPr algn="l">
              <a:lnSpc>
                <a:spcPts val="5412"/>
              </a:lnSpc>
            </a:pPr>
            <a:r>
              <a:rPr lang="en-US" sz="3866">
                <a:solidFill>
                  <a:srgbClr val="1C53A3"/>
                </a:solidFill>
                <a:latin typeface="Montaser Arabic"/>
                <a:ea typeface="Montaser Arabic"/>
                <a:cs typeface="Montaser Arabic"/>
                <a:sym typeface="Montaser Arabic"/>
              </a:rPr>
              <a:t>3. Phân tích dữ liệu</a:t>
            </a:r>
          </a:p>
          <a:p>
            <a:pPr algn="l">
              <a:lnSpc>
                <a:spcPts val="5412"/>
              </a:lnSpc>
            </a:pPr>
          </a:p>
        </p:txBody>
      </p:sp>
      <p:sp>
        <p:nvSpPr>
          <p:cNvPr name="AutoShape 8" id="8"/>
          <p:cNvSpPr/>
          <p:nvPr/>
        </p:nvSpPr>
        <p:spPr>
          <a:xfrm flipV="true">
            <a:off x="5742918" y="3107732"/>
            <a:ext cx="2462195" cy="1878214"/>
          </a:xfrm>
          <a:prstGeom prst="line">
            <a:avLst/>
          </a:prstGeom>
          <a:ln cap="flat" w="47625">
            <a:solidFill>
              <a:srgbClr val="000000"/>
            </a:solidFill>
            <a:prstDash val="solid"/>
            <a:headEnd type="none" len="sm" w="sm"/>
            <a:tailEnd type="arrow" len="sm" w="med"/>
          </a:ln>
        </p:spPr>
      </p:sp>
      <p:sp>
        <p:nvSpPr>
          <p:cNvPr name="AutoShape 9" id="9"/>
          <p:cNvSpPr/>
          <p:nvPr/>
        </p:nvSpPr>
        <p:spPr>
          <a:xfrm>
            <a:off x="5742918" y="6478097"/>
            <a:ext cx="2462195" cy="1839412"/>
          </a:xfrm>
          <a:prstGeom prst="line">
            <a:avLst/>
          </a:prstGeom>
          <a:ln cap="flat" w="47625">
            <a:solidFill>
              <a:srgbClr val="000000"/>
            </a:solidFill>
            <a:prstDash val="solid"/>
            <a:headEnd type="none" len="sm" w="sm"/>
            <a:tailEnd type="arrow" len="sm" w="med"/>
          </a:ln>
        </p:spPr>
      </p:sp>
      <p:grpSp>
        <p:nvGrpSpPr>
          <p:cNvPr name="Group 10" id="10"/>
          <p:cNvGrpSpPr/>
          <p:nvPr/>
        </p:nvGrpSpPr>
        <p:grpSpPr>
          <a:xfrm rot="0">
            <a:off x="1028700" y="3991674"/>
            <a:ext cx="5421152" cy="3634813"/>
            <a:chOff x="0" y="0"/>
            <a:chExt cx="1212253" cy="812800"/>
          </a:xfrm>
        </p:grpSpPr>
        <p:sp>
          <p:nvSpPr>
            <p:cNvPr name="Freeform 11" id="11"/>
            <p:cNvSpPr/>
            <p:nvPr/>
          </p:nvSpPr>
          <p:spPr>
            <a:xfrm flipH="false" flipV="false" rot="0">
              <a:off x="0" y="0"/>
              <a:ext cx="1212253" cy="812800"/>
            </a:xfrm>
            <a:custGeom>
              <a:avLst/>
              <a:gdLst/>
              <a:ahLst/>
              <a:cxnLst/>
              <a:rect r="r" b="b" t="t" l="l"/>
              <a:pathLst>
                <a:path h="812800" w="1212253">
                  <a:moveTo>
                    <a:pt x="606126" y="0"/>
                  </a:moveTo>
                  <a:cubicBezTo>
                    <a:pt x="271372" y="0"/>
                    <a:pt x="0" y="181951"/>
                    <a:pt x="0" y="406400"/>
                  </a:cubicBezTo>
                  <a:cubicBezTo>
                    <a:pt x="0" y="630849"/>
                    <a:pt x="271372" y="812800"/>
                    <a:pt x="606126" y="812800"/>
                  </a:cubicBezTo>
                  <a:cubicBezTo>
                    <a:pt x="940881" y="812800"/>
                    <a:pt x="1212253" y="630849"/>
                    <a:pt x="1212253" y="406400"/>
                  </a:cubicBezTo>
                  <a:cubicBezTo>
                    <a:pt x="1212253" y="181951"/>
                    <a:pt x="940881" y="0"/>
                    <a:pt x="606126" y="0"/>
                  </a:cubicBezTo>
                  <a:close/>
                </a:path>
              </a:pathLst>
            </a:custGeom>
            <a:solidFill>
              <a:srgbClr val="184C99"/>
            </a:solidFill>
          </p:spPr>
        </p:sp>
        <p:sp>
          <p:nvSpPr>
            <p:cNvPr name="TextBox 12" id="12"/>
            <p:cNvSpPr txBox="true"/>
            <p:nvPr/>
          </p:nvSpPr>
          <p:spPr>
            <a:xfrm>
              <a:off x="113649" y="38100"/>
              <a:ext cx="984956" cy="698500"/>
            </a:xfrm>
            <a:prstGeom prst="rect">
              <a:avLst/>
            </a:prstGeom>
          </p:spPr>
          <p:txBody>
            <a:bodyPr anchor="ctr" rtlCol="false" tIns="59832" lIns="59832" bIns="59832" rIns="59832"/>
            <a:lstStyle/>
            <a:p>
              <a:pPr algn="ctr">
                <a:lnSpc>
                  <a:spcPts val="2659"/>
                </a:lnSpc>
              </a:pPr>
            </a:p>
          </p:txBody>
        </p:sp>
      </p:grpSp>
      <p:sp>
        <p:nvSpPr>
          <p:cNvPr name="TextBox 13" id="13"/>
          <p:cNvSpPr txBox="true"/>
          <p:nvPr/>
        </p:nvSpPr>
        <p:spPr>
          <a:xfrm rot="0">
            <a:off x="1464227" y="5263888"/>
            <a:ext cx="4985625" cy="1214209"/>
          </a:xfrm>
          <a:prstGeom prst="rect">
            <a:avLst/>
          </a:prstGeom>
        </p:spPr>
        <p:txBody>
          <a:bodyPr anchor="t" rtlCol="false" tIns="0" lIns="0" bIns="0" rIns="0">
            <a:spAutoFit/>
          </a:bodyPr>
          <a:lstStyle/>
          <a:p>
            <a:pPr algn="l">
              <a:lnSpc>
                <a:spcPts val="9380"/>
              </a:lnSpc>
            </a:pPr>
            <a:r>
              <a:rPr lang="en-US" sz="8849" b="true">
                <a:solidFill>
                  <a:srgbClr val="FFFFFF"/>
                </a:solidFill>
                <a:latin typeface="Montaser Arabic Bold"/>
                <a:ea typeface="Montaser Arabic Bold"/>
                <a:cs typeface="Montaser Arabic Bold"/>
                <a:sym typeface="Montaser Arabic Bold"/>
              </a:rPr>
              <a:t>3 PHẦN</a:t>
            </a:r>
          </a:p>
        </p:txBody>
      </p:sp>
      <p:sp>
        <p:nvSpPr>
          <p:cNvPr name="AutoShape 14" id="14"/>
          <p:cNvSpPr/>
          <p:nvPr/>
        </p:nvSpPr>
        <p:spPr>
          <a:xfrm>
            <a:off x="6449859" y="5735361"/>
            <a:ext cx="1799142" cy="509"/>
          </a:xfrm>
          <a:prstGeom prst="line">
            <a:avLst/>
          </a:prstGeom>
          <a:ln cap="flat" w="47625">
            <a:solidFill>
              <a:srgbClr val="000000"/>
            </a:solidFill>
            <a:prstDash val="solid"/>
            <a:headEnd type="none" len="sm" w="sm"/>
            <a:tailEnd type="arrow" len="sm" w="med"/>
          </a:ln>
        </p:spPr>
      </p:sp>
      <p:sp>
        <p:nvSpPr>
          <p:cNvPr name="TextBox 15" id="15"/>
          <p:cNvSpPr txBox="true"/>
          <p:nvPr/>
        </p:nvSpPr>
        <p:spPr>
          <a:xfrm rot="0">
            <a:off x="8384327" y="5360042"/>
            <a:ext cx="3948444" cy="1346659"/>
          </a:xfrm>
          <a:prstGeom prst="rect">
            <a:avLst/>
          </a:prstGeom>
        </p:spPr>
        <p:txBody>
          <a:bodyPr anchor="t" rtlCol="false" tIns="0" lIns="0" bIns="0" rIns="0">
            <a:spAutoFit/>
          </a:bodyPr>
          <a:lstStyle/>
          <a:p>
            <a:pPr algn="just">
              <a:lnSpc>
                <a:spcPts val="5412"/>
              </a:lnSpc>
            </a:pPr>
            <a:r>
              <a:rPr lang="en-US" sz="3866">
                <a:solidFill>
                  <a:srgbClr val="1C53A3"/>
                </a:solidFill>
                <a:latin typeface="Montaser Arabic"/>
                <a:ea typeface="Montaser Arabic"/>
                <a:cs typeface="Montaser Arabic"/>
                <a:sym typeface="Montaser Arabic"/>
              </a:rPr>
              <a:t>2. Xử lý dữ liệu</a:t>
            </a:r>
          </a:p>
          <a:p>
            <a:pPr algn="just">
              <a:lnSpc>
                <a:spcPts val="5412"/>
              </a:lnSpc>
            </a:pPr>
          </a:p>
        </p:txBody>
      </p:sp>
    </p:spTree>
  </p:cSld>
  <p:clrMapOvr>
    <a:masterClrMapping/>
  </p:clrMapOvr>
  <p:transition spd="slow">
    <p:push dir="l"/>
  </p:transition>
</p:sld>
</file>

<file path=ppt/slides/slide10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17123" y="9494174"/>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2602230" y="1751558"/>
            <a:ext cx="6848486" cy="0"/>
          </a:xfrm>
          <a:prstGeom prst="line">
            <a:avLst/>
          </a:prstGeom>
          <a:ln cap="flat" w="57150">
            <a:solidFill>
              <a:srgbClr val="1C53A3"/>
            </a:solidFill>
            <a:prstDash val="solid"/>
            <a:headEnd type="none" len="sm" w="sm"/>
            <a:tailEnd type="none" len="sm" w="sm"/>
          </a:ln>
        </p:spPr>
      </p:sp>
      <p:grpSp>
        <p:nvGrpSpPr>
          <p:cNvPr name="Group 5" id="5"/>
          <p:cNvGrpSpPr/>
          <p:nvPr/>
        </p:nvGrpSpPr>
        <p:grpSpPr>
          <a:xfrm rot="-5400000">
            <a:off x="7239796" y="-6774728"/>
            <a:ext cx="1935663" cy="15928486"/>
            <a:chOff x="0" y="0"/>
            <a:chExt cx="529784" cy="4359570"/>
          </a:xfrm>
        </p:grpSpPr>
        <p:sp>
          <p:nvSpPr>
            <p:cNvPr name="Freeform 6" id="6"/>
            <p:cNvSpPr/>
            <p:nvPr/>
          </p:nvSpPr>
          <p:spPr>
            <a:xfrm flipH="false" flipV="false" rot="0">
              <a:off x="0" y="0"/>
              <a:ext cx="529784" cy="4359570"/>
            </a:xfrm>
            <a:custGeom>
              <a:avLst/>
              <a:gdLst/>
              <a:ahLst/>
              <a:cxnLst/>
              <a:rect r="r" b="b" t="t" l="l"/>
              <a:pathLst>
                <a:path h="4359570" w="529784">
                  <a:moveTo>
                    <a:pt x="0" y="0"/>
                  </a:moveTo>
                  <a:lnTo>
                    <a:pt x="529784" y="0"/>
                  </a:lnTo>
                  <a:lnTo>
                    <a:pt x="529784" y="4359570"/>
                  </a:lnTo>
                  <a:lnTo>
                    <a:pt x="0" y="4359570"/>
                  </a:lnTo>
                  <a:close/>
                </a:path>
              </a:pathLst>
            </a:custGeom>
            <a:solidFill>
              <a:srgbClr val="1C53A3"/>
            </a:solidFill>
          </p:spPr>
        </p:sp>
        <p:sp>
          <p:nvSpPr>
            <p:cNvPr name="TextBox 7" id="7"/>
            <p:cNvSpPr txBox="true"/>
            <p:nvPr/>
          </p:nvSpPr>
          <p:spPr>
            <a:xfrm>
              <a:off x="0" y="-38100"/>
              <a:ext cx="529784" cy="439767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580525" y="559859"/>
            <a:ext cx="409524" cy="318460"/>
            <a:chOff x="0" y="0"/>
            <a:chExt cx="812800" cy="632061"/>
          </a:xfrm>
        </p:grpSpPr>
        <p:sp>
          <p:nvSpPr>
            <p:cNvPr name="Freeform 9" id="9"/>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A6B9DD"/>
            </a:solidFill>
          </p:spPr>
        </p:sp>
        <p:sp>
          <p:nvSpPr>
            <p:cNvPr name="TextBox 10" id="10"/>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Freeform 11" id="11"/>
          <p:cNvSpPr/>
          <p:nvPr/>
        </p:nvSpPr>
        <p:spPr>
          <a:xfrm flipH="false" flipV="false" rot="5400000">
            <a:off x="-1845934" y="8441066"/>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4">
              <a:alphaModFix amt="61000"/>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1214768" y="476227"/>
            <a:ext cx="14384985" cy="857171"/>
          </a:xfrm>
          <a:prstGeom prst="rect">
            <a:avLst/>
          </a:prstGeom>
        </p:spPr>
        <p:txBody>
          <a:bodyPr anchor="t" rtlCol="false" tIns="0" lIns="0" bIns="0" rIns="0">
            <a:spAutoFit/>
          </a:bodyPr>
          <a:lstStyle/>
          <a:p>
            <a:pPr algn="l" marL="0" indent="0" lvl="0">
              <a:lnSpc>
                <a:spcPts val="3454"/>
              </a:lnSpc>
              <a:spcBef>
                <a:spcPct val="0"/>
              </a:spcBef>
            </a:pPr>
            <a:r>
              <a:rPr lang="en-US" b="true" sz="2503">
                <a:solidFill>
                  <a:srgbClr val="C5D9F3"/>
                </a:solidFill>
                <a:latin typeface="Montaser Arabic Bold"/>
                <a:ea typeface="Montaser Arabic Bold"/>
                <a:cs typeface="Montaser Arabic Bold"/>
                <a:sym typeface="Montaser Arabic Bold"/>
              </a:rPr>
              <a:t>3.3 XU HƯỚNG MUA SẮM THEO MÙA THÀNH CÁC THÁNG VÀ QUÝ ĐỂ XEM LIỆU CÓ SỰ GIA TĂNG DOANH SỐ TRONG CÁC MÙA LỄ HỘI</a:t>
            </a:r>
          </a:p>
        </p:txBody>
      </p:sp>
      <p:sp>
        <p:nvSpPr>
          <p:cNvPr name="TextBox 13" id="13"/>
          <p:cNvSpPr txBox="true"/>
          <p:nvPr/>
        </p:nvSpPr>
        <p:spPr>
          <a:xfrm rot="0">
            <a:off x="944516" y="2433176"/>
            <a:ext cx="15670042" cy="7358825"/>
          </a:xfrm>
          <a:prstGeom prst="rect">
            <a:avLst/>
          </a:prstGeom>
        </p:spPr>
        <p:txBody>
          <a:bodyPr anchor="t" rtlCol="false" tIns="0" lIns="0" bIns="0" rIns="0">
            <a:spAutoFit/>
          </a:bodyPr>
          <a:lstStyle/>
          <a:p>
            <a:pPr algn="just">
              <a:lnSpc>
                <a:spcPts val="3895"/>
              </a:lnSpc>
            </a:pPr>
            <a:r>
              <a:rPr lang="en-US" b="true" sz="2782" u="sng">
                <a:solidFill>
                  <a:srgbClr val="184C99"/>
                </a:solidFill>
                <a:latin typeface="Montaser Arabic Bold"/>
                <a:ea typeface="Montaser Arabic Bold"/>
                <a:cs typeface="Montaser Arabic Bold"/>
                <a:sym typeface="Montaser Arabic Bold"/>
              </a:rPr>
              <a:t>Mục tiêu: </a:t>
            </a:r>
          </a:p>
          <a:p>
            <a:pPr algn="just">
              <a:lnSpc>
                <a:spcPts val="4054"/>
              </a:lnSpc>
            </a:pPr>
            <a:r>
              <a:rPr lang="en-US" sz="2896" b="true">
                <a:solidFill>
                  <a:srgbClr val="8C2E2E"/>
                </a:solidFill>
                <a:latin typeface="Montaser Arabic Bold"/>
                <a:ea typeface="Montaser Arabic Bold"/>
                <a:cs typeface="Montaser Arabic Bold"/>
                <a:sym typeface="Montaser Arabic Bold"/>
              </a:rPr>
              <a:t>Đánh giá tổng quan tình hình kinh doanh</a:t>
            </a:r>
            <a:r>
              <a:rPr lang="en-US" sz="2896">
                <a:solidFill>
                  <a:srgbClr val="8C2E2E"/>
                </a:solidFill>
                <a:latin typeface="Montaser Arabic"/>
                <a:ea typeface="Montaser Arabic"/>
                <a:cs typeface="Montaser Arabic"/>
                <a:sym typeface="Montaser Arabic"/>
              </a:rPr>
              <a:t>:</a:t>
            </a:r>
          </a:p>
          <a:p>
            <a:pPr algn="just" marL="600737" indent="-300368" lvl="1">
              <a:lnSpc>
                <a:spcPts val="3895"/>
              </a:lnSpc>
              <a:buFont typeface="Arial"/>
              <a:buChar char="•"/>
            </a:pPr>
            <a:r>
              <a:rPr lang="en-US" sz="2782">
                <a:solidFill>
                  <a:srgbClr val="184C99"/>
                </a:solidFill>
                <a:latin typeface="Montaser Arabic"/>
                <a:ea typeface="Montaser Arabic"/>
                <a:cs typeface="Montaser Arabic"/>
                <a:sym typeface="Montaser Arabic"/>
              </a:rPr>
              <a:t>Thống kê doanh thu giúp đánh giá hiệu suất kinh doanh của từng năm, xác định xu hướng tăng trưởng hay suy giảm của doanh nghiệp theo thời gian.</a:t>
            </a:r>
          </a:p>
          <a:p>
            <a:pPr algn="just">
              <a:lnSpc>
                <a:spcPts val="4054"/>
              </a:lnSpc>
            </a:pPr>
            <a:r>
              <a:rPr lang="en-US" sz="2896" b="true">
                <a:solidFill>
                  <a:srgbClr val="8C2E2E"/>
                </a:solidFill>
                <a:latin typeface="Montaser Arabic Bold"/>
                <a:ea typeface="Montaser Arabic Bold"/>
                <a:cs typeface="Montaser Arabic Bold"/>
                <a:sym typeface="Montaser Arabic Bold"/>
              </a:rPr>
              <a:t>Phân tích sự biến động doanh thu:</a:t>
            </a:r>
          </a:p>
          <a:p>
            <a:pPr algn="just" marL="600737" indent="-300368" lvl="1">
              <a:lnSpc>
                <a:spcPts val="3895"/>
              </a:lnSpc>
              <a:buFont typeface="Arial"/>
              <a:buChar char="•"/>
            </a:pPr>
            <a:r>
              <a:rPr lang="en-US" sz="2782">
                <a:solidFill>
                  <a:srgbClr val="184C99"/>
                </a:solidFill>
                <a:latin typeface="Montaser Arabic"/>
                <a:ea typeface="Montaser Arabic"/>
                <a:cs typeface="Montaser Arabic"/>
                <a:sym typeface="Montaser Arabic"/>
              </a:rPr>
              <a:t>Thông qua các chỉ số như </a:t>
            </a:r>
            <a:r>
              <a:rPr lang="en-US" b="true" sz="2782">
                <a:solidFill>
                  <a:srgbClr val="184C99"/>
                </a:solidFill>
                <a:latin typeface="Montaser Arabic Bold"/>
                <a:ea typeface="Montaser Arabic Bold"/>
                <a:cs typeface="Montaser Arabic Bold"/>
                <a:sym typeface="Montaser Arabic Bold"/>
              </a:rPr>
              <a:t>min</a:t>
            </a:r>
            <a:r>
              <a:rPr lang="en-US" sz="2782">
                <a:solidFill>
                  <a:srgbClr val="184C99"/>
                </a:solidFill>
                <a:latin typeface="Montaser Arabic"/>
                <a:ea typeface="Montaser Arabic"/>
                <a:cs typeface="Montaser Arabic"/>
                <a:sym typeface="Montaser Arabic"/>
              </a:rPr>
              <a:t>, </a:t>
            </a:r>
            <a:r>
              <a:rPr lang="en-US" b="true" sz="2782">
                <a:solidFill>
                  <a:srgbClr val="184C99"/>
                </a:solidFill>
                <a:latin typeface="Montaser Arabic Bold"/>
                <a:ea typeface="Montaser Arabic Bold"/>
                <a:cs typeface="Montaser Arabic Bold"/>
                <a:sym typeface="Montaser Arabic Bold"/>
              </a:rPr>
              <a:t>max</a:t>
            </a:r>
            <a:r>
              <a:rPr lang="en-US" sz="2782">
                <a:solidFill>
                  <a:srgbClr val="184C99"/>
                </a:solidFill>
                <a:latin typeface="Montaser Arabic"/>
                <a:ea typeface="Montaser Arabic"/>
                <a:cs typeface="Montaser Arabic"/>
                <a:sym typeface="Montaser Arabic"/>
              </a:rPr>
              <a:t>, </a:t>
            </a:r>
            <a:r>
              <a:rPr lang="en-US" b="true" sz="2782">
                <a:solidFill>
                  <a:srgbClr val="184C99"/>
                </a:solidFill>
                <a:latin typeface="Montaser Arabic Bold"/>
                <a:ea typeface="Montaser Arabic Bold"/>
                <a:cs typeface="Montaser Arabic Bold"/>
                <a:sym typeface="Montaser Arabic Bold"/>
              </a:rPr>
              <a:t>mean</a:t>
            </a:r>
            <a:r>
              <a:rPr lang="en-US" sz="2782">
                <a:solidFill>
                  <a:srgbClr val="184C99"/>
                </a:solidFill>
                <a:latin typeface="Montaser Arabic"/>
                <a:ea typeface="Montaser Arabic"/>
                <a:cs typeface="Montaser Arabic"/>
                <a:sym typeface="Montaser Arabic"/>
              </a:rPr>
              <a:t> (trung bình), </a:t>
            </a:r>
            <a:r>
              <a:rPr lang="en-US" b="true" sz="2782">
                <a:solidFill>
                  <a:srgbClr val="184C99"/>
                </a:solidFill>
                <a:latin typeface="Montaser Arabic Bold"/>
                <a:ea typeface="Montaser Arabic Bold"/>
                <a:cs typeface="Montaser Arabic Bold"/>
                <a:sym typeface="Montaser Arabic Bold"/>
              </a:rPr>
              <a:t>median</a:t>
            </a:r>
            <a:r>
              <a:rPr lang="en-US" sz="2782">
                <a:solidFill>
                  <a:srgbClr val="184C99"/>
                </a:solidFill>
                <a:latin typeface="Montaser Arabic"/>
                <a:ea typeface="Montaser Arabic"/>
                <a:cs typeface="Montaser Arabic"/>
                <a:sym typeface="Montaser Arabic"/>
              </a:rPr>
              <a:t> (trung vị), và </a:t>
            </a:r>
            <a:r>
              <a:rPr lang="en-US" b="true" sz="2782">
                <a:solidFill>
                  <a:srgbClr val="184C99"/>
                </a:solidFill>
                <a:latin typeface="Montaser Arabic Bold"/>
                <a:ea typeface="Montaser Arabic Bold"/>
                <a:cs typeface="Montaser Arabic Bold"/>
                <a:sym typeface="Montaser Arabic Bold"/>
              </a:rPr>
              <a:t>sum</a:t>
            </a:r>
            <a:r>
              <a:rPr lang="en-US" sz="2782">
                <a:solidFill>
                  <a:srgbClr val="184C99"/>
                </a:solidFill>
                <a:latin typeface="Montaser Arabic"/>
                <a:ea typeface="Montaser Arabic"/>
                <a:cs typeface="Montaser Arabic"/>
                <a:sym typeface="Montaser Arabic"/>
              </a:rPr>
              <a:t> (tổng doanh thu), bạn có thể thấy:</a:t>
            </a:r>
          </a:p>
          <a:p>
            <a:pPr algn="just" marL="600737" indent="-300368" lvl="1">
              <a:lnSpc>
                <a:spcPts val="3895"/>
              </a:lnSpc>
              <a:buFont typeface="Arial"/>
              <a:buChar char="•"/>
            </a:pPr>
            <a:r>
              <a:rPr lang="en-US" sz="2782">
                <a:solidFill>
                  <a:srgbClr val="184C99"/>
                </a:solidFill>
                <a:latin typeface="Montaser Arabic"/>
                <a:ea typeface="Montaser Arabic"/>
                <a:cs typeface="Montaser Arabic"/>
                <a:sym typeface="Montaser Arabic"/>
              </a:rPr>
              <a:t>Sự chênh lệch giữa các mức doanh thu.</a:t>
            </a:r>
          </a:p>
          <a:p>
            <a:pPr algn="just" marL="600737" indent="-300368" lvl="1">
              <a:lnSpc>
                <a:spcPts val="3895"/>
              </a:lnSpc>
              <a:buFont typeface="Arial"/>
              <a:buChar char="•"/>
            </a:pPr>
            <a:r>
              <a:rPr lang="en-US" sz="2782">
                <a:solidFill>
                  <a:srgbClr val="184C99"/>
                </a:solidFill>
                <a:latin typeface="Montaser Arabic"/>
                <a:ea typeface="Montaser Arabic"/>
                <a:cs typeface="Montaser Arabic"/>
                <a:sym typeface="Montaser Arabic"/>
              </a:rPr>
              <a:t>Độ tập trung của doanh thu quanh một giá trị trung tâm (trung bình hay trung vị).</a:t>
            </a:r>
          </a:p>
          <a:p>
            <a:pPr algn="just" marL="600737" indent="-300368" lvl="1">
              <a:lnSpc>
                <a:spcPts val="3895"/>
              </a:lnSpc>
              <a:buFont typeface="Arial"/>
              <a:buChar char="•"/>
            </a:pPr>
            <a:r>
              <a:rPr lang="en-US" sz="2782">
                <a:solidFill>
                  <a:srgbClr val="184C99"/>
                </a:solidFill>
                <a:latin typeface="Montaser Arabic"/>
                <a:ea typeface="Montaser Arabic"/>
                <a:cs typeface="Montaser Arabic"/>
                <a:sym typeface="Montaser Arabic"/>
              </a:rPr>
              <a:t>Xác định khoảng dao động doanh thu cao nhất và thấp nhất.</a:t>
            </a:r>
          </a:p>
          <a:p>
            <a:pPr algn="just">
              <a:lnSpc>
                <a:spcPts val="4054"/>
              </a:lnSpc>
            </a:pPr>
            <a:r>
              <a:rPr lang="en-US" sz="2896" b="true">
                <a:solidFill>
                  <a:srgbClr val="8C2E2E"/>
                </a:solidFill>
                <a:latin typeface="Montaser Arabic Bold"/>
                <a:ea typeface="Montaser Arabic Bold"/>
                <a:cs typeface="Montaser Arabic Bold"/>
                <a:sym typeface="Montaser Arabic Bold"/>
              </a:rPr>
              <a:t>Xác định xu hướng tăng trưởng hoặc suy giảm:</a:t>
            </a:r>
          </a:p>
          <a:p>
            <a:pPr algn="just" marL="600737" indent="-300368" lvl="1">
              <a:lnSpc>
                <a:spcPts val="3895"/>
              </a:lnSpc>
              <a:buFont typeface="Arial"/>
              <a:buChar char="•"/>
            </a:pPr>
            <a:r>
              <a:rPr lang="en-US" sz="2782">
                <a:solidFill>
                  <a:srgbClr val="184C99"/>
                </a:solidFill>
                <a:latin typeface="Montaser Arabic"/>
                <a:ea typeface="Montaser Arabic"/>
                <a:cs typeface="Montaser Arabic"/>
                <a:sym typeface="Montaser Arabic"/>
              </a:rPr>
              <a:t>So sánh doanh thu giữa các năm giúp phát hiện:</a:t>
            </a:r>
          </a:p>
          <a:p>
            <a:pPr algn="just" marL="600737" indent="-300368" lvl="1">
              <a:lnSpc>
                <a:spcPts val="3895"/>
              </a:lnSpc>
              <a:buFont typeface="Arial"/>
              <a:buChar char="•"/>
            </a:pPr>
            <a:r>
              <a:rPr lang="en-US" sz="2782">
                <a:solidFill>
                  <a:srgbClr val="184C99"/>
                </a:solidFill>
                <a:latin typeface="Montaser Arabic"/>
                <a:ea typeface="Montaser Arabic"/>
                <a:cs typeface="Montaser Arabic"/>
                <a:sym typeface="Montaser Arabic"/>
              </a:rPr>
              <a:t>Năm nào doanh thu cao nhất?</a:t>
            </a:r>
          </a:p>
          <a:p>
            <a:pPr algn="just" marL="600737" indent="-300368" lvl="1">
              <a:lnSpc>
                <a:spcPts val="3895"/>
              </a:lnSpc>
              <a:buFont typeface="Arial"/>
              <a:buChar char="•"/>
            </a:pPr>
            <a:r>
              <a:rPr lang="en-US" sz="2782">
                <a:solidFill>
                  <a:srgbClr val="184C99"/>
                </a:solidFill>
                <a:latin typeface="Montaser Arabic"/>
                <a:ea typeface="Montaser Arabic"/>
                <a:cs typeface="Montaser Arabic"/>
                <a:sym typeface="Montaser Arabic"/>
              </a:rPr>
              <a:t>Năm nào doanh thu có dấu hiệu giảm?</a:t>
            </a:r>
          </a:p>
          <a:p>
            <a:pPr algn="just" marL="600737" indent="-300368" lvl="1">
              <a:lnSpc>
                <a:spcPts val="3895"/>
              </a:lnSpc>
              <a:buFont typeface="Arial"/>
              <a:buChar char="•"/>
            </a:pPr>
            <a:r>
              <a:rPr lang="en-US" sz="2782">
                <a:solidFill>
                  <a:srgbClr val="184C99"/>
                </a:solidFill>
                <a:latin typeface="Montaser Arabic"/>
                <a:ea typeface="Montaser Arabic"/>
                <a:cs typeface="Montaser Arabic"/>
                <a:sym typeface="Montaser Arabic"/>
              </a:rPr>
              <a:t>Xu hướng tăng trưởng ổn định hay có biến động bất thường.</a:t>
            </a:r>
          </a:p>
        </p:txBody>
      </p:sp>
      <p:sp>
        <p:nvSpPr>
          <p:cNvPr name="Freeform 14" id="14"/>
          <p:cNvSpPr/>
          <p:nvPr/>
        </p:nvSpPr>
        <p:spPr>
          <a:xfrm flipH="false" flipV="false" rot="-310438">
            <a:off x="16107103" y="501294"/>
            <a:ext cx="11649758" cy="11778248"/>
          </a:xfrm>
          <a:custGeom>
            <a:avLst/>
            <a:gdLst/>
            <a:ahLst/>
            <a:cxnLst/>
            <a:rect r="r" b="b" t="t" l="l"/>
            <a:pathLst>
              <a:path h="11778248" w="11649758">
                <a:moveTo>
                  <a:pt x="0" y="0"/>
                </a:moveTo>
                <a:lnTo>
                  <a:pt x="11649758" y="0"/>
                </a:lnTo>
                <a:lnTo>
                  <a:pt x="11649758" y="11778248"/>
                </a:lnTo>
                <a:lnTo>
                  <a:pt x="0" y="11778248"/>
                </a:lnTo>
                <a:lnTo>
                  <a:pt x="0" y="0"/>
                </a:lnTo>
                <a:close/>
              </a:path>
            </a:pathLst>
          </a:custGeom>
          <a:blipFill>
            <a:blip r:embed="rId6">
              <a:alphaModFix amt="21999"/>
              <a:extLst>
                <a:ext uri="{96DAC541-7B7A-43D3-8B79-37D633B846F1}">
                  <asvg:svgBlip xmlns:asvg="http://schemas.microsoft.com/office/drawing/2016/SVG/main" r:embed="rId7"/>
                </a:ext>
              </a:extLst>
            </a:blip>
            <a:stretch>
              <a:fillRect l="0" t="0" r="0" b="0"/>
            </a:stretch>
          </a:blipFill>
        </p:spPr>
      </p:sp>
      <p:sp>
        <p:nvSpPr>
          <p:cNvPr name="TextBox 15" id="15"/>
          <p:cNvSpPr txBox="true"/>
          <p:nvPr/>
        </p:nvSpPr>
        <p:spPr>
          <a:xfrm rot="0">
            <a:off x="2143052" y="1450025"/>
            <a:ext cx="9769827" cy="545917"/>
          </a:xfrm>
          <a:prstGeom prst="rect">
            <a:avLst/>
          </a:prstGeom>
        </p:spPr>
        <p:txBody>
          <a:bodyPr anchor="t" rtlCol="false" tIns="0" lIns="0" bIns="0" rIns="0">
            <a:spAutoFit/>
          </a:bodyPr>
          <a:lstStyle/>
          <a:p>
            <a:pPr algn="l">
              <a:lnSpc>
                <a:spcPts val="4560"/>
              </a:lnSpc>
            </a:pPr>
            <a:r>
              <a:rPr lang="en-US" sz="3257" b="true">
                <a:solidFill>
                  <a:srgbClr val="FBF9F1"/>
                </a:solidFill>
                <a:latin typeface="Montaser Arabic Bold"/>
                <a:ea typeface="Montaser Arabic Bold"/>
                <a:cs typeface="Montaser Arabic Bold"/>
                <a:sym typeface="Montaser Arabic Bold"/>
              </a:rPr>
              <a:t> </a:t>
            </a:r>
            <a:r>
              <a:rPr lang="en-US" sz="3257" b="true">
                <a:solidFill>
                  <a:srgbClr val="FBF9F1"/>
                </a:solidFill>
                <a:latin typeface="Montaser Arabic Bold"/>
                <a:ea typeface="Montaser Arabic Bold"/>
                <a:cs typeface="Montaser Arabic Bold"/>
                <a:sym typeface="Montaser Arabic Bold"/>
              </a:rPr>
              <a:t>3.3.1 Thống kê doanh thu qua từng năm</a:t>
            </a:r>
          </a:p>
        </p:txBody>
      </p:sp>
    </p:spTree>
  </p:cSld>
  <p:clrMapOvr>
    <a:masterClrMapping/>
  </p:clrMapOvr>
  <p:transition spd="med">
    <p:push dir="l"/>
  </p:transition>
</p:sld>
</file>

<file path=ppt/slides/slide10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401054" y="693445"/>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a:off x="2602230" y="1751558"/>
            <a:ext cx="6848486" cy="0"/>
          </a:xfrm>
          <a:prstGeom prst="line">
            <a:avLst/>
          </a:prstGeom>
          <a:ln cap="flat" w="57150">
            <a:solidFill>
              <a:srgbClr val="1C53A3"/>
            </a:solidFill>
            <a:prstDash val="solid"/>
            <a:headEnd type="none" len="sm" w="sm"/>
            <a:tailEnd type="none" len="sm" w="sm"/>
          </a:ln>
        </p:spPr>
      </p:sp>
      <p:grpSp>
        <p:nvGrpSpPr>
          <p:cNvPr name="Group 5" id="5"/>
          <p:cNvGrpSpPr/>
          <p:nvPr/>
        </p:nvGrpSpPr>
        <p:grpSpPr>
          <a:xfrm rot="-5400000">
            <a:off x="7709377" y="-7244309"/>
            <a:ext cx="1935663" cy="16867649"/>
            <a:chOff x="0" y="0"/>
            <a:chExt cx="529784" cy="4616615"/>
          </a:xfrm>
        </p:grpSpPr>
        <p:sp>
          <p:nvSpPr>
            <p:cNvPr name="Freeform 6" id="6"/>
            <p:cNvSpPr/>
            <p:nvPr/>
          </p:nvSpPr>
          <p:spPr>
            <a:xfrm flipH="false" flipV="false" rot="0">
              <a:off x="0" y="0"/>
              <a:ext cx="529784" cy="4616615"/>
            </a:xfrm>
            <a:custGeom>
              <a:avLst/>
              <a:gdLst/>
              <a:ahLst/>
              <a:cxnLst/>
              <a:rect r="r" b="b" t="t" l="l"/>
              <a:pathLst>
                <a:path h="4616615" w="529784">
                  <a:moveTo>
                    <a:pt x="0" y="0"/>
                  </a:moveTo>
                  <a:lnTo>
                    <a:pt x="529784" y="0"/>
                  </a:lnTo>
                  <a:lnTo>
                    <a:pt x="529784" y="4616615"/>
                  </a:lnTo>
                  <a:lnTo>
                    <a:pt x="0" y="4616615"/>
                  </a:lnTo>
                  <a:close/>
                </a:path>
              </a:pathLst>
            </a:custGeom>
            <a:solidFill>
              <a:srgbClr val="1C53A3"/>
            </a:solidFill>
          </p:spPr>
        </p:sp>
        <p:sp>
          <p:nvSpPr>
            <p:cNvPr name="TextBox 7" id="7"/>
            <p:cNvSpPr txBox="true"/>
            <p:nvPr/>
          </p:nvSpPr>
          <p:spPr>
            <a:xfrm>
              <a:off x="0" y="-38100"/>
              <a:ext cx="529784" cy="465471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580525" y="559859"/>
            <a:ext cx="409524" cy="318460"/>
            <a:chOff x="0" y="0"/>
            <a:chExt cx="812800" cy="632061"/>
          </a:xfrm>
        </p:grpSpPr>
        <p:sp>
          <p:nvSpPr>
            <p:cNvPr name="Freeform 9" id="9"/>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A6B9DD"/>
            </a:solidFill>
          </p:spPr>
        </p:sp>
        <p:sp>
          <p:nvSpPr>
            <p:cNvPr name="TextBox 10" id="10"/>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Freeform 11" id="11"/>
          <p:cNvSpPr/>
          <p:nvPr/>
        </p:nvSpPr>
        <p:spPr>
          <a:xfrm flipH="false" flipV="false" rot="5400000">
            <a:off x="15932625" y="7916883"/>
            <a:ext cx="3691868" cy="3691868"/>
          </a:xfrm>
          <a:custGeom>
            <a:avLst/>
            <a:gdLst/>
            <a:ahLst/>
            <a:cxnLst/>
            <a:rect r="r" b="b" t="t" l="l"/>
            <a:pathLst>
              <a:path h="3691868" w="3691868">
                <a:moveTo>
                  <a:pt x="0" y="0"/>
                </a:moveTo>
                <a:lnTo>
                  <a:pt x="3691868" y="0"/>
                </a:lnTo>
                <a:lnTo>
                  <a:pt x="3691868" y="3691867"/>
                </a:lnTo>
                <a:lnTo>
                  <a:pt x="0" y="3691867"/>
                </a:lnTo>
                <a:lnTo>
                  <a:pt x="0" y="0"/>
                </a:lnTo>
                <a:close/>
              </a:path>
            </a:pathLst>
          </a:custGeom>
          <a:blipFill>
            <a:blip r:embed="rId6">
              <a:alphaModFix amt="61000"/>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20046" y="8967447"/>
            <a:ext cx="908654" cy="1058113"/>
          </a:xfrm>
          <a:custGeom>
            <a:avLst/>
            <a:gdLst/>
            <a:ahLst/>
            <a:cxnLst/>
            <a:rect r="r" b="b" t="t" l="l"/>
            <a:pathLst>
              <a:path h="1058113" w="908654">
                <a:moveTo>
                  <a:pt x="0" y="0"/>
                </a:moveTo>
                <a:lnTo>
                  <a:pt x="908654" y="0"/>
                </a:lnTo>
                <a:lnTo>
                  <a:pt x="908654" y="1058112"/>
                </a:lnTo>
                <a:lnTo>
                  <a:pt x="0" y="10581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AutoShape 13" id="13"/>
          <p:cNvSpPr/>
          <p:nvPr/>
        </p:nvSpPr>
        <p:spPr>
          <a:xfrm flipV="true">
            <a:off x="5438474" y="2328796"/>
            <a:ext cx="0" cy="7410762"/>
          </a:xfrm>
          <a:prstGeom prst="line">
            <a:avLst/>
          </a:prstGeom>
          <a:ln cap="flat" w="38100">
            <a:solidFill>
              <a:srgbClr val="A6B9DD"/>
            </a:solidFill>
            <a:prstDash val="solid"/>
            <a:headEnd type="none" len="sm" w="sm"/>
            <a:tailEnd type="none" len="sm" w="sm"/>
          </a:ln>
        </p:spPr>
      </p:sp>
      <p:sp>
        <p:nvSpPr>
          <p:cNvPr name="Freeform 14" id="14"/>
          <p:cNvSpPr/>
          <p:nvPr/>
        </p:nvSpPr>
        <p:spPr>
          <a:xfrm flipH="false" flipV="false" rot="0">
            <a:off x="243384" y="3282152"/>
            <a:ext cx="4968500" cy="5162708"/>
          </a:xfrm>
          <a:custGeom>
            <a:avLst/>
            <a:gdLst/>
            <a:ahLst/>
            <a:cxnLst/>
            <a:rect r="r" b="b" t="t" l="l"/>
            <a:pathLst>
              <a:path h="5162708" w="4968500">
                <a:moveTo>
                  <a:pt x="0" y="0"/>
                </a:moveTo>
                <a:lnTo>
                  <a:pt x="4968500" y="0"/>
                </a:lnTo>
                <a:lnTo>
                  <a:pt x="4968500" y="5162708"/>
                </a:lnTo>
                <a:lnTo>
                  <a:pt x="0" y="5162708"/>
                </a:lnTo>
                <a:lnTo>
                  <a:pt x="0" y="0"/>
                </a:lnTo>
                <a:close/>
              </a:path>
            </a:pathLst>
          </a:custGeom>
          <a:blipFill>
            <a:blip r:embed="rId10"/>
            <a:stretch>
              <a:fillRect l="0" t="0" r="0" b="0"/>
            </a:stretch>
          </a:blipFill>
        </p:spPr>
      </p:sp>
      <p:sp>
        <p:nvSpPr>
          <p:cNvPr name="Freeform 15" id="15"/>
          <p:cNvSpPr/>
          <p:nvPr/>
        </p:nvSpPr>
        <p:spPr>
          <a:xfrm flipH="false" flipV="false" rot="0">
            <a:off x="7555596" y="2547871"/>
            <a:ext cx="7742381" cy="3463968"/>
          </a:xfrm>
          <a:custGeom>
            <a:avLst/>
            <a:gdLst/>
            <a:ahLst/>
            <a:cxnLst/>
            <a:rect r="r" b="b" t="t" l="l"/>
            <a:pathLst>
              <a:path h="3463968" w="7742381">
                <a:moveTo>
                  <a:pt x="0" y="0"/>
                </a:moveTo>
                <a:lnTo>
                  <a:pt x="7742381" y="0"/>
                </a:lnTo>
                <a:lnTo>
                  <a:pt x="7742381" y="3463968"/>
                </a:lnTo>
                <a:lnTo>
                  <a:pt x="0" y="3463968"/>
                </a:lnTo>
                <a:lnTo>
                  <a:pt x="0" y="0"/>
                </a:lnTo>
                <a:close/>
              </a:path>
            </a:pathLst>
          </a:custGeom>
          <a:blipFill>
            <a:blip r:embed="rId11"/>
            <a:stretch>
              <a:fillRect l="0" t="0" r="0" b="0"/>
            </a:stretch>
          </a:blipFill>
        </p:spPr>
      </p:sp>
      <p:sp>
        <p:nvSpPr>
          <p:cNvPr name="TextBox 16" id="16"/>
          <p:cNvSpPr txBox="true"/>
          <p:nvPr/>
        </p:nvSpPr>
        <p:spPr>
          <a:xfrm rot="0">
            <a:off x="1214768" y="476227"/>
            <a:ext cx="14384985" cy="857171"/>
          </a:xfrm>
          <a:prstGeom prst="rect">
            <a:avLst/>
          </a:prstGeom>
        </p:spPr>
        <p:txBody>
          <a:bodyPr anchor="t" rtlCol="false" tIns="0" lIns="0" bIns="0" rIns="0">
            <a:spAutoFit/>
          </a:bodyPr>
          <a:lstStyle/>
          <a:p>
            <a:pPr algn="l" marL="0" indent="0" lvl="0">
              <a:lnSpc>
                <a:spcPts val="3454"/>
              </a:lnSpc>
              <a:spcBef>
                <a:spcPct val="0"/>
              </a:spcBef>
            </a:pPr>
            <a:r>
              <a:rPr lang="en-US" b="true" sz="2503">
                <a:solidFill>
                  <a:srgbClr val="C5D9F3"/>
                </a:solidFill>
                <a:latin typeface="Montaser Arabic Bold"/>
                <a:ea typeface="Montaser Arabic Bold"/>
                <a:cs typeface="Montaser Arabic Bold"/>
                <a:sym typeface="Montaser Arabic Bold"/>
              </a:rPr>
              <a:t>3.3 XU HƯỚNG MUA SẮM THEO MÙA THÀNH CÁC THÁNG VÀ QUÝ ĐỂ XEM LIỆU CÓ SỰ GIA TĂNG DOANH SỐ TRONG CÁC MÙA LỄ HỘI ? </a:t>
            </a:r>
          </a:p>
        </p:txBody>
      </p:sp>
      <p:sp>
        <p:nvSpPr>
          <p:cNvPr name="TextBox 17" id="17"/>
          <p:cNvSpPr txBox="true"/>
          <p:nvPr/>
        </p:nvSpPr>
        <p:spPr>
          <a:xfrm rot="0">
            <a:off x="2143052" y="1450025"/>
            <a:ext cx="9769827" cy="545917"/>
          </a:xfrm>
          <a:prstGeom prst="rect">
            <a:avLst/>
          </a:prstGeom>
        </p:spPr>
        <p:txBody>
          <a:bodyPr anchor="t" rtlCol="false" tIns="0" lIns="0" bIns="0" rIns="0">
            <a:spAutoFit/>
          </a:bodyPr>
          <a:lstStyle/>
          <a:p>
            <a:pPr algn="l">
              <a:lnSpc>
                <a:spcPts val="4560"/>
              </a:lnSpc>
            </a:pPr>
            <a:r>
              <a:rPr lang="en-US" sz="3257" b="true">
                <a:solidFill>
                  <a:srgbClr val="FBF9F1"/>
                </a:solidFill>
                <a:latin typeface="Montaser Arabic Bold"/>
                <a:ea typeface="Montaser Arabic Bold"/>
                <a:cs typeface="Montaser Arabic Bold"/>
                <a:sym typeface="Montaser Arabic Bold"/>
              </a:rPr>
              <a:t> </a:t>
            </a:r>
            <a:r>
              <a:rPr lang="en-US" sz="3257" b="true">
                <a:solidFill>
                  <a:srgbClr val="FBF9F1"/>
                </a:solidFill>
                <a:latin typeface="Montaser Arabic Bold"/>
                <a:ea typeface="Montaser Arabic Bold"/>
                <a:cs typeface="Montaser Arabic Bold"/>
                <a:sym typeface="Montaser Arabic Bold"/>
              </a:rPr>
              <a:t>3.3.1 Thống kê doanh thu qua từng năm</a:t>
            </a:r>
          </a:p>
        </p:txBody>
      </p:sp>
      <p:sp>
        <p:nvSpPr>
          <p:cNvPr name="TextBox 18" id="18"/>
          <p:cNvSpPr txBox="true"/>
          <p:nvPr/>
        </p:nvSpPr>
        <p:spPr>
          <a:xfrm rot="0">
            <a:off x="5419424" y="2397111"/>
            <a:ext cx="1942767" cy="472179"/>
          </a:xfrm>
          <a:prstGeom prst="rect">
            <a:avLst/>
          </a:prstGeom>
        </p:spPr>
        <p:txBody>
          <a:bodyPr anchor="t" rtlCol="false" tIns="0" lIns="0" bIns="0" rIns="0">
            <a:spAutoFit/>
          </a:bodyPr>
          <a:lstStyle/>
          <a:p>
            <a:pPr algn="ctr">
              <a:lnSpc>
                <a:spcPts val="3899"/>
              </a:lnSpc>
            </a:pPr>
            <a:r>
              <a:rPr lang="en-US" sz="2785" b="true">
                <a:solidFill>
                  <a:srgbClr val="8C2E2E"/>
                </a:solidFill>
                <a:latin typeface="Montaser Arabic Bold"/>
                <a:ea typeface="Montaser Arabic Bold"/>
                <a:cs typeface="Montaser Arabic Bold"/>
                <a:sym typeface="Montaser Arabic Bold"/>
              </a:rPr>
              <a:t>Output:</a:t>
            </a:r>
          </a:p>
        </p:txBody>
      </p:sp>
      <p:sp>
        <p:nvSpPr>
          <p:cNvPr name="TextBox 19" id="19"/>
          <p:cNvSpPr txBox="true"/>
          <p:nvPr/>
        </p:nvSpPr>
        <p:spPr>
          <a:xfrm rot="0">
            <a:off x="5680574" y="6126139"/>
            <a:ext cx="11720481" cy="3370364"/>
          </a:xfrm>
          <a:prstGeom prst="rect">
            <a:avLst/>
          </a:prstGeom>
        </p:spPr>
        <p:txBody>
          <a:bodyPr anchor="t" rtlCol="false" tIns="0" lIns="0" bIns="0" rIns="0">
            <a:spAutoFit/>
          </a:bodyPr>
          <a:lstStyle/>
          <a:p>
            <a:pPr algn="just">
              <a:lnSpc>
                <a:spcPts val="3871"/>
              </a:lnSpc>
              <a:spcBef>
                <a:spcPct val="0"/>
              </a:spcBef>
            </a:pPr>
            <a:r>
              <a:rPr lang="en-US" b="true" sz="2765">
                <a:solidFill>
                  <a:srgbClr val="1848A0"/>
                </a:solidFill>
                <a:latin typeface="Montaser Arabic Bold"/>
                <a:ea typeface="Montaser Arabic Bold"/>
                <a:cs typeface="Montaser Arabic Bold"/>
                <a:sym typeface="Montaser Arabic Bold"/>
              </a:rPr>
              <a:t>→ Từ kết quả thống kê trên ta có thể nhận xét như sau:</a:t>
            </a:r>
          </a:p>
          <a:p>
            <a:pPr algn="just" marL="597056" indent="-298528" lvl="1">
              <a:lnSpc>
                <a:spcPts val="3871"/>
              </a:lnSpc>
              <a:spcBef>
                <a:spcPct val="0"/>
              </a:spcBef>
              <a:buFont typeface="Arial"/>
              <a:buChar char="•"/>
            </a:pPr>
            <a:r>
              <a:rPr lang="en-US" sz="2765">
                <a:solidFill>
                  <a:srgbClr val="1848A0"/>
                </a:solidFill>
                <a:latin typeface="Montaser Arabic"/>
                <a:ea typeface="Montaser Arabic"/>
                <a:cs typeface="Montaser Arabic"/>
                <a:sym typeface="Montaser Arabic"/>
              </a:rPr>
              <a:t>Doanh thu ổn định từ 2020 đến 2022 với giá trị tổng doanh thu tương đương nhau (~17 triệu).</a:t>
            </a:r>
          </a:p>
          <a:p>
            <a:pPr algn="just" marL="597056" indent="-298528" lvl="1">
              <a:lnSpc>
                <a:spcPts val="3871"/>
              </a:lnSpc>
              <a:spcBef>
                <a:spcPct val="0"/>
              </a:spcBef>
              <a:buFont typeface="Arial"/>
              <a:buChar char="•"/>
            </a:pPr>
            <a:r>
              <a:rPr lang="en-US" sz="2765">
                <a:solidFill>
                  <a:srgbClr val="1848A0"/>
                </a:solidFill>
                <a:latin typeface="Montaser Arabic"/>
                <a:ea typeface="Montaser Arabic"/>
                <a:cs typeface="Montaser Arabic"/>
                <a:sym typeface="Montaser Arabic"/>
              </a:rPr>
              <a:t>Giảm mạnh vào năm 2023, tổng doanh thu chỉ còn khoảng 12 triệu, cho thấy dấu hiệu suy giảm.</a:t>
            </a:r>
          </a:p>
          <a:p>
            <a:pPr algn="just" marL="597056" indent="-298528" lvl="1">
              <a:lnSpc>
                <a:spcPts val="3871"/>
              </a:lnSpc>
              <a:spcBef>
                <a:spcPct val="0"/>
              </a:spcBef>
              <a:buFont typeface="Arial"/>
              <a:buChar char="•"/>
            </a:pPr>
            <a:r>
              <a:rPr lang="en-US" sz="2765">
                <a:solidFill>
                  <a:srgbClr val="1848A0"/>
                </a:solidFill>
                <a:latin typeface="Montaser Arabic"/>
                <a:ea typeface="Montaser Arabic"/>
                <a:cs typeface="Montaser Arabic"/>
                <a:sym typeface="Montaser Arabic"/>
              </a:rPr>
              <a:t>Trung bình và trung vị doanh thu trong các năm không thay đổi nhiều, điều này cho thấy giá trị các giao dịch khá đồng đều.</a:t>
            </a:r>
          </a:p>
        </p:txBody>
      </p:sp>
    </p:spTree>
  </p:cSld>
  <p:clrMapOvr>
    <a:masterClrMapping/>
  </p:clrMapOvr>
  <p:transition spd="fast">
    <p:circle/>
  </p:transition>
</p:sld>
</file>

<file path=ppt/slides/slide10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384507" y="2308853"/>
            <a:ext cx="8292702" cy="1217163"/>
          </a:xfrm>
          <a:prstGeom prst="rect">
            <a:avLst/>
          </a:prstGeom>
        </p:spPr>
        <p:txBody>
          <a:bodyPr anchor="t" rtlCol="false" tIns="0" lIns="0" bIns="0" rIns="0">
            <a:spAutoFit/>
          </a:bodyPr>
          <a:lstStyle/>
          <a:p>
            <a:pPr algn="just">
              <a:lnSpc>
                <a:spcPts val="3262"/>
              </a:lnSpc>
            </a:pPr>
            <a:r>
              <a:rPr lang="en-US" b="true" sz="2330">
                <a:solidFill>
                  <a:srgbClr val="000000"/>
                </a:solidFill>
                <a:latin typeface="Montaser Arabic Bold"/>
                <a:ea typeface="Montaser Arabic Bold"/>
                <a:cs typeface="Montaser Arabic Bold"/>
                <a:sym typeface="Montaser Arabic Bold"/>
              </a:rPr>
              <a:t>Mục tiêu:</a:t>
            </a:r>
            <a:r>
              <a:rPr lang="en-US" sz="2330">
                <a:solidFill>
                  <a:srgbClr val="000000"/>
                </a:solidFill>
                <a:latin typeface="Montaser Arabic"/>
                <a:ea typeface="Montaser Arabic"/>
                <a:cs typeface="Montaser Arabic"/>
                <a:sym typeface="Montaser Arabic"/>
              </a:rPr>
              <a:t> Hướng phân tích này tập trung vào việc xác định sự thay đổi doanh thu trong các tháng/quý, đặc biệt là trong các mùa lễ hội</a:t>
            </a:r>
          </a:p>
        </p:txBody>
      </p:sp>
      <p:sp>
        <p:nvSpPr>
          <p:cNvPr name="Freeform 3" id="3"/>
          <p:cNvSpPr/>
          <p:nvPr/>
        </p:nvSpPr>
        <p:spPr>
          <a:xfrm flipH="false" flipV="false" rot="0">
            <a:off x="7822826" y="3178920"/>
            <a:ext cx="854383" cy="994915"/>
          </a:xfrm>
          <a:custGeom>
            <a:avLst/>
            <a:gdLst/>
            <a:ahLst/>
            <a:cxnLst/>
            <a:rect r="r" b="b" t="t" l="l"/>
            <a:pathLst>
              <a:path h="994915" w="854383">
                <a:moveTo>
                  <a:pt x="0" y="0"/>
                </a:moveTo>
                <a:lnTo>
                  <a:pt x="854382" y="0"/>
                </a:lnTo>
                <a:lnTo>
                  <a:pt x="854382"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17123" y="9494174"/>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a:off x="2602230" y="1751558"/>
            <a:ext cx="6848486" cy="0"/>
          </a:xfrm>
          <a:prstGeom prst="line">
            <a:avLst/>
          </a:prstGeom>
          <a:ln cap="flat" w="57150">
            <a:solidFill>
              <a:srgbClr val="1C53A3"/>
            </a:solidFill>
            <a:prstDash val="solid"/>
            <a:headEnd type="none" len="sm" w="sm"/>
            <a:tailEnd type="none" len="sm" w="sm"/>
          </a:ln>
        </p:spPr>
      </p:sp>
      <p:grpSp>
        <p:nvGrpSpPr>
          <p:cNvPr name="Group 6" id="6"/>
          <p:cNvGrpSpPr/>
          <p:nvPr/>
        </p:nvGrpSpPr>
        <p:grpSpPr>
          <a:xfrm rot="-5400000">
            <a:off x="7709377" y="-7244309"/>
            <a:ext cx="1935663" cy="16867649"/>
            <a:chOff x="0" y="0"/>
            <a:chExt cx="529784" cy="4616615"/>
          </a:xfrm>
        </p:grpSpPr>
        <p:sp>
          <p:nvSpPr>
            <p:cNvPr name="Freeform 7" id="7"/>
            <p:cNvSpPr/>
            <p:nvPr/>
          </p:nvSpPr>
          <p:spPr>
            <a:xfrm flipH="false" flipV="false" rot="0">
              <a:off x="0" y="0"/>
              <a:ext cx="529784" cy="4616615"/>
            </a:xfrm>
            <a:custGeom>
              <a:avLst/>
              <a:gdLst/>
              <a:ahLst/>
              <a:cxnLst/>
              <a:rect r="r" b="b" t="t" l="l"/>
              <a:pathLst>
                <a:path h="4616615" w="529784">
                  <a:moveTo>
                    <a:pt x="0" y="0"/>
                  </a:moveTo>
                  <a:lnTo>
                    <a:pt x="529784" y="0"/>
                  </a:lnTo>
                  <a:lnTo>
                    <a:pt x="529784" y="4616615"/>
                  </a:lnTo>
                  <a:lnTo>
                    <a:pt x="0" y="4616615"/>
                  </a:lnTo>
                  <a:close/>
                </a:path>
              </a:pathLst>
            </a:custGeom>
            <a:solidFill>
              <a:srgbClr val="1C53A3"/>
            </a:solidFill>
          </p:spPr>
        </p:sp>
        <p:sp>
          <p:nvSpPr>
            <p:cNvPr name="TextBox 8" id="8"/>
            <p:cNvSpPr txBox="true"/>
            <p:nvPr/>
          </p:nvSpPr>
          <p:spPr>
            <a:xfrm>
              <a:off x="0" y="-38100"/>
              <a:ext cx="529784" cy="465471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5400000">
            <a:off x="580525" y="559859"/>
            <a:ext cx="409524" cy="318460"/>
            <a:chOff x="0" y="0"/>
            <a:chExt cx="812800" cy="632061"/>
          </a:xfrm>
        </p:grpSpPr>
        <p:sp>
          <p:nvSpPr>
            <p:cNvPr name="Freeform 10" id="10"/>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A6B9DD"/>
            </a:solidFill>
          </p:spPr>
        </p:sp>
        <p:sp>
          <p:nvSpPr>
            <p:cNvPr name="TextBox 11" id="11"/>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Freeform 12" id="12"/>
          <p:cNvSpPr/>
          <p:nvPr/>
        </p:nvSpPr>
        <p:spPr>
          <a:xfrm flipH="false" flipV="false" rot="5400000">
            <a:off x="15932625" y="7916883"/>
            <a:ext cx="3691868" cy="3691868"/>
          </a:xfrm>
          <a:custGeom>
            <a:avLst/>
            <a:gdLst/>
            <a:ahLst/>
            <a:cxnLst/>
            <a:rect r="r" b="b" t="t" l="l"/>
            <a:pathLst>
              <a:path h="3691868" w="3691868">
                <a:moveTo>
                  <a:pt x="0" y="0"/>
                </a:moveTo>
                <a:lnTo>
                  <a:pt x="3691868" y="0"/>
                </a:lnTo>
                <a:lnTo>
                  <a:pt x="3691868" y="3691867"/>
                </a:lnTo>
                <a:lnTo>
                  <a:pt x="0" y="3691867"/>
                </a:lnTo>
                <a:lnTo>
                  <a:pt x="0" y="0"/>
                </a:lnTo>
                <a:close/>
              </a:path>
            </a:pathLst>
          </a:custGeom>
          <a:blipFill>
            <a:blip r:embed="rId6">
              <a:alphaModFix amt="61000"/>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7697179" y="9056854"/>
            <a:ext cx="908654" cy="1058113"/>
          </a:xfrm>
          <a:custGeom>
            <a:avLst/>
            <a:gdLst/>
            <a:ahLst/>
            <a:cxnLst/>
            <a:rect r="r" b="b" t="t" l="l"/>
            <a:pathLst>
              <a:path h="1058113" w="908654">
                <a:moveTo>
                  <a:pt x="0" y="0"/>
                </a:moveTo>
                <a:lnTo>
                  <a:pt x="908654" y="0"/>
                </a:lnTo>
                <a:lnTo>
                  <a:pt x="908654" y="1058112"/>
                </a:lnTo>
                <a:lnTo>
                  <a:pt x="0" y="10581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AutoShape 14" id="14"/>
          <p:cNvSpPr/>
          <p:nvPr/>
        </p:nvSpPr>
        <p:spPr>
          <a:xfrm flipV="true">
            <a:off x="9050423" y="2547871"/>
            <a:ext cx="0" cy="7410762"/>
          </a:xfrm>
          <a:prstGeom prst="line">
            <a:avLst/>
          </a:prstGeom>
          <a:ln cap="flat" w="38100">
            <a:solidFill>
              <a:srgbClr val="A6B9DD"/>
            </a:solidFill>
            <a:prstDash val="solid"/>
            <a:headEnd type="none" len="sm" w="sm"/>
            <a:tailEnd type="none" len="sm" w="sm"/>
          </a:ln>
        </p:spPr>
      </p:sp>
      <p:sp>
        <p:nvSpPr>
          <p:cNvPr name="Freeform 15" id="15"/>
          <p:cNvSpPr/>
          <p:nvPr/>
        </p:nvSpPr>
        <p:spPr>
          <a:xfrm flipH="false" flipV="false" rot="0">
            <a:off x="384507" y="4262857"/>
            <a:ext cx="8428861" cy="5231317"/>
          </a:xfrm>
          <a:custGeom>
            <a:avLst/>
            <a:gdLst/>
            <a:ahLst/>
            <a:cxnLst/>
            <a:rect r="r" b="b" t="t" l="l"/>
            <a:pathLst>
              <a:path h="5231317" w="8428861">
                <a:moveTo>
                  <a:pt x="0" y="0"/>
                </a:moveTo>
                <a:lnTo>
                  <a:pt x="8428861" y="0"/>
                </a:lnTo>
                <a:lnTo>
                  <a:pt x="8428861" y="5231317"/>
                </a:lnTo>
                <a:lnTo>
                  <a:pt x="0" y="5231317"/>
                </a:lnTo>
                <a:lnTo>
                  <a:pt x="0" y="0"/>
                </a:lnTo>
                <a:close/>
              </a:path>
            </a:pathLst>
          </a:custGeom>
          <a:blipFill>
            <a:blip r:embed="rId10"/>
            <a:stretch>
              <a:fillRect l="0" t="0" r="0" b="0"/>
            </a:stretch>
          </a:blipFill>
        </p:spPr>
      </p:sp>
      <p:sp>
        <p:nvSpPr>
          <p:cNvPr name="TextBox 16" id="16"/>
          <p:cNvSpPr txBox="true"/>
          <p:nvPr/>
        </p:nvSpPr>
        <p:spPr>
          <a:xfrm rot="0">
            <a:off x="1214768" y="476227"/>
            <a:ext cx="14384985" cy="857171"/>
          </a:xfrm>
          <a:prstGeom prst="rect">
            <a:avLst/>
          </a:prstGeom>
        </p:spPr>
        <p:txBody>
          <a:bodyPr anchor="t" rtlCol="false" tIns="0" lIns="0" bIns="0" rIns="0">
            <a:spAutoFit/>
          </a:bodyPr>
          <a:lstStyle/>
          <a:p>
            <a:pPr algn="l" marL="0" indent="0" lvl="0">
              <a:lnSpc>
                <a:spcPts val="3454"/>
              </a:lnSpc>
              <a:spcBef>
                <a:spcPct val="0"/>
              </a:spcBef>
            </a:pPr>
            <a:r>
              <a:rPr lang="en-US" b="true" sz="2503">
                <a:solidFill>
                  <a:srgbClr val="C5D9F3"/>
                </a:solidFill>
                <a:latin typeface="Montaser Arabic Bold"/>
                <a:ea typeface="Montaser Arabic Bold"/>
                <a:cs typeface="Montaser Arabic Bold"/>
                <a:sym typeface="Montaser Arabic Bold"/>
              </a:rPr>
              <a:t>3.3 XU HƯỚNG MUA SẮM THEO MÙA THÀNH CÁC THÁNG VÀ QUÝ ĐỂ XEM LIỆU CÓ SỰ GIA TĂNG DOANH SỐ TRONG CÁC MÙA LỄ HỘI ? </a:t>
            </a:r>
          </a:p>
        </p:txBody>
      </p:sp>
      <p:sp>
        <p:nvSpPr>
          <p:cNvPr name="TextBox 17" id="17"/>
          <p:cNvSpPr txBox="true"/>
          <p:nvPr/>
        </p:nvSpPr>
        <p:spPr>
          <a:xfrm rot="0">
            <a:off x="2143052" y="1450025"/>
            <a:ext cx="11757356" cy="545917"/>
          </a:xfrm>
          <a:prstGeom prst="rect">
            <a:avLst/>
          </a:prstGeom>
        </p:spPr>
        <p:txBody>
          <a:bodyPr anchor="t" rtlCol="false" tIns="0" lIns="0" bIns="0" rIns="0">
            <a:spAutoFit/>
          </a:bodyPr>
          <a:lstStyle/>
          <a:p>
            <a:pPr algn="l">
              <a:lnSpc>
                <a:spcPts val="4560"/>
              </a:lnSpc>
            </a:pPr>
            <a:r>
              <a:rPr lang="en-US" sz="3257" b="true">
                <a:solidFill>
                  <a:srgbClr val="FBF9F1"/>
                </a:solidFill>
                <a:latin typeface="Montaser Arabic Bold"/>
                <a:ea typeface="Montaser Arabic Bold"/>
                <a:cs typeface="Montaser Arabic Bold"/>
                <a:sym typeface="Montaser Arabic Bold"/>
              </a:rPr>
              <a:t> </a:t>
            </a:r>
            <a:r>
              <a:rPr lang="en-US" sz="3257" b="true">
                <a:solidFill>
                  <a:srgbClr val="FBF9F1"/>
                </a:solidFill>
                <a:latin typeface="Montaser Arabic Bold"/>
                <a:ea typeface="Montaser Arabic Bold"/>
                <a:cs typeface="Montaser Arabic Bold"/>
                <a:sym typeface="Montaser Arabic Bold"/>
              </a:rPr>
              <a:t>3.3.2 Xu hướng mua sắm theo mùa (tháng và quý)</a:t>
            </a:r>
          </a:p>
        </p:txBody>
      </p:sp>
      <p:sp>
        <p:nvSpPr>
          <p:cNvPr name="TextBox 18" id="18"/>
          <p:cNvSpPr txBox="true"/>
          <p:nvPr/>
        </p:nvSpPr>
        <p:spPr>
          <a:xfrm rot="0">
            <a:off x="200285" y="3619228"/>
            <a:ext cx="1942767" cy="472179"/>
          </a:xfrm>
          <a:prstGeom prst="rect">
            <a:avLst/>
          </a:prstGeom>
        </p:spPr>
        <p:txBody>
          <a:bodyPr anchor="t" rtlCol="false" tIns="0" lIns="0" bIns="0" rIns="0">
            <a:spAutoFit/>
          </a:bodyPr>
          <a:lstStyle/>
          <a:p>
            <a:pPr algn="ctr">
              <a:lnSpc>
                <a:spcPts val="3899"/>
              </a:lnSpc>
            </a:pPr>
            <a:r>
              <a:rPr lang="en-US" sz="2785" b="true">
                <a:solidFill>
                  <a:srgbClr val="000000"/>
                </a:solidFill>
                <a:latin typeface="Montaser Arabic Bold"/>
                <a:ea typeface="Montaser Arabic Bold"/>
                <a:cs typeface="Montaser Arabic Bold"/>
                <a:sym typeface="Montaser Arabic Bold"/>
              </a:rPr>
              <a:t>Output:</a:t>
            </a:r>
          </a:p>
        </p:txBody>
      </p:sp>
      <p:sp>
        <p:nvSpPr>
          <p:cNvPr name="TextBox 19" id="19"/>
          <p:cNvSpPr txBox="true"/>
          <p:nvPr/>
        </p:nvSpPr>
        <p:spPr>
          <a:xfrm rot="0">
            <a:off x="9317123" y="2975058"/>
            <a:ext cx="8282562" cy="6787758"/>
          </a:xfrm>
          <a:prstGeom prst="rect">
            <a:avLst/>
          </a:prstGeom>
        </p:spPr>
        <p:txBody>
          <a:bodyPr anchor="t" rtlCol="false" tIns="0" lIns="0" bIns="0" rIns="0">
            <a:spAutoFit/>
          </a:bodyPr>
          <a:lstStyle/>
          <a:p>
            <a:pPr algn="just">
              <a:lnSpc>
                <a:spcPts val="3871"/>
              </a:lnSpc>
              <a:spcBef>
                <a:spcPct val="0"/>
              </a:spcBef>
            </a:pPr>
            <a:r>
              <a:rPr lang="en-US" b="true" sz="2765">
                <a:solidFill>
                  <a:srgbClr val="1848A0"/>
                </a:solidFill>
                <a:latin typeface="Montaser Arabic Bold"/>
                <a:ea typeface="Montaser Arabic Bold"/>
                <a:cs typeface="Montaser Arabic Bold"/>
                <a:sym typeface="Montaser Arabic Bold"/>
              </a:rPr>
              <a:t>→ </a:t>
            </a:r>
            <a:r>
              <a:rPr lang="en-US" b="true" sz="2765">
                <a:solidFill>
                  <a:srgbClr val="1848A0"/>
                </a:solidFill>
                <a:latin typeface="Montaser Arabic Bold"/>
                <a:ea typeface="Montaser Arabic Bold"/>
                <a:cs typeface="Montaser Arabic Bold"/>
                <a:sym typeface="Montaser Arabic Bold"/>
              </a:rPr>
              <a:t>Qua output này ta có thể thấy rằng:</a:t>
            </a:r>
          </a:p>
          <a:p>
            <a:pPr algn="just" marL="597056" indent="-298528" lvl="1">
              <a:lnSpc>
                <a:spcPts val="3871"/>
              </a:lnSpc>
              <a:spcBef>
                <a:spcPct val="0"/>
              </a:spcBef>
              <a:buFont typeface="Arial"/>
              <a:buChar char="•"/>
            </a:pPr>
            <a:r>
              <a:rPr lang="en-US" sz="2765">
                <a:solidFill>
                  <a:srgbClr val="1848A0"/>
                </a:solidFill>
                <a:latin typeface="Montaser Arabic"/>
                <a:ea typeface="Montaser Arabic"/>
                <a:cs typeface="Montaser Arabic"/>
                <a:sym typeface="Montaser Arabic"/>
              </a:rPr>
              <a:t>Doanh thu tăng mạnh vào cuối năm (tháng 12) do mùa lễ hội, với T12 năm 2020 đạt doanh thu cao nhất (1 502 905M)</a:t>
            </a:r>
          </a:p>
          <a:p>
            <a:pPr algn="just" marL="597056" indent="-298528" lvl="1">
              <a:lnSpc>
                <a:spcPts val="3871"/>
              </a:lnSpc>
              <a:spcBef>
                <a:spcPct val="0"/>
              </a:spcBef>
              <a:buFont typeface="Arial"/>
              <a:buChar char="•"/>
            </a:pPr>
            <a:r>
              <a:rPr lang="en-US" sz="2765">
                <a:solidFill>
                  <a:srgbClr val="1848A0"/>
                </a:solidFill>
                <a:latin typeface="Montaser Arabic"/>
                <a:ea typeface="Montaser Arabic"/>
                <a:cs typeface="Montaser Arabic"/>
                <a:sym typeface="Montaser Arabic"/>
              </a:rPr>
              <a:t>Doanh thu ổn định trong các tháng, dao động từ 1,37 triệu đến 1,5 triệu</a:t>
            </a:r>
          </a:p>
          <a:p>
            <a:pPr algn="just" marL="597056" indent="-298528" lvl="1">
              <a:lnSpc>
                <a:spcPts val="3871"/>
              </a:lnSpc>
              <a:spcBef>
                <a:spcPct val="0"/>
              </a:spcBef>
              <a:buFont typeface="Arial"/>
              <a:buChar char="•"/>
            </a:pPr>
            <a:r>
              <a:rPr lang="en-US" sz="2765">
                <a:solidFill>
                  <a:srgbClr val="1848A0"/>
                </a:solidFill>
                <a:latin typeface="Montaser Arabic"/>
                <a:ea typeface="Montaser Arabic"/>
                <a:cs typeface="Montaser Arabic"/>
                <a:sym typeface="Montaser Arabic"/>
              </a:rPr>
              <a:t>Số lượng đơn hàng tương đối đều, từ 5100 đến 5900, cho thấy tần suất mua sắm ổn định</a:t>
            </a:r>
          </a:p>
          <a:p>
            <a:pPr algn="just" marL="597056" indent="-298528" lvl="1">
              <a:lnSpc>
                <a:spcPts val="3871"/>
              </a:lnSpc>
              <a:spcBef>
                <a:spcPct val="0"/>
              </a:spcBef>
              <a:buFont typeface="Arial"/>
              <a:buChar char="•"/>
            </a:pPr>
            <a:r>
              <a:rPr lang="en-US" sz="2765">
                <a:solidFill>
                  <a:srgbClr val="1848A0"/>
                </a:solidFill>
                <a:latin typeface="Montaser Arabic"/>
                <a:ea typeface="Montaser Arabic"/>
                <a:cs typeface="Montaser Arabic"/>
                <a:sym typeface="Montaser Arabic"/>
              </a:rPr>
              <a:t>Doanh thu trung bình trên mỗi đơn hàng giữ mức ổn định (252M - 258M)</a:t>
            </a:r>
          </a:p>
          <a:p>
            <a:pPr algn="just" marL="597056" indent="-298528" lvl="1">
              <a:lnSpc>
                <a:spcPts val="3871"/>
              </a:lnSpc>
              <a:spcBef>
                <a:spcPct val="0"/>
              </a:spcBef>
              <a:buFont typeface="Arial"/>
              <a:buChar char="•"/>
            </a:pPr>
            <a:r>
              <a:rPr lang="en-US" sz="2765">
                <a:solidFill>
                  <a:srgbClr val="1848A0"/>
                </a:solidFill>
                <a:latin typeface="Montaser Arabic"/>
                <a:ea typeface="Montaser Arabic"/>
                <a:cs typeface="Montaser Arabic"/>
                <a:sym typeface="Montaser Arabic"/>
              </a:rPr>
              <a:t>Xu hướng tăng nhẹ đầu năm 2021 so với cùng kỳ 2020 (T1)</a:t>
            </a:r>
          </a:p>
          <a:p>
            <a:pPr algn="just">
              <a:lnSpc>
                <a:spcPts val="3871"/>
              </a:lnSpc>
              <a:spcBef>
                <a:spcPct val="0"/>
              </a:spcBef>
            </a:pPr>
          </a:p>
        </p:txBody>
      </p:sp>
    </p:spTree>
  </p:cSld>
  <p:clrMapOvr>
    <a:masterClrMapping/>
  </p:clrMapOvr>
  <p:transition spd="fast">
    <p:circle/>
  </p:transition>
</p:sld>
</file>

<file path=ppt/slides/slide10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17123" y="9494174"/>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2602230" y="1751558"/>
            <a:ext cx="6848486" cy="0"/>
          </a:xfrm>
          <a:prstGeom prst="line">
            <a:avLst/>
          </a:prstGeom>
          <a:ln cap="flat" w="57150">
            <a:solidFill>
              <a:srgbClr val="1C53A3"/>
            </a:solidFill>
            <a:prstDash val="solid"/>
            <a:headEnd type="none" len="sm" w="sm"/>
            <a:tailEnd type="none" len="sm" w="sm"/>
          </a:ln>
        </p:spPr>
      </p:sp>
      <p:grpSp>
        <p:nvGrpSpPr>
          <p:cNvPr name="Group 5" id="5"/>
          <p:cNvGrpSpPr/>
          <p:nvPr/>
        </p:nvGrpSpPr>
        <p:grpSpPr>
          <a:xfrm rot="-5400000">
            <a:off x="7912271" y="-7309064"/>
            <a:ext cx="1529874" cy="16867649"/>
            <a:chOff x="0" y="0"/>
            <a:chExt cx="418721" cy="4616615"/>
          </a:xfrm>
        </p:grpSpPr>
        <p:sp>
          <p:nvSpPr>
            <p:cNvPr name="Freeform 6" id="6"/>
            <p:cNvSpPr/>
            <p:nvPr/>
          </p:nvSpPr>
          <p:spPr>
            <a:xfrm flipH="false" flipV="false" rot="0">
              <a:off x="0" y="0"/>
              <a:ext cx="418721" cy="4616615"/>
            </a:xfrm>
            <a:custGeom>
              <a:avLst/>
              <a:gdLst/>
              <a:ahLst/>
              <a:cxnLst/>
              <a:rect r="r" b="b" t="t" l="l"/>
              <a:pathLst>
                <a:path h="4616615" w="418721">
                  <a:moveTo>
                    <a:pt x="0" y="0"/>
                  </a:moveTo>
                  <a:lnTo>
                    <a:pt x="418721" y="0"/>
                  </a:lnTo>
                  <a:lnTo>
                    <a:pt x="418721" y="4616615"/>
                  </a:lnTo>
                  <a:lnTo>
                    <a:pt x="0" y="4616615"/>
                  </a:lnTo>
                  <a:close/>
                </a:path>
              </a:pathLst>
            </a:custGeom>
            <a:solidFill>
              <a:srgbClr val="1C53A3"/>
            </a:solidFill>
          </p:spPr>
        </p:sp>
        <p:sp>
          <p:nvSpPr>
            <p:cNvPr name="TextBox 7" id="7"/>
            <p:cNvSpPr txBox="true"/>
            <p:nvPr/>
          </p:nvSpPr>
          <p:spPr>
            <a:xfrm>
              <a:off x="0" y="-38100"/>
              <a:ext cx="418721" cy="465471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664708" y="639102"/>
            <a:ext cx="409524" cy="318460"/>
            <a:chOff x="0" y="0"/>
            <a:chExt cx="812800" cy="632061"/>
          </a:xfrm>
        </p:grpSpPr>
        <p:sp>
          <p:nvSpPr>
            <p:cNvPr name="Freeform 9" id="9"/>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A6B9DD"/>
            </a:solidFill>
          </p:spPr>
        </p:sp>
        <p:sp>
          <p:nvSpPr>
            <p:cNvPr name="TextBox 10" id="10"/>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Freeform 11" id="11"/>
          <p:cNvSpPr/>
          <p:nvPr/>
        </p:nvSpPr>
        <p:spPr>
          <a:xfrm flipH="false" flipV="false" rot="5400000">
            <a:off x="15932625" y="7916883"/>
            <a:ext cx="3691868" cy="3691868"/>
          </a:xfrm>
          <a:custGeom>
            <a:avLst/>
            <a:gdLst/>
            <a:ahLst/>
            <a:cxnLst/>
            <a:rect r="r" b="b" t="t" l="l"/>
            <a:pathLst>
              <a:path h="3691868" w="3691868">
                <a:moveTo>
                  <a:pt x="0" y="0"/>
                </a:moveTo>
                <a:lnTo>
                  <a:pt x="3691868" y="0"/>
                </a:lnTo>
                <a:lnTo>
                  <a:pt x="3691868" y="3691867"/>
                </a:lnTo>
                <a:lnTo>
                  <a:pt x="0" y="3691867"/>
                </a:lnTo>
                <a:lnTo>
                  <a:pt x="0" y="0"/>
                </a:lnTo>
                <a:close/>
              </a:path>
            </a:pathLst>
          </a:custGeom>
          <a:blipFill>
            <a:blip r:embed="rId4">
              <a:alphaModFix amt="61000"/>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7697179" y="9056854"/>
            <a:ext cx="908654" cy="1058113"/>
          </a:xfrm>
          <a:custGeom>
            <a:avLst/>
            <a:gdLst/>
            <a:ahLst/>
            <a:cxnLst/>
            <a:rect r="r" b="b" t="t" l="l"/>
            <a:pathLst>
              <a:path h="1058113" w="908654">
                <a:moveTo>
                  <a:pt x="0" y="0"/>
                </a:moveTo>
                <a:lnTo>
                  <a:pt x="908654" y="0"/>
                </a:lnTo>
                <a:lnTo>
                  <a:pt x="908654" y="1058112"/>
                </a:lnTo>
                <a:lnTo>
                  <a:pt x="0" y="10581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13" id="13"/>
          <p:cNvSpPr/>
          <p:nvPr/>
        </p:nvSpPr>
        <p:spPr>
          <a:xfrm flipV="true">
            <a:off x="9050423" y="2547871"/>
            <a:ext cx="0" cy="7410762"/>
          </a:xfrm>
          <a:prstGeom prst="line">
            <a:avLst/>
          </a:prstGeom>
          <a:ln cap="flat" w="38100">
            <a:solidFill>
              <a:srgbClr val="A6B9DD"/>
            </a:solidFill>
            <a:prstDash val="solid"/>
            <a:headEnd type="none" len="sm" w="sm"/>
            <a:tailEnd type="none" len="sm" w="sm"/>
          </a:ln>
        </p:spPr>
      </p:sp>
      <p:sp>
        <p:nvSpPr>
          <p:cNvPr name="Freeform 14" id="14"/>
          <p:cNvSpPr/>
          <p:nvPr/>
        </p:nvSpPr>
        <p:spPr>
          <a:xfrm flipH="false" flipV="false" rot="0">
            <a:off x="9518754" y="3482090"/>
            <a:ext cx="8207115" cy="5396459"/>
          </a:xfrm>
          <a:custGeom>
            <a:avLst/>
            <a:gdLst/>
            <a:ahLst/>
            <a:cxnLst/>
            <a:rect r="r" b="b" t="t" l="l"/>
            <a:pathLst>
              <a:path h="5396459" w="8207115">
                <a:moveTo>
                  <a:pt x="0" y="0"/>
                </a:moveTo>
                <a:lnTo>
                  <a:pt x="8207115" y="0"/>
                </a:lnTo>
                <a:lnTo>
                  <a:pt x="8207115" y="5396459"/>
                </a:lnTo>
                <a:lnTo>
                  <a:pt x="0" y="5396459"/>
                </a:lnTo>
                <a:lnTo>
                  <a:pt x="0" y="0"/>
                </a:lnTo>
                <a:close/>
              </a:path>
            </a:pathLst>
          </a:custGeom>
          <a:blipFill>
            <a:blip r:embed="rId8"/>
            <a:stretch>
              <a:fillRect l="-2455" t="-1107" r="-3931" b="-3302"/>
            </a:stretch>
          </a:blipFill>
          <a:ln w="19050" cap="sq">
            <a:solidFill>
              <a:srgbClr val="000000"/>
            </a:solidFill>
            <a:prstDash val="solid"/>
            <a:miter/>
          </a:ln>
        </p:spPr>
      </p:sp>
      <p:sp>
        <p:nvSpPr>
          <p:cNvPr name="TextBox 15" id="15"/>
          <p:cNvSpPr txBox="true"/>
          <p:nvPr/>
        </p:nvSpPr>
        <p:spPr>
          <a:xfrm rot="0">
            <a:off x="1171669" y="496799"/>
            <a:ext cx="11757356" cy="545917"/>
          </a:xfrm>
          <a:prstGeom prst="rect">
            <a:avLst/>
          </a:prstGeom>
        </p:spPr>
        <p:txBody>
          <a:bodyPr anchor="t" rtlCol="false" tIns="0" lIns="0" bIns="0" rIns="0">
            <a:spAutoFit/>
          </a:bodyPr>
          <a:lstStyle/>
          <a:p>
            <a:pPr algn="l">
              <a:lnSpc>
                <a:spcPts val="4560"/>
              </a:lnSpc>
            </a:pPr>
            <a:r>
              <a:rPr lang="en-US" sz="3257" b="true">
                <a:solidFill>
                  <a:srgbClr val="FBF9F1"/>
                </a:solidFill>
                <a:latin typeface="Montaser Arabic Bold"/>
                <a:ea typeface="Montaser Arabic Bold"/>
                <a:cs typeface="Montaser Arabic Bold"/>
                <a:sym typeface="Montaser Arabic Bold"/>
              </a:rPr>
              <a:t> </a:t>
            </a:r>
            <a:r>
              <a:rPr lang="en-US" sz="3257" b="true">
                <a:solidFill>
                  <a:srgbClr val="FBF9F1"/>
                </a:solidFill>
                <a:latin typeface="Montaser Arabic Bold"/>
                <a:ea typeface="Montaser Arabic Bold"/>
                <a:cs typeface="Montaser Arabic Bold"/>
                <a:sym typeface="Montaser Arabic Bold"/>
              </a:rPr>
              <a:t>3.3.2 Xu hướng mua sắm theo mùa (tháng và quý)</a:t>
            </a:r>
          </a:p>
        </p:txBody>
      </p:sp>
      <p:sp>
        <p:nvSpPr>
          <p:cNvPr name="TextBox 16" id="16"/>
          <p:cNvSpPr txBox="true"/>
          <p:nvPr/>
        </p:nvSpPr>
        <p:spPr>
          <a:xfrm rot="0">
            <a:off x="9254394" y="2723119"/>
            <a:ext cx="1942767" cy="472179"/>
          </a:xfrm>
          <a:prstGeom prst="rect">
            <a:avLst/>
          </a:prstGeom>
        </p:spPr>
        <p:txBody>
          <a:bodyPr anchor="t" rtlCol="false" tIns="0" lIns="0" bIns="0" rIns="0">
            <a:spAutoFit/>
          </a:bodyPr>
          <a:lstStyle/>
          <a:p>
            <a:pPr algn="ctr">
              <a:lnSpc>
                <a:spcPts val="3899"/>
              </a:lnSpc>
            </a:pPr>
            <a:r>
              <a:rPr lang="en-US" sz="2785" b="true">
                <a:solidFill>
                  <a:srgbClr val="000000"/>
                </a:solidFill>
                <a:latin typeface="Montaser Arabic Bold"/>
                <a:ea typeface="Montaser Arabic Bold"/>
                <a:cs typeface="Montaser Arabic Bold"/>
                <a:sym typeface="Montaser Arabic Bold"/>
              </a:rPr>
              <a:t>Output:</a:t>
            </a:r>
          </a:p>
        </p:txBody>
      </p:sp>
      <p:sp>
        <p:nvSpPr>
          <p:cNvPr name="TextBox 17" id="17"/>
          <p:cNvSpPr txBox="true"/>
          <p:nvPr/>
        </p:nvSpPr>
        <p:spPr>
          <a:xfrm rot="0">
            <a:off x="258860" y="2156868"/>
            <a:ext cx="8524863" cy="3314898"/>
          </a:xfrm>
          <a:prstGeom prst="rect">
            <a:avLst/>
          </a:prstGeom>
        </p:spPr>
        <p:txBody>
          <a:bodyPr anchor="t" rtlCol="false" tIns="0" lIns="0" bIns="0" rIns="0">
            <a:spAutoFit/>
          </a:bodyPr>
          <a:lstStyle/>
          <a:p>
            <a:pPr algn="just">
              <a:lnSpc>
                <a:spcPts val="2945"/>
              </a:lnSpc>
            </a:pPr>
            <a:r>
              <a:rPr lang="en-US" sz="2104" b="true">
                <a:solidFill>
                  <a:srgbClr val="000000"/>
                </a:solidFill>
                <a:latin typeface="Montaser Arabic Bold"/>
                <a:ea typeface="Montaser Arabic Bold"/>
                <a:cs typeface="Montaser Arabic Bold"/>
                <a:sym typeface="Montaser Arabic Bold"/>
              </a:rPr>
              <a:t>Mục tiêu:</a:t>
            </a:r>
            <a:r>
              <a:rPr lang="en-US" sz="2104">
                <a:solidFill>
                  <a:srgbClr val="000000"/>
                </a:solidFill>
                <a:latin typeface="Montaser Arabic"/>
                <a:ea typeface="Montaser Arabic"/>
                <a:cs typeface="Montaser Arabic"/>
                <a:sym typeface="Montaser Arabic"/>
              </a:rPr>
              <a:t> </a:t>
            </a:r>
          </a:p>
          <a:p>
            <a:pPr algn="just">
              <a:lnSpc>
                <a:spcPts val="2945"/>
              </a:lnSpc>
            </a:pPr>
            <a:r>
              <a:rPr lang="en-US" sz="2104">
                <a:solidFill>
                  <a:srgbClr val="000000"/>
                </a:solidFill>
                <a:latin typeface="Montaser Arabic"/>
                <a:ea typeface="Montaser Arabic"/>
                <a:cs typeface="Montaser Arabic"/>
                <a:sym typeface="Montaser Arabic"/>
              </a:rPr>
              <a:t>Việc tính doanh thu theo từng giao dịch giúp chi tiết hóa dữ liệu, xác định chính xác các thời điểm doanh thu tăng cao trong mùa lễ hội, từ đó phát hiện biến động và đánh giá thói quen chi tiêu của khách hàng. Điều này hỗ trợ phân tích vai trò của từng đơn hàng trong tổng doanh thu, cung cấp cơ sở cho chiến lược kinh doanh và tối ưu hóa hoạt động bán hàng vào các thời điểm có doanh thu cao.</a:t>
            </a:r>
          </a:p>
          <a:p>
            <a:pPr algn="just">
              <a:lnSpc>
                <a:spcPts val="2945"/>
              </a:lnSpc>
            </a:pPr>
          </a:p>
        </p:txBody>
      </p:sp>
      <p:sp>
        <p:nvSpPr>
          <p:cNvPr name="TextBox 18" id="18"/>
          <p:cNvSpPr txBox="true"/>
          <p:nvPr/>
        </p:nvSpPr>
        <p:spPr>
          <a:xfrm rot="0">
            <a:off x="1701048" y="1067611"/>
            <a:ext cx="11757356" cy="545917"/>
          </a:xfrm>
          <a:prstGeom prst="rect">
            <a:avLst/>
          </a:prstGeom>
        </p:spPr>
        <p:txBody>
          <a:bodyPr anchor="t" rtlCol="false" tIns="0" lIns="0" bIns="0" rIns="0">
            <a:spAutoFit/>
          </a:bodyPr>
          <a:lstStyle/>
          <a:p>
            <a:pPr algn="l">
              <a:lnSpc>
                <a:spcPts val="4560"/>
              </a:lnSpc>
            </a:pPr>
            <a:r>
              <a:rPr lang="en-US" sz="3257" b="true">
                <a:solidFill>
                  <a:srgbClr val="FBF9F1"/>
                </a:solidFill>
                <a:latin typeface="Montaser Arabic Bold"/>
                <a:ea typeface="Montaser Arabic Bold"/>
                <a:cs typeface="Montaser Arabic Bold"/>
                <a:sym typeface="Montaser Arabic Bold"/>
              </a:rPr>
              <a:t>a. Tính doanh thu theo từng giao dịch</a:t>
            </a:r>
          </a:p>
        </p:txBody>
      </p:sp>
      <p:sp>
        <p:nvSpPr>
          <p:cNvPr name="TextBox 19" id="19"/>
          <p:cNvSpPr txBox="true"/>
          <p:nvPr/>
        </p:nvSpPr>
        <p:spPr>
          <a:xfrm rot="0">
            <a:off x="135423" y="5424140"/>
            <a:ext cx="8648300" cy="4493266"/>
          </a:xfrm>
          <a:prstGeom prst="rect">
            <a:avLst/>
          </a:prstGeom>
        </p:spPr>
        <p:txBody>
          <a:bodyPr anchor="t" rtlCol="false" tIns="0" lIns="0" bIns="0" rIns="0">
            <a:spAutoFit/>
          </a:bodyPr>
          <a:lstStyle/>
          <a:p>
            <a:pPr algn="just">
              <a:lnSpc>
                <a:spcPts val="3289"/>
              </a:lnSpc>
            </a:pPr>
            <a:r>
              <a:rPr lang="en-US" sz="2349" b="true">
                <a:solidFill>
                  <a:srgbClr val="184C99"/>
                </a:solidFill>
                <a:latin typeface="Montaser Arabic Bold"/>
                <a:ea typeface="Montaser Arabic Bold"/>
                <a:cs typeface="Montaser Arabic Bold"/>
                <a:sym typeface="Montaser Arabic Bold"/>
              </a:rPr>
              <a:t>→ Nhìn vào output ta có thể dễ dàng xác định được:</a:t>
            </a:r>
          </a:p>
          <a:p>
            <a:pPr algn="just" marL="507314" indent="-253657" lvl="1">
              <a:lnSpc>
                <a:spcPts val="3289"/>
              </a:lnSpc>
              <a:buFont typeface="Arial"/>
              <a:buChar char="•"/>
            </a:pPr>
            <a:r>
              <a:rPr lang="en-US" sz="2349">
                <a:solidFill>
                  <a:srgbClr val="184C99"/>
                </a:solidFill>
                <a:latin typeface="Montaser Arabic"/>
                <a:ea typeface="Montaser Arabic"/>
                <a:cs typeface="Montaser Arabic"/>
                <a:sym typeface="Montaser Arabic"/>
              </a:rPr>
              <a:t>Tổng doanh thu giữa các tháng cao điểm và các tháng thấp điểm, ngoài ra còn có thể biết được các thông tin của khách hàng và chi tiết từng giao dịch của từng khách hàng cụ thể. </a:t>
            </a:r>
          </a:p>
          <a:p>
            <a:pPr algn="just" marL="507314" indent="-253657" lvl="1">
              <a:lnSpc>
                <a:spcPts val="3289"/>
              </a:lnSpc>
              <a:buFont typeface="Arial"/>
              <a:buChar char="•"/>
            </a:pPr>
            <a:r>
              <a:rPr lang="en-US" sz="2349">
                <a:solidFill>
                  <a:srgbClr val="184C99"/>
                </a:solidFill>
                <a:latin typeface="Montaser Arabic"/>
                <a:ea typeface="Montaser Arabic"/>
                <a:cs typeface="Montaser Arabic"/>
                <a:sym typeface="Montaser Arabic"/>
              </a:rPr>
              <a:t>Từ đó có thể so sánh doanh thu cụ thể của từng giao dịch qua nhiều thời điểm và có thể xác định tháng nào hoặc mùa nào đóng góp doanh thu lớn nhất một cách dễ dàng, thuận tiện cho việc xác định hành vi mua sắm của khách hàng thông qua mỗi giao dịch của họ từ nhiều thời điểm khác nhau.</a:t>
            </a:r>
          </a:p>
        </p:txBody>
      </p:sp>
    </p:spTree>
  </p:cSld>
  <p:clrMapOvr>
    <a:masterClrMapping/>
  </p:clrMapOvr>
  <p:transition spd="fast">
    <p:circle/>
  </p:transition>
</p:sld>
</file>

<file path=ppt/slides/slide10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17123" y="9494174"/>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2602230" y="1751558"/>
            <a:ext cx="6848486" cy="0"/>
          </a:xfrm>
          <a:prstGeom prst="line">
            <a:avLst/>
          </a:prstGeom>
          <a:ln cap="flat" w="57150">
            <a:solidFill>
              <a:srgbClr val="1C53A3"/>
            </a:solidFill>
            <a:prstDash val="solid"/>
            <a:headEnd type="none" len="sm" w="sm"/>
            <a:tailEnd type="none" len="sm" w="sm"/>
          </a:ln>
        </p:spPr>
      </p:sp>
      <p:grpSp>
        <p:nvGrpSpPr>
          <p:cNvPr name="Group 5" id="5"/>
          <p:cNvGrpSpPr/>
          <p:nvPr/>
        </p:nvGrpSpPr>
        <p:grpSpPr>
          <a:xfrm rot="-5400000">
            <a:off x="7912271" y="-7309064"/>
            <a:ext cx="1529874" cy="16867649"/>
            <a:chOff x="0" y="0"/>
            <a:chExt cx="418721" cy="4616615"/>
          </a:xfrm>
        </p:grpSpPr>
        <p:sp>
          <p:nvSpPr>
            <p:cNvPr name="Freeform 6" id="6"/>
            <p:cNvSpPr/>
            <p:nvPr/>
          </p:nvSpPr>
          <p:spPr>
            <a:xfrm flipH="false" flipV="false" rot="0">
              <a:off x="0" y="0"/>
              <a:ext cx="418721" cy="4616615"/>
            </a:xfrm>
            <a:custGeom>
              <a:avLst/>
              <a:gdLst/>
              <a:ahLst/>
              <a:cxnLst/>
              <a:rect r="r" b="b" t="t" l="l"/>
              <a:pathLst>
                <a:path h="4616615" w="418721">
                  <a:moveTo>
                    <a:pt x="0" y="0"/>
                  </a:moveTo>
                  <a:lnTo>
                    <a:pt x="418721" y="0"/>
                  </a:lnTo>
                  <a:lnTo>
                    <a:pt x="418721" y="4616615"/>
                  </a:lnTo>
                  <a:lnTo>
                    <a:pt x="0" y="4616615"/>
                  </a:lnTo>
                  <a:close/>
                </a:path>
              </a:pathLst>
            </a:custGeom>
            <a:solidFill>
              <a:srgbClr val="1C53A3"/>
            </a:solidFill>
          </p:spPr>
        </p:sp>
        <p:sp>
          <p:nvSpPr>
            <p:cNvPr name="TextBox 7" id="7"/>
            <p:cNvSpPr txBox="true"/>
            <p:nvPr/>
          </p:nvSpPr>
          <p:spPr>
            <a:xfrm>
              <a:off x="0" y="-38100"/>
              <a:ext cx="418721" cy="465471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664708" y="639102"/>
            <a:ext cx="409524" cy="318460"/>
            <a:chOff x="0" y="0"/>
            <a:chExt cx="812800" cy="632061"/>
          </a:xfrm>
        </p:grpSpPr>
        <p:sp>
          <p:nvSpPr>
            <p:cNvPr name="Freeform 9" id="9"/>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A6B9DD"/>
            </a:solidFill>
          </p:spPr>
        </p:sp>
        <p:sp>
          <p:nvSpPr>
            <p:cNvPr name="TextBox 10" id="10"/>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Freeform 11" id="11"/>
          <p:cNvSpPr/>
          <p:nvPr/>
        </p:nvSpPr>
        <p:spPr>
          <a:xfrm flipH="false" flipV="false" rot="5400000">
            <a:off x="15932625" y="7916883"/>
            <a:ext cx="3691868" cy="3691868"/>
          </a:xfrm>
          <a:custGeom>
            <a:avLst/>
            <a:gdLst/>
            <a:ahLst/>
            <a:cxnLst/>
            <a:rect r="r" b="b" t="t" l="l"/>
            <a:pathLst>
              <a:path h="3691868" w="3691868">
                <a:moveTo>
                  <a:pt x="0" y="0"/>
                </a:moveTo>
                <a:lnTo>
                  <a:pt x="3691868" y="0"/>
                </a:lnTo>
                <a:lnTo>
                  <a:pt x="3691868" y="3691867"/>
                </a:lnTo>
                <a:lnTo>
                  <a:pt x="0" y="3691867"/>
                </a:lnTo>
                <a:lnTo>
                  <a:pt x="0" y="0"/>
                </a:lnTo>
                <a:close/>
              </a:path>
            </a:pathLst>
          </a:custGeom>
          <a:blipFill>
            <a:blip r:embed="rId4">
              <a:alphaModFix amt="61000"/>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7697179" y="9056854"/>
            <a:ext cx="908654" cy="1058113"/>
          </a:xfrm>
          <a:custGeom>
            <a:avLst/>
            <a:gdLst/>
            <a:ahLst/>
            <a:cxnLst/>
            <a:rect r="r" b="b" t="t" l="l"/>
            <a:pathLst>
              <a:path h="1058113" w="908654">
                <a:moveTo>
                  <a:pt x="0" y="0"/>
                </a:moveTo>
                <a:lnTo>
                  <a:pt x="908654" y="0"/>
                </a:lnTo>
                <a:lnTo>
                  <a:pt x="908654" y="1058112"/>
                </a:lnTo>
                <a:lnTo>
                  <a:pt x="0" y="10581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13" id="13"/>
          <p:cNvSpPr/>
          <p:nvPr/>
        </p:nvSpPr>
        <p:spPr>
          <a:xfrm flipV="true">
            <a:off x="9050423" y="2547871"/>
            <a:ext cx="0" cy="7410762"/>
          </a:xfrm>
          <a:prstGeom prst="line">
            <a:avLst/>
          </a:prstGeom>
          <a:ln cap="flat" w="38100">
            <a:solidFill>
              <a:srgbClr val="A6B9DD"/>
            </a:solidFill>
            <a:prstDash val="solid"/>
            <a:headEnd type="none" len="sm" w="sm"/>
            <a:tailEnd type="none" len="sm" w="sm"/>
          </a:ln>
        </p:spPr>
      </p:sp>
      <p:sp>
        <p:nvSpPr>
          <p:cNvPr name="Freeform 14" id="14"/>
          <p:cNvSpPr/>
          <p:nvPr/>
        </p:nvSpPr>
        <p:spPr>
          <a:xfrm flipH="false" flipV="false" rot="0">
            <a:off x="515170" y="3400102"/>
            <a:ext cx="8162038" cy="5222157"/>
          </a:xfrm>
          <a:custGeom>
            <a:avLst/>
            <a:gdLst/>
            <a:ahLst/>
            <a:cxnLst/>
            <a:rect r="r" b="b" t="t" l="l"/>
            <a:pathLst>
              <a:path h="5222157" w="8162038">
                <a:moveTo>
                  <a:pt x="0" y="0"/>
                </a:moveTo>
                <a:lnTo>
                  <a:pt x="8162038" y="0"/>
                </a:lnTo>
                <a:lnTo>
                  <a:pt x="8162038" y="5222158"/>
                </a:lnTo>
                <a:lnTo>
                  <a:pt x="0" y="5222158"/>
                </a:lnTo>
                <a:lnTo>
                  <a:pt x="0" y="0"/>
                </a:lnTo>
                <a:close/>
              </a:path>
            </a:pathLst>
          </a:custGeom>
          <a:blipFill>
            <a:blip r:embed="rId8"/>
            <a:stretch>
              <a:fillRect l="-2428" t="-2325" r="-2153" b="-3155"/>
            </a:stretch>
          </a:blipFill>
          <a:ln w="19050" cap="sq">
            <a:solidFill>
              <a:srgbClr val="000000"/>
            </a:solidFill>
            <a:prstDash val="solid"/>
            <a:miter/>
          </a:ln>
        </p:spPr>
      </p:sp>
      <p:sp>
        <p:nvSpPr>
          <p:cNvPr name="TextBox 15" id="15"/>
          <p:cNvSpPr txBox="true"/>
          <p:nvPr/>
        </p:nvSpPr>
        <p:spPr>
          <a:xfrm rot="0">
            <a:off x="1171669" y="496799"/>
            <a:ext cx="11757356" cy="545917"/>
          </a:xfrm>
          <a:prstGeom prst="rect">
            <a:avLst/>
          </a:prstGeom>
        </p:spPr>
        <p:txBody>
          <a:bodyPr anchor="t" rtlCol="false" tIns="0" lIns="0" bIns="0" rIns="0">
            <a:spAutoFit/>
          </a:bodyPr>
          <a:lstStyle/>
          <a:p>
            <a:pPr algn="l">
              <a:lnSpc>
                <a:spcPts val="4560"/>
              </a:lnSpc>
            </a:pPr>
            <a:r>
              <a:rPr lang="en-US" sz="3257" b="true">
                <a:solidFill>
                  <a:srgbClr val="FBF9F1"/>
                </a:solidFill>
                <a:latin typeface="Montaser Arabic Bold"/>
                <a:ea typeface="Montaser Arabic Bold"/>
                <a:cs typeface="Montaser Arabic Bold"/>
                <a:sym typeface="Montaser Arabic Bold"/>
              </a:rPr>
              <a:t> </a:t>
            </a:r>
            <a:r>
              <a:rPr lang="en-US" sz="3257" b="true">
                <a:solidFill>
                  <a:srgbClr val="FBF9F1"/>
                </a:solidFill>
                <a:latin typeface="Montaser Arabic Bold"/>
                <a:ea typeface="Montaser Arabic Bold"/>
                <a:cs typeface="Montaser Arabic Bold"/>
                <a:sym typeface="Montaser Arabic Bold"/>
              </a:rPr>
              <a:t>3.3.2 Xu hướng mua sắm theo mùa (tháng và quý)</a:t>
            </a:r>
          </a:p>
        </p:txBody>
      </p:sp>
      <p:sp>
        <p:nvSpPr>
          <p:cNvPr name="TextBox 16" id="16"/>
          <p:cNvSpPr txBox="true"/>
          <p:nvPr/>
        </p:nvSpPr>
        <p:spPr>
          <a:xfrm rot="0">
            <a:off x="57316" y="2515604"/>
            <a:ext cx="1942767" cy="472179"/>
          </a:xfrm>
          <a:prstGeom prst="rect">
            <a:avLst/>
          </a:prstGeom>
        </p:spPr>
        <p:txBody>
          <a:bodyPr anchor="t" rtlCol="false" tIns="0" lIns="0" bIns="0" rIns="0">
            <a:spAutoFit/>
          </a:bodyPr>
          <a:lstStyle/>
          <a:p>
            <a:pPr algn="ctr">
              <a:lnSpc>
                <a:spcPts val="3899"/>
              </a:lnSpc>
            </a:pPr>
            <a:r>
              <a:rPr lang="en-US" sz="2785" b="true">
                <a:solidFill>
                  <a:srgbClr val="000000"/>
                </a:solidFill>
                <a:latin typeface="Montaser Arabic Bold"/>
                <a:ea typeface="Montaser Arabic Bold"/>
                <a:cs typeface="Montaser Arabic Bold"/>
                <a:sym typeface="Montaser Arabic Bold"/>
              </a:rPr>
              <a:t>Output:</a:t>
            </a:r>
          </a:p>
        </p:txBody>
      </p:sp>
      <p:sp>
        <p:nvSpPr>
          <p:cNvPr name="TextBox 17" id="17"/>
          <p:cNvSpPr txBox="true"/>
          <p:nvPr/>
        </p:nvSpPr>
        <p:spPr>
          <a:xfrm rot="0">
            <a:off x="1701048" y="1067611"/>
            <a:ext cx="11757356" cy="545917"/>
          </a:xfrm>
          <a:prstGeom prst="rect">
            <a:avLst/>
          </a:prstGeom>
        </p:spPr>
        <p:txBody>
          <a:bodyPr anchor="t" rtlCol="false" tIns="0" lIns="0" bIns="0" rIns="0">
            <a:spAutoFit/>
          </a:bodyPr>
          <a:lstStyle/>
          <a:p>
            <a:pPr algn="l">
              <a:lnSpc>
                <a:spcPts val="4560"/>
              </a:lnSpc>
            </a:pPr>
            <a:r>
              <a:rPr lang="en-US" sz="3257" b="true">
                <a:solidFill>
                  <a:srgbClr val="FBF9F1"/>
                </a:solidFill>
                <a:latin typeface="Montaser Arabic Bold"/>
                <a:ea typeface="Montaser Arabic Bold"/>
                <a:cs typeface="Montaser Arabic Bold"/>
                <a:sym typeface="Montaser Arabic Bold"/>
              </a:rPr>
              <a:t>a. Tính doanh thu theo từng giao dịch</a:t>
            </a:r>
          </a:p>
        </p:txBody>
      </p:sp>
      <p:sp>
        <p:nvSpPr>
          <p:cNvPr name="TextBox 18" id="18"/>
          <p:cNvSpPr txBox="true"/>
          <p:nvPr/>
        </p:nvSpPr>
        <p:spPr>
          <a:xfrm rot="0">
            <a:off x="9144000" y="2508823"/>
            <a:ext cx="8832721" cy="7210197"/>
          </a:xfrm>
          <a:prstGeom prst="rect">
            <a:avLst/>
          </a:prstGeom>
        </p:spPr>
        <p:txBody>
          <a:bodyPr anchor="t" rtlCol="false" tIns="0" lIns="0" bIns="0" rIns="0">
            <a:spAutoFit/>
          </a:bodyPr>
          <a:lstStyle/>
          <a:p>
            <a:pPr algn="just">
              <a:lnSpc>
                <a:spcPts val="3867"/>
              </a:lnSpc>
            </a:pPr>
            <a:r>
              <a:rPr lang="en-US" sz="2762" b="true">
                <a:solidFill>
                  <a:srgbClr val="184C99"/>
                </a:solidFill>
                <a:latin typeface="Montaser Arabic Bold"/>
                <a:ea typeface="Montaser Arabic Bold"/>
                <a:cs typeface="Montaser Arabic Bold"/>
                <a:sym typeface="Montaser Arabic Bold"/>
              </a:rPr>
              <a:t>→ Từ đó ta có thể biết được:</a:t>
            </a:r>
          </a:p>
          <a:p>
            <a:pPr algn="just" marL="596462" indent="-298231" lvl="1">
              <a:lnSpc>
                <a:spcPts val="3867"/>
              </a:lnSpc>
              <a:buFont typeface="Arial"/>
              <a:buChar char="•"/>
            </a:pPr>
            <a:r>
              <a:rPr lang="en-US" sz="2762">
                <a:solidFill>
                  <a:srgbClr val="184C99"/>
                </a:solidFill>
                <a:latin typeface="Montaser Arabic"/>
                <a:ea typeface="Montaser Arabic"/>
                <a:cs typeface="Montaser Arabic"/>
                <a:sym typeface="Montaser Arabic"/>
              </a:rPr>
              <a:t>Xu hướng theo thời gian: Phân tích sự gia tăng doanh thu vào các tháng và quý cụ thể.</a:t>
            </a:r>
          </a:p>
          <a:p>
            <a:pPr algn="just" marL="596462" indent="-298231" lvl="1">
              <a:lnSpc>
                <a:spcPts val="3867"/>
              </a:lnSpc>
              <a:buFont typeface="Arial"/>
              <a:buChar char="•"/>
            </a:pPr>
            <a:r>
              <a:rPr lang="en-US" sz="2762">
                <a:solidFill>
                  <a:srgbClr val="184C99"/>
                </a:solidFill>
                <a:latin typeface="Montaser Arabic"/>
                <a:ea typeface="Montaser Arabic"/>
                <a:cs typeface="Montaser Arabic"/>
                <a:sym typeface="Montaser Arabic"/>
              </a:rPr>
              <a:t>Phát hiện mùa cao điểm: Nhận diện các mùa lễ hội có doanh số tăng đột biến.</a:t>
            </a:r>
          </a:p>
          <a:p>
            <a:pPr algn="just" marL="596462" indent="-298231" lvl="1">
              <a:lnSpc>
                <a:spcPts val="3867"/>
              </a:lnSpc>
              <a:buFont typeface="Arial"/>
              <a:buChar char="•"/>
            </a:pPr>
            <a:r>
              <a:rPr lang="en-US" sz="2762">
                <a:solidFill>
                  <a:srgbClr val="184C99"/>
                </a:solidFill>
                <a:latin typeface="Montaser Arabic"/>
                <a:ea typeface="Montaser Arabic"/>
                <a:cs typeface="Montaser Arabic"/>
                <a:sym typeface="Montaser Arabic"/>
              </a:rPr>
              <a:t>Đánh giá hiệu quả kinh doanh: So sánh doanh thu giữa các tháng và quý để đo lường hiệu suất.</a:t>
            </a:r>
          </a:p>
          <a:p>
            <a:pPr algn="just" marL="596462" indent="-298231" lvl="1">
              <a:lnSpc>
                <a:spcPts val="3867"/>
              </a:lnSpc>
              <a:buFont typeface="Arial"/>
              <a:buChar char="•"/>
            </a:pPr>
            <a:r>
              <a:rPr lang="en-US" sz="2762">
                <a:solidFill>
                  <a:srgbClr val="184C99"/>
                </a:solidFill>
                <a:latin typeface="Montaser Arabic"/>
                <a:ea typeface="Montaser Arabic"/>
                <a:cs typeface="Montaser Arabic"/>
                <a:sym typeface="Montaser Arabic"/>
              </a:rPr>
              <a:t>Phân tích hành vi khách hàng: Hiểu thói quen mua sắm trong các thời điểm khác nhau.</a:t>
            </a:r>
          </a:p>
          <a:p>
            <a:pPr algn="just" marL="596462" indent="-298231" lvl="1">
              <a:lnSpc>
                <a:spcPts val="3867"/>
              </a:lnSpc>
              <a:buFont typeface="Arial"/>
              <a:buChar char="•"/>
            </a:pPr>
            <a:r>
              <a:rPr lang="en-US" sz="2762">
                <a:solidFill>
                  <a:srgbClr val="184C99"/>
                </a:solidFill>
                <a:latin typeface="Montaser Arabic"/>
                <a:ea typeface="Montaser Arabic"/>
                <a:cs typeface="Montaser Arabic"/>
                <a:sym typeface="Montaser Arabic"/>
              </a:rPr>
              <a:t>Hỗ trợ lập kế hoạch: Làm cơ sở cho chiến lược tiếp thị và quản lý hàng tồn kho.</a:t>
            </a:r>
          </a:p>
          <a:p>
            <a:pPr algn="just" marL="596462" indent="-298231" lvl="1">
              <a:lnSpc>
                <a:spcPts val="3867"/>
              </a:lnSpc>
              <a:buFont typeface="Arial"/>
              <a:buChar char="•"/>
            </a:pPr>
            <a:r>
              <a:rPr lang="en-US" sz="2762">
                <a:solidFill>
                  <a:srgbClr val="184C99"/>
                </a:solidFill>
                <a:latin typeface="Montaser Arabic"/>
                <a:ea typeface="Montaser Arabic"/>
                <a:cs typeface="Montaser Arabic"/>
                <a:sym typeface="Montaser Arabic"/>
              </a:rPr>
              <a:t>Tối ưu hóa doanh thu: Tập trung khai thác các thời điểm mua sắm mạnh mẽ để tăng doanh số.</a:t>
            </a:r>
          </a:p>
        </p:txBody>
      </p:sp>
    </p:spTree>
  </p:cSld>
  <p:clrMapOvr>
    <a:masterClrMapping/>
  </p:clrMapOvr>
  <p:transition spd="fast">
    <p:circle/>
  </p:transition>
</p:sld>
</file>

<file path=ppt/slides/slide10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7253908" y="670918"/>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17123" y="9494174"/>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a:off x="2602230" y="1751558"/>
            <a:ext cx="6848486" cy="0"/>
          </a:xfrm>
          <a:prstGeom prst="line">
            <a:avLst/>
          </a:prstGeom>
          <a:ln cap="flat" w="57150">
            <a:solidFill>
              <a:srgbClr val="1C53A3"/>
            </a:solidFill>
            <a:prstDash val="solid"/>
            <a:headEnd type="none" len="sm" w="sm"/>
            <a:tailEnd type="none" len="sm" w="sm"/>
          </a:ln>
        </p:spPr>
      </p:sp>
      <p:grpSp>
        <p:nvGrpSpPr>
          <p:cNvPr name="Group 5" id="5"/>
          <p:cNvGrpSpPr/>
          <p:nvPr/>
        </p:nvGrpSpPr>
        <p:grpSpPr>
          <a:xfrm rot="-5400000">
            <a:off x="7912271" y="-7309064"/>
            <a:ext cx="1529874" cy="16867649"/>
            <a:chOff x="0" y="0"/>
            <a:chExt cx="418721" cy="4616615"/>
          </a:xfrm>
        </p:grpSpPr>
        <p:sp>
          <p:nvSpPr>
            <p:cNvPr name="Freeform 6" id="6"/>
            <p:cNvSpPr/>
            <p:nvPr/>
          </p:nvSpPr>
          <p:spPr>
            <a:xfrm flipH="false" flipV="false" rot="0">
              <a:off x="0" y="0"/>
              <a:ext cx="418721" cy="4616615"/>
            </a:xfrm>
            <a:custGeom>
              <a:avLst/>
              <a:gdLst/>
              <a:ahLst/>
              <a:cxnLst/>
              <a:rect r="r" b="b" t="t" l="l"/>
              <a:pathLst>
                <a:path h="4616615" w="418721">
                  <a:moveTo>
                    <a:pt x="0" y="0"/>
                  </a:moveTo>
                  <a:lnTo>
                    <a:pt x="418721" y="0"/>
                  </a:lnTo>
                  <a:lnTo>
                    <a:pt x="418721" y="4616615"/>
                  </a:lnTo>
                  <a:lnTo>
                    <a:pt x="0" y="4616615"/>
                  </a:lnTo>
                  <a:close/>
                </a:path>
              </a:pathLst>
            </a:custGeom>
            <a:solidFill>
              <a:srgbClr val="1C53A3"/>
            </a:solidFill>
          </p:spPr>
        </p:sp>
        <p:sp>
          <p:nvSpPr>
            <p:cNvPr name="TextBox 7" id="7"/>
            <p:cNvSpPr txBox="true"/>
            <p:nvPr/>
          </p:nvSpPr>
          <p:spPr>
            <a:xfrm>
              <a:off x="0" y="-38100"/>
              <a:ext cx="418721" cy="465471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664708" y="639102"/>
            <a:ext cx="409524" cy="318460"/>
            <a:chOff x="0" y="0"/>
            <a:chExt cx="812800" cy="632061"/>
          </a:xfrm>
        </p:grpSpPr>
        <p:sp>
          <p:nvSpPr>
            <p:cNvPr name="Freeform 9" id="9"/>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A6B9DD"/>
            </a:solidFill>
          </p:spPr>
        </p:sp>
        <p:sp>
          <p:nvSpPr>
            <p:cNvPr name="TextBox 10" id="10"/>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Freeform 11" id="11"/>
          <p:cNvSpPr/>
          <p:nvPr/>
        </p:nvSpPr>
        <p:spPr>
          <a:xfrm flipH="false" flipV="false" rot="5400000">
            <a:off x="-976464" y="8037050"/>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6">
              <a:alphaModFix amt="61000"/>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7697179" y="9056854"/>
            <a:ext cx="908654" cy="1058113"/>
          </a:xfrm>
          <a:custGeom>
            <a:avLst/>
            <a:gdLst/>
            <a:ahLst/>
            <a:cxnLst/>
            <a:rect r="r" b="b" t="t" l="l"/>
            <a:pathLst>
              <a:path h="1058113" w="908654">
                <a:moveTo>
                  <a:pt x="0" y="0"/>
                </a:moveTo>
                <a:lnTo>
                  <a:pt x="908654" y="0"/>
                </a:lnTo>
                <a:lnTo>
                  <a:pt x="908654" y="1058112"/>
                </a:lnTo>
                <a:lnTo>
                  <a:pt x="0" y="10581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9904986" y="2539809"/>
            <a:ext cx="8203305" cy="7394990"/>
          </a:xfrm>
          <a:custGeom>
            <a:avLst/>
            <a:gdLst/>
            <a:ahLst/>
            <a:cxnLst/>
            <a:rect r="r" b="b" t="t" l="l"/>
            <a:pathLst>
              <a:path h="7394990" w="8203305">
                <a:moveTo>
                  <a:pt x="0" y="0"/>
                </a:moveTo>
                <a:lnTo>
                  <a:pt x="8203305" y="0"/>
                </a:lnTo>
                <a:lnTo>
                  <a:pt x="8203305" y="7394990"/>
                </a:lnTo>
                <a:lnTo>
                  <a:pt x="0" y="7394990"/>
                </a:lnTo>
                <a:lnTo>
                  <a:pt x="0" y="0"/>
                </a:lnTo>
                <a:close/>
              </a:path>
            </a:pathLst>
          </a:custGeom>
          <a:blipFill>
            <a:blip r:embed="rId10"/>
            <a:stretch>
              <a:fillRect l="0" t="0" r="0" b="0"/>
            </a:stretch>
          </a:blipFill>
        </p:spPr>
      </p:sp>
      <p:sp>
        <p:nvSpPr>
          <p:cNvPr name="TextBox 14" id="14"/>
          <p:cNvSpPr txBox="true"/>
          <p:nvPr/>
        </p:nvSpPr>
        <p:spPr>
          <a:xfrm rot="0">
            <a:off x="1171669" y="496799"/>
            <a:ext cx="11757356" cy="545917"/>
          </a:xfrm>
          <a:prstGeom prst="rect">
            <a:avLst/>
          </a:prstGeom>
        </p:spPr>
        <p:txBody>
          <a:bodyPr anchor="t" rtlCol="false" tIns="0" lIns="0" bIns="0" rIns="0">
            <a:spAutoFit/>
          </a:bodyPr>
          <a:lstStyle/>
          <a:p>
            <a:pPr algn="l">
              <a:lnSpc>
                <a:spcPts val="4560"/>
              </a:lnSpc>
            </a:pPr>
            <a:r>
              <a:rPr lang="en-US" sz="3257" b="true">
                <a:solidFill>
                  <a:srgbClr val="FBF9F1"/>
                </a:solidFill>
                <a:latin typeface="Montaser Arabic Bold"/>
                <a:ea typeface="Montaser Arabic Bold"/>
                <a:cs typeface="Montaser Arabic Bold"/>
                <a:sym typeface="Montaser Arabic Bold"/>
              </a:rPr>
              <a:t> </a:t>
            </a:r>
            <a:r>
              <a:rPr lang="en-US" sz="3257" b="true">
                <a:solidFill>
                  <a:srgbClr val="FBF9F1"/>
                </a:solidFill>
                <a:latin typeface="Montaser Arabic Bold"/>
                <a:ea typeface="Montaser Arabic Bold"/>
                <a:cs typeface="Montaser Arabic Bold"/>
                <a:sym typeface="Montaser Arabic Bold"/>
              </a:rPr>
              <a:t>3.3.2 Xu hướng mua sắm theo mùa (tháng và quý)</a:t>
            </a:r>
          </a:p>
        </p:txBody>
      </p:sp>
      <p:sp>
        <p:nvSpPr>
          <p:cNvPr name="TextBox 15" id="15"/>
          <p:cNvSpPr txBox="true"/>
          <p:nvPr/>
        </p:nvSpPr>
        <p:spPr>
          <a:xfrm rot="0">
            <a:off x="1984981" y="1119916"/>
            <a:ext cx="11757356" cy="545917"/>
          </a:xfrm>
          <a:prstGeom prst="rect">
            <a:avLst/>
          </a:prstGeom>
        </p:spPr>
        <p:txBody>
          <a:bodyPr anchor="t" rtlCol="false" tIns="0" lIns="0" bIns="0" rIns="0">
            <a:spAutoFit/>
          </a:bodyPr>
          <a:lstStyle/>
          <a:p>
            <a:pPr algn="l">
              <a:lnSpc>
                <a:spcPts val="4560"/>
              </a:lnSpc>
            </a:pPr>
            <a:r>
              <a:rPr lang="en-US" sz="3257" b="true">
                <a:solidFill>
                  <a:srgbClr val="FBF9F1"/>
                </a:solidFill>
                <a:latin typeface="Montaser Arabic Bold"/>
                <a:ea typeface="Montaser Arabic Bold"/>
                <a:cs typeface="Montaser Arabic Bold"/>
                <a:sym typeface="Montaser Arabic Bold"/>
              </a:rPr>
              <a:t>b. Biểu đồ thể hiện doanh thu theo tháng</a:t>
            </a:r>
          </a:p>
        </p:txBody>
      </p:sp>
      <p:sp>
        <p:nvSpPr>
          <p:cNvPr name="TextBox 16" id="16"/>
          <p:cNvSpPr txBox="true"/>
          <p:nvPr/>
        </p:nvSpPr>
        <p:spPr>
          <a:xfrm rot="0">
            <a:off x="512443" y="3120083"/>
            <a:ext cx="8804680" cy="6167767"/>
          </a:xfrm>
          <a:prstGeom prst="rect">
            <a:avLst/>
          </a:prstGeom>
        </p:spPr>
        <p:txBody>
          <a:bodyPr anchor="t" rtlCol="false" tIns="0" lIns="0" bIns="0" rIns="0">
            <a:spAutoFit/>
          </a:bodyPr>
          <a:lstStyle/>
          <a:p>
            <a:pPr algn="just">
              <a:lnSpc>
                <a:spcPts val="4444"/>
              </a:lnSpc>
              <a:spcBef>
                <a:spcPct val="0"/>
              </a:spcBef>
            </a:pPr>
            <a:r>
              <a:rPr lang="en-US" b="true" sz="3174">
                <a:solidFill>
                  <a:srgbClr val="1848A0"/>
                </a:solidFill>
                <a:latin typeface="Montaser Arabic Bold"/>
                <a:ea typeface="Montaser Arabic Bold"/>
                <a:cs typeface="Montaser Arabic Bold"/>
                <a:sym typeface="Montaser Arabic Bold"/>
              </a:rPr>
              <a:t>Mục tiêu: </a:t>
            </a:r>
          </a:p>
          <a:p>
            <a:pPr algn="just">
              <a:lnSpc>
                <a:spcPts val="4444"/>
              </a:lnSpc>
              <a:spcBef>
                <a:spcPct val="0"/>
              </a:spcBef>
            </a:pPr>
            <a:r>
              <a:rPr lang="en-US" sz="3174">
                <a:solidFill>
                  <a:srgbClr val="1848A0"/>
                </a:solidFill>
                <a:latin typeface="Montaser Arabic"/>
                <a:ea typeface="Montaser Arabic"/>
                <a:cs typeface="Montaser Arabic"/>
                <a:sym typeface="Montaser Arabic"/>
              </a:rPr>
              <a:t>Biểu đồ doanh thu theo tháng giúp trực quan hóa xu hướng doanh thu theo thời gian, dễ dàng phát hiện các tháng có sự gia tăng doanh số trong mùa lễ hội. Biểu đồ này cũng giúp so sánh hiệu quả doanh thu giữa các tháng và quý, từ đó hỗ trợ việc điều chỉnh chiến lược kinh doanh và marketing, tối ưu hóa doanh thu trong các thời điểm quan trọng.</a:t>
            </a:r>
          </a:p>
          <a:p>
            <a:pPr algn="just">
              <a:lnSpc>
                <a:spcPts val="4444"/>
              </a:lnSpc>
              <a:spcBef>
                <a:spcPct val="0"/>
              </a:spcBef>
            </a:pPr>
          </a:p>
        </p:txBody>
      </p:sp>
    </p:spTree>
  </p:cSld>
  <p:clrMapOvr>
    <a:masterClrMapping/>
  </p:clrMapOvr>
  <p:transition spd="fast">
    <p:circle/>
  </p:transition>
</p:sld>
</file>

<file path=ppt/slides/slide10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17123" y="9494174"/>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a:off x="2602230" y="1751558"/>
            <a:ext cx="6848486" cy="0"/>
          </a:xfrm>
          <a:prstGeom prst="line">
            <a:avLst/>
          </a:prstGeom>
          <a:ln cap="flat" w="57150">
            <a:solidFill>
              <a:srgbClr val="1C53A3"/>
            </a:solidFill>
            <a:prstDash val="solid"/>
            <a:headEnd type="none" len="sm" w="sm"/>
            <a:tailEnd type="none" len="sm" w="sm"/>
          </a:ln>
        </p:spPr>
      </p:sp>
      <p:grpSp>
        <p:nvGrpSpPr>
          <p:cNvPr name="Group 5" id="5"/>
          <p:cNvGrpSpPr/>
          <p:nvPr/>
        </p:nvGrpSpPr>
        <p:grpSpPr>
          <a:xfrm rot="-5400000">
            <a:off x="7912271" y="-7309064"/>
            <a:ext cx="1529874" cy="16867649"/>
            <a:chOff x="0" y="0"/>
            <a:chExt cx="418721" cy="4616615"/>
          </a:xfrm>
        </p:grpSpPr>
        <p:sp>
          <p:nvSpPr>
            <p:cNvPr name="Freeform 6" id="6"/>
            <p:cNvSpPr/>
            <p:nvPr/>
          </p:nvSpPr>
          <p:spPr>
            <a:xfrm flipH="false" flipV="false" rot="0">
              <a:off x="0" y="0"/>
              <a:ext cx="418721" cy="4616615"/>
            </a:xfrm>
            <a:custGeom>
              <a:avLst/>
              <a:gdLst/>
              <a:ahLst/>
              <a:cxnLst/>
              <a:rect r="r" b="b" t="t" l="l"/>
              <a:pathLst>
                <a:path h="4616615" w="418721">
                  <a:moveTo>
                    <a:pt x="0" y="0"/>
                  </a:moveTo>
                  <a:lnTo>
                    <a:pt x="418721" y="0"/>
                  </a:lnTo>
                  <a:lnTo>
                    <a:pt x="418721" y="4616615"/>
                  </a:lnTo>
                  <a:lnTo>
                    <a:pt x="0" y="4616615"/>
                  </a:lnTo>
                  <a:close/>
                </a:path>
              </a:pathLst>
            </a:custGeom>
            <a:solidFill>
              <a:srgbClr val="1C53A3"/>
            </a:solidFill>
          </p:spPr>
        </p:sp>
        <p:sp>
          <p:nvSpPr>
            <p:cNvPr name="TextBox 7" id="7"/>
            <p:cNvSpPr txBox="true"/>
            <p:nvPr/>
          </p:nvSpPr>
          <p:spPr>
            <a:xfrm>
              <a:off x="0" y="-38100"/>
              <a:ext cx="418721" cy="465471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664708" y="639102"/>
            <a:ext cx="409524" cy="318460"/>
            <a:chOff x="0" y="0"/>
            <a:chExt cx="812800" cy="632061"/>
          </a:xfrm>
        </p:grpSpPr>
        <p:sp>
          <p:nvSpPr>
            <p:cNvPr name="Freeform 9" id="9"/>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A6B9DD"/>
            </a:solidFill>
          </p:spPr>
        </p:sp>
        <p:sp>
          <p:nvSpPr>
            <p:cNvPr name="TextBox 10" id="10"/>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Freeform 11" id="11"/>
          <p:cNvSpPr/>
          <p:nvPr/>
        </p:nvSpPr>
        <p:spPr>
          <a:xfrm flipH="false" flipV="false" rot="5400000">
            <a:off x="-976464" y="8037050"/>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6">
              <a:alphaModFix amt="61000"/>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7674413" y="9711560"/>
            <a:ext cx="908654" cy="1058113"/>
          </a:xfrm>
          <a:custGeom>
            <a:avLst/>
            <a:gdLst/>
            <a:ahLst/>
            <a:cxnLst/>
            <a:rect r="r" b="b" t="t" l="l"/>
            <a:pathLst>
              <a:path h="1058113" w="908654">
                <a:moveTo>
                  <a:pt x="0" y="0"/>
                </a:moveTo>
                <a:lnTo>
                  <a:pt x="908654" y="0"/>
                </a:lnTo>
                <a:lnTo>
                  <a:pt x="908654" y="1058112"/>
                </a:lnTo>
                <a:lnTo>
                  <a:pt x="0" y="10581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517317" y="2854070"/>
            <a:ext cx="7607053" cy="6857490"/>
          </a:xfrm>
          <a:custGeom>
            <a:avLst/>
            <a:gdLst/>
            <a:ahLst/>
            <a:cxnLst/>
            <a:rect r="r" b="b" t="t" l="l"/>
            <a:pathLst>
              <a:path h="6857490" w="7607053">
                <a:moveTo>
                  <a:pt x="0" y="0"/>
                </a:moveTo>
                <a:lnTo>
                  <a:pt x="7607053" y="0"/>
                </a:lnTo>
                <a:lnTo>
                  <a:pt x="7607053" y="6857490"/>
                </a:lnTo>
                <a:lnTo>
                  <a:pt x="0" y="6857490"/>
                </a:lnTo>
                <a:lnTo>
                  <a:pt x="0" y="0"/>
                </a:lnTo>
                <a:close/>
              </a:path>
            </a:pathLst>
          </a:custGeom>
          <a:blipFill>
            <a:blip r:embed="rId10"/>
            <a:stretch>
              <a:fillRect l="0" t="0" r="0" b="0"/>
            </a:stretch>
          </a:blipFill>
        </p:spPr>
      </p:sp>
      <p:sp>
        <p:nvSpPr>
          <p:cNvPr name="TextBox 14" id="14"/>
          <p:cNvSpPr txBox="true"/>
          <p:nvPr/>
        </p:nvSpPr>
        <p:spPr>
          <a:xfrm rot="0">
            <a:off x="1171669" y="496799"/>
            <a:ext cx="11757356" cy="545917"/>
          </a:xfrm>
          <a:prstGeom prst="rect">
            <a:avLst/>
          </a:prstGeom>
        </p:spPr>
        <p:txBody>
          <a:bodyPr anchor="t" rtlCol="false" tIns="0" lIns="0" bIns="0" rIns="0">
            <a:spAutoFit/>
          </a:bodyPr>
          <a:lstStyle/>
          <a:p>
            <a:pPr algn="l">
              <a:lnSpc>
                <a:spcPts val="4560"/>
              </a:lnSpc>
            </a:pPr>
            <a:r>
              <a:rPr lang="en-US" sz="3257" b="true">
                <a:solidFill>
                  <a:srgbClr val="FBF9F1"/>
                </a:solidFill>
                <a:latin typeface="Montaser Arabic Bold"/>
                <a:ea typeface="Montaser Arabic Bold"/>
                <a:cs typeface="Montaser Arabic Bold"/>
                <a:sym typeface="Montaser Arabic Bold"/>
              </a:rPr>
              <a:t> </a:t>
            </a:r>
            <a:r>
              <a:rPr lang="en-US" sz="3257" b="true">
                <a:solidFill>
                  <a:srgbClr val="FBF9F1"/>
                </a:solidFill>
                <a:latin typeface="Montaser Arabic Bold"/>
                <a:ea typeface="Montaser Arabic Bold"/>
                <a:cs typeface="Montaser Arabic Bold"/>
                <a:sym typeface="Montaser Arabic Bold"/>
              </a:rPr>
              <a:t>3.3.2 Xu hướng mua sắm theo mùa (tháng và quý)</a:t>
            </a:r>
          </a:p>
        </p:txBody>
      </p:sp>
      <p:sp>
        <p:nvSpPr>
          <p:cNvPr name="TextBox 15" id="15"/>
          <p:cNvSpPr txBox="true"/>
          <p:nvPr/>
        </p:nvSpPr>
        <p:spPr>
          <a:xfrm rot="0">
            <a:off x="1984981" y="1119916"/>
            <a:ext cx="11757356" cy="545917"/>
          </a:xfrm>
          <a:prstGeom prst="rect">
            <a:avLst/>
          </a:prstGeom>
        </p:spPr>
        <p:txBody>
          <a:bodyPr anchor="t" rtlCol="false" tIns="0" lIns="0" bIns="0" rIns="0">
            <a:spAutoFit/>
          </a:bodyPr>
          <a:lstStyle/>
          <a:p>
            <a:pPr algn="l">
              <a:lnSpc>
                <a:spcPts val="4560"/>
              </a:lnSpc>
            </a:pPr>
            <a:r>
              <a:rPr lang="en-US" sz="3257" b="true">
                <a:solidFill>
                  <a:srgbClr val="FBF9F1"/>
                </a:solidFill>
                <a:latin typeface="Montaser Arabic Bold"/>
                <a:ea typeface="Montaser Arabic Bold"/>
                <a:cs typeface="Montaser Arabic Bold"/>
                <a:sym typeface="Montaser Arabic Bold"/>
              </a:rPr>
              <a:t>b. Biểu đồ thể hiện doanh thu theo tháng</a:t>
            </a:r>
          </a:p>
        </p:txBody>
      </p:sp>
      <p:sp>
        <p:nvSpPr>
          <p:cNvPr name="TextBox 16" id="16"/>
          <p:cNvSpPr txBox="true"/>
          <p:nvPr/>
        </p:nvSpPr>
        <p:spPr>
          <a:xfrm rot="0">
            <a:off x="544453" y="2105665"/>
            <a:ext cx="1942767" cy="472179"/>
          </a:xfrm>
          <a:prstGeom prst="rect">
            <a:avLst/>
          </a:prstGeom>
        </p:spPr>
        <p:txBody>
          <a:bodyPr anchor="t" rtlCol="false" tIns="0" lIns="0" bIns="0" rIns="0">
            <a:spAutoFit/>
          </a:bodyPr>
          <a:lstStyle/>
          <a:p>
            <a:pPr algn="ctr">
              <a:lnSpc>
                <a:spcPts val="3899"/>
              </a:lnSpc>
            </a:pPr>
            <a:r>
              <a:rPr lang="en-US" sz="2785" b="true">
                <a:solidFill>
                  <a:srgbClr val="000000"/>
                </a:solidFill>
                <a:latin typeface="Montaser Arabic Bold"/>
                <a:ea typeface="Montaser Arabic Bold"/>
                <a:cs typeface="Montaser Arabic Bold"/>
                <a:sym typeface="Montaser Arabic Bold"/>
              </a:rPr>
              <a:t>Output:</a:t>
            </a:r>
          </a:p>
        </p:txBody>
      </p:sp>
      <p:sp>
        <p:nvSpPr>
          <p:cNvPr name="AutoShape 17" id="17"/>
          <p:cNvSpPr/>
          <p:nvPr/>
        </p:nvSpPr>
        <p:spPr>
          <a:xfrm flipV="true">
            <a:off x="8624883" y="2175148"/>
            <a:ext cx="0" cy="7410762"/>
          </a:xfrm>
          <a:prstGeom prst="line">
            <a:avLst/>
          </a:prstGeom>
          <a:ln cap="flat" w="38100">
            <a:solidFill>
              <a:srgbClr val="A6B9DD"/>
            </a:solidFill>
            <a:prstDash val="solid"/>
            <a:headEnd type="none" len="sm" w="sm"/>
            <a:tailEnd type="none" len="sm" w="sm"/>
          </a:ln>
        </p:spPr>
      </p:sp>
      <p:sp>
        <p:nvSpPr>
          <p:cNvPr name="TextBox 18" id="18"/>
          <p:cNvSpPr txBox="true"/>
          <p:nvPr/>
        </p:nvSpPr>
        <p:spPr>
          <a:xfrm rot="0">
            <a:off x="8734535" y="2322705"/>
            <a:ext cx="8939878" cy="7762797"/>
          </a:xfrm>
          <a:prstGeom prst="rect">
            <a:avLst/>
          </a:prstGeom>
        </p:spPr>
        <p:txBody>
          <a:bodyPr anchor="t" rtlCol="false" tIns="0" lIns="0" bIns="0" rIns="0">
            <a:spAutoFit/>
          </a:bodyPr>
          <a:lstStyle/>
          <a:p>
            <a:pPr algn="just">
              <a:lnSpc>
                <a:spcPts val="3649"/>
              </a:lnSpc>
              <a:spcBef>
                <a:spcPct val="0"/>
              </a:spcBef>
            </a:pPr>
            <a:r>
              <a:rPr lang="en-US" b="true" sz="2606">
                <a:solidFill>
                  <a:srgbClr val="1848A0"/>
                </a:solidFill>
                <a:latin typeface="Montaser Arabic Bold"/>
                <a:ea typeface="Montaser Arabic Bold"/>
                <a:cs typeface="Montaser Arabic Bold"/>
                <a:sym typeface="Montaser Arabic Bold"/>
              </a:rPr>
              <a:t>Quan sát biểu đồ ta có thể nhận biết được hành vi mua sắm trực tuyến của khách hàng dựa trên việc phân tích doanh thu theo tháng như sau:</a:t>
            </a:r>
          </a:p>
          <a:p>
            <a:pPr algn="just">
              <a:lnSpc>
                <a:spcPts val="3788"/>
              </a:lnSpc>
              <a:spcBef>
                <a:spcPct val="0"/>
              </a:spcBef>
            </a:pPr>
            <a:r>
              <a:rPr lang="en-US" b="true" sz="2706">
                <a:solidFill>
                  <a:srgbClr val="8C2E2E"/>
                </a:solidFill>
                <a:latin typeface="Montaser Arabic Bold"/>
                <a:ea typeface="Montaser Arabic Bold"/>
                <a:cs typeface="Montaser Arabic Bold"/>
                <a:sym typeface="Montaser Arabic Bold"/>
              </a:rPr>
              <a:t>Có xu hướng mua sắm mạnh vào các dịp lễ hội:</a:t>
            </a:r>
          </a:p>
          <a:p>
            <a:pPr algn="just" marL="562794" indent="-281397" lvl="1">
              <a:lnSpc>
                <a:spcPts val="3649"/>
              </a:lnSpc>
              <a:spcBef>
                <a:spcPct val="0"/>
              </a:spcBef>
              <a:buFont typeface="Arial"/>
              <a:buChar char="•"/>
            </a:pPr>
            <a:r>
              <a:rPr lang="en-US" sz="2606">
                <a:solidFill>
                  <a:srgbClr val="1848A0"/>
                </a:solidFill>
                <a:latin typeface="Montaser Arabic"/>
                <a:ea typeface="Montaser Arabic"/>
                <a:cs typeface="Montaser Arabic"/>
                <a:sym typeface="Montaser Arabic"/>
              </a:rPr>
              <a:t>Người tiêu dùng có xu hướng chi tiêu mạnh vào các sự kiện giảm giá lớn, đặc biệt là cuối năm, nơi các sự kiện như Black Friday và Giáng sinh chi phối hành vi mua sắm.</a:t>
            </a:r>
          </a:p>
          <a:p>
            <a:pPr algn="just" marL="562794" indent="-281397" lvl="1">
              <a:lnSpc>
                <a:spcPts val="3649"/>
              </a:lnSpc>
              <a:spcBef>
                <a:spcPct val="0"/>
              </a:spcBef>
              <a:buFont typeface="Arial"/>
              <a:buChar char="•"/>
            </a:pPr>
            <a:r>
              <a:rPr lang="en-US" sz="2606">
                <a:solidFill>
                  <a:srgbClr val="1848A0"/>
                </a:solidFill>
                <a:latin typeface="Montaser Arabic"/>
                <a:ea typeface="Montaser Arabic"/>
                <a:cs typeface="Montaser Arabic"/>
                <a:sym typeface="Montaser Arabic"/>
              </a:rPr>
              <a:t>Các giai đoạn cuối quý 4 hầu hết là thời điểm quan trọng để thúc đẩy doanh thu.</a:t>
            </a:r>
          </a:p>
          <a:p>
            <a:pPr algn="just">
              <a:lnSpc>
                <a:spcPts val="3788"/>
              </a:lnSpc>
              <a:spcBef>
                <a:spcPct val="0"/>
              </a:spcBef>
            </a:pPr>
            <a:r>
              <a:rPr lang="en-US" b="true" sz="2706">
                <a:solidFill>
                  <a:srgbClr val="8C2E2E"/>
                </a:solidFill>
                <a:latin typeface="Montaser Arabic Bold"/>
                <a:ea typeface="Montaser Arabic Bold"/>
                <a:cs typeface="Montaser Arabic Bold"/>
                <a:sym typeface="Montaser Arabic Bold"/>
              </a:rPr>
              <a:t>Thắt chặt chi tiêu vào đầu và giữa năm:</a:t>
            </a:r>
          </a:p>
          <a:p>
            <a:pPr algn="just" marL="562794" indent="-281397" lvl="1">
              <a:lnSpc>
                <a:spcPts val="3649"/>
              </a:lnSpc>
              <a:spcBef>
                <a:spcPct val="0"/>
              </a:spcBef>
              <a:buFont typeface="Arial"/>
              <a:buChar char="•"/>
            </a:pPr>
            <a:r>
              <a:rPr lang="en-US" sz="2606">
                <a:solidFill>
                  <a:srgbClr val="1848A0"/>
                </a:solidFill>
                <a:latin typeface="Montaser Arabic"/>
                <a:ea typeface="Montaser Arabic"/>
                <a:cs typeface="Montaser Arabic"/>
                <a:sym typeface="Montaser Arabic"/>
              </a:rPr>
              <a:t>Giai đoạn đầu năm và giữa năm là thời điểm doanh thu có sự biến động giảm. Chứng tỏ khách hàng thường có xu hướng giảm chi tiêu cho việc mua sắm vào các tháng không có sự kiện lớn và tập trung vào các nhu cầu thiết yếu.</a:t>
            </a:r>
          </a:p>
          <a:p>
            <a:pPr algn="just">
              <a:lnSpc>
                <a:spcPts val="3649"/>
              </a:lnSpc>
            </a:pPr>
          </a:p>
        </p:txBody>
      </p:sp>
    </p:spTree>
  </p:cSld>
  <p:clrMapOvr>
    <a:masterClrMapping/>
  </p:clrMapOvr>
  <p:transition spd="fast">
    <p:circle/>
  </p:transition>
</p:sld>
</file>

<file path=ppt/slides/slide10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17123" y="9494174"/>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2602230" y="1751558"/>
            <a:ext cx="6848486" cy="0"/>
          </a:xfrm>
          <a:prstGeom prst="line">
            <a:avLst/>
          </a:prstGeom>
          <a:ln cap="flat" w="57150">
            <a:solidFill>
              <a:srgbClr val="1C53A3"/>
            </a:solidFill>
            <a:prstDash val="solid"/>
            <a:headEnd type="none" len="sm" w="sm"/>
            <a:tailEnd type="none" len="sm" w="sm"/>
          </a:ln>
        </p:spPr>
      </p:sp>
      <p:grpSp>
        <p:nvGrpSpPr>
          <p:cNvPr name="Group 5" id="5"/>
          <p:cNvGrpSpPr/>
          <p:nvPr/>
        </p:nvGrpSpPr>
        <p:grpSpPr>
          <a:xfrm rot="-5400000">
            <a:off x="7912271" y="-7309064"/>
            <a:ext cx="1529874" cy="16867649"/>
            <a:chOff x="0" y="0"/>
            <a:chExt cx="418721" cy="4616615"/>
          </a:xfrm>
        </p:grpSpPr>
        <p:sp>
          <p:nvSpPr>
            <p:cNvPr name="Freeform 6" id="6"/>
            <p:cNvSpPr/>
            <p:nvPr/>
          </p:nvSpPr>
          <p:spPr>
            <a:xfrm flipH="false" flipV="false" rot="0">
              <a:off x="0" y="0"/>
              <a:ext cx="418721" cy="4616615"/>
            </a:xfrm>
            <a:custGeom>
              <a:avLst/>
              <a:gdLst/>
              <a:ahLst/>
              <a:cxnLst/>
              <a:rect r="r" b="b" t="t" l="l"/>
              <a:pathLst>
                <a:path h="4616615" w="418721">
                  <a:moveTo>
                    <a:pt x="0" y="0"/>
                  </a:moveTo>
                  <a:lnTo>
                    <a:pt x="418721" y="0"/>
                  </a:lnTo>
                  <a:lnTo>
                    <a:pt x="418721" y="4616615"/>
                  </a:lnTo>
                  <a:lnTo>
                    <a:pt x="0" y="4616615"/>
                  </a:lnTo>
                  <a:close/>
                </a:path>
              </a:pathLst>
            </a:custGeom>
            <a:solidFill>
              <a:srgbClr val="1C53A3"/>
            </a:solidFill>
          </p:spPr>
        </p:sp>
        <p:sp>
          <p:nvSpPr>
            <p:cNvPr name="TextBox 7" id="7"/>
            <p:cNvSpPr txBox="true"/>
            <p:nvPr/>
          </p:nvSpPr>
          <p:spPr>
            <a:xfrm>
              <a:off x="0" y="-38100"/>
              <a:ext cx="418721" cy="465471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664708" y="639102"/>
            <a:ext cx="409524" cy="318460"/>
            <a:chOff x="0" y="0"/>
            <a:chExt cx="812800" cy="632061"/>
          </a:xfrm>
        </p:grpSpPr>
        <p:sp>
          <p:nvSpPr>
            <p:cNvPr name="Freeform 9" id="9"/>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A6B9DD"/>
            </a:solidFill>
          </p:spPr>
        </p:sp>
        <p:sp>
          <p:nvSpPr>
            <p:cNvPr name="TextBox 10" id="10"/>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Freeform 11" id="11"/>
          <p:cNvSpPr/>
          <p:nvPr/>
        </p:nvSpPr>
        <p:spPr>
          <a:xfrm flipH="false" flipV="false" rot="5400000">
            <a:off x="-976464" y="8037050"/>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4">
              <a:alphaModFix amt="61000"/>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7379346" y="9258300"/>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7531746" y="9410700"/>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3798180" y="5802366"/>
            <a:ext cx="10691640" cy="4330114"/>
          </a:xfrm>
          <a:custGeom>
            <a:avLst/>
            <a:gdLst/>
            <a:ahLst/>
            <a:cxnLst/>
            <a:rect r="r" b="b" t="t" l="l"/>
            <a:pathLst>
              <a:path h="4330114" w="10691640">
                <a:moveTo>
                  <a:pt x="0" y="0"/>
                </a:moveTo>
                <a:lnTo>
                  <a:pt x="10691640" y="0"/>
                </a:lnTo>
                <a:lnTo>
                  <a:pt x="10691640" y="4330114"/>
                </a:lnTo>
                <a:lnTo>
                  <a:pt x="0" y="4330114"/>
                </a:lnTo>
                <a:lnTo>
                  <a:pt x="0" y="0"/>
                </a:lnTo>
                <a:close/>
              </a:path>
            </a:pathLst>
          </a:custGeom>
          <a:blipFill>
            <a:blip r:embed="rId8"/>
            <a:stretch>
              <a:fillRect l="0" t="0" r="0" b="0"/>
            </a:stretch>
          </a:blipFill>
        </p:spPr>
      </p:sp>
      <p:sp>
        <p:nvSpPr>
          <p:cNvPr name="TextBox 15" id="15"/>
          <p:cNvSpPr txBox="true"/>
          <p:nvPr/>
        </p:nvSpPr>
        <p:spPr>
          <a:xfrm rot="0">
            <a:off x="1171669" y="496799"/>
            <a:ext cx="11757356" cy="545917"/>
          </a:xfrm>
          <a:prstGeom prst="rect">
            <a:avLst/>
          </a:prstGeom>
        </p:spPr>
        <p:txBody>
          <a:bodyPr anchor="t" rtlCol="false" tIns="0" lIns="0" bIns="0" rIns="0">
            <a:spAutoFit/>
          </a:bodyPr>
          <a:lstStyle/>
          <a:p>
            <a:pPr algn="l">
              <a:lnSpc>
                <a:spcPts val="4560"/>
              </a:lnSpc>
            </a:pPr>
            <a:r>
              <a:rPr lang="en-US" sz="3257" b="true">
                <a:solidFill>
                  <a:srgbClr val="FBF9F1"/>
                </a:solidFill>
                <a:latin typeface="Montaser Arabic Bold"/>
                <a:ea typeface="Montaser Arabic Bold"/>
                <a:cs typeface="Montaser Arabic Bold"/>
                <a:sym typeface="Montaser Arabic Bold"/>
              </a:rPr>
              <a:t> </a:t>
            </a:r>
            <a:r>
              <a:rPr lang="en-US" sz="3257" b="true">
                <a:solidFill>
                  <a:srgbClr val="FBF9F1"/>
                </a:solidFill>
                <a:latin typeface="Montaser Arabic Bold"/>
                <a:ea typeface="Montaser Arabic Bold"/>
                <a:cs typeface="Montaser Arabic Bold"/>
                <a:sym typeface="Montaser Arabic Bold"/>
              </a:rPr>
              <a:t>3.3.2 Xu hướng mua sắm theo mùa (tháng và quý)</a:t>
            </a:r>
          </a:p>
        </p:txBody>
      </p:sp>
      <p:sp>
        <p:nvSpPr>
          <p:cNvPr name="TextBox 16" id="16"/>
          <p:cNvSpPr txBox="true"/>
          <p:nvPr/>
        </p:nvSpPr>
        <p:spPr>
          <a:xfrm rot="0">
            <a:off x="1984981" y="1119916"/>
            <a:ext cx="11757356" cy="545917"/>
          </a:xfrm>
          <a:prstGeom prst="rect">
            <a:avLst/>
          </a:prstGeom>
        </p:spPr>
        <p:txBody>
          <a:bodyPr anchor="t" rtlCol="false" tIns="0" lIns="0" bIns="0" rIns="0">
            <a:spAutoFit/>
          </a:bodyPr>
          <a:lstStyle/>
          <a:p>
            <a:pPr algn="l">
              <a:lnSpc>
                <a:spcPts val="4560"/>
              </a:lnSpc>
            </a:pPr>
            <a:r>
              <a:rPr lang="en-US" sz="3257" b="true">
                <a:solidFill>
                  <a:srgbClr val="FBF9F1"/>
                </a:solidFill>
                <a:latin typeface="Montaser Arabic Bold"/>
                <a:ea typeface="Montaser Arabic Bold"/>
                <a:cs typeface="Montaser Arabic Bold"/>
                <a:sym typeface="Montaser Arabic Bold"/>
              </a:rPr>
              <a:t>c. Biểu đồ thể hiện doanh thu theo quý</a:t>
            </a:r>
          </a:p>
        </p:txBody>
      </p:sp>
      <p:sp>
        <p:nvSpPr>
          <p:cNvPr name="TextBox 17" id="17"/>
          <p:cNvSpPr txBox="true"/>
          <p:nvPr/>
        </p:nvSpPr>
        <p:spPr>
          <a:xfrm rot="0">
            <a:off x="519627" y="2013523"/>
            <a:ext cx="17012119" cy="3788843"/>
          </a:xfrm>
          <a:prstGeom prst="rect">
            <a:avLst/>
          </a:prstGeom>
        </p:spPr>
        <p:txBody>
          <a:bodyPr anchor="t" rtlCol="false" tIns="0" lIns="0" bIns="0" rIns="0">
            <a:spAutoFit/>
          </a:bodyPr>
          <a:lstStyle/>
          <a:p>
            <a:pPr algn="just">
              <a:lnSpc>
                <a:spcPts val="3791"/>
              </a:lnSpc>
              <a:spcBef>
                <a:spcPct val="0"/>
              </a:spcBef>
            </a:pPr>
            <a:r>
              <a:rPr lang="en-US" b="true" sz="2707">
                <a:solidFill>
                  <a:srgbClr val="1848A0"/>
                </a:solidFill>
                <a:latin typeface="Montaser Arabic Bold"/>
                <a:ea typeface="Montaser Arabic Bold"/>
                <a:cs typeface="Montaser Arabic Bold"/>
                <a:sym typeface="Montaser Arabic Bold"/>
              </a:rPr>
              <a:t>Mục tiêu: </a:t>
            </a:r>
          </a:p>
          <a:p>
            <a:pPr algn="just" marL="584650" indent="-292325" lvl="1">
              <a:lnSpc>
                <a:spcPts val="3791"/>
              </a:lnSpc>
              <a:spcBef>
                <a:spcPct val="0"/>
              </a:spcBef>
              <a:buFont typeface="Arial"/>
              <a:buChar char="•"/>
            </a:pPr>
            <a:r>
              <a:rPr lang="en-US" sz="2707">
                <a:solidFill>
                  <a:srgbClr val="1848A0"/>
                </a:solidFill>
                <a:latin typeface="Montaser Arabic"/>
                <a:ea typeface="Montaser Arabic"/>
                <a:cs typeface="Montaser Arabic"/>
                <a:sym typeface="Montaser Arabic"/>
              </a:rPr>
              <a:t>Tổng hợp và trực quan hóa xu hướng doanh thu trong từng quý để nhận diện các giai đoạn mua sắm cao điểm.</a:t>
            </a:r>
          </a:p>
          <a:p>
            <a:pPr algn="just" marL="584650" indent="-292325" lvl="1">
              <a:lnSpc>
                <a:spcPts val="3791"/>
              </a:lnSpc>
              <a:spcBef>
                <a:spcPct val="0"/>
              </a:spcBef>
              <a:buFont typeface="Arial"/>
              <a:buChar char="•"/>
            </a:pPr>
            <a:r>
              <a:rPr lang="en-US" sz="2707">
                <a:solidFill>
                  <a:srgbClr val="1848A0"/>
                </a:solidFill>
                <a:latin typeface="Montaser Arabic"/>
                <a:ea typeface="Montaser Arabic"/>
                <a:cs typeface="Montaser Arabic"/>
                <a:sym typeface="Montaser Arabic"/>
              </a:rPr>
              <a:t>So sánh doanh thu giữa các quý nhằm xác định sự gia tăng doanh số vào các mùa lễ hội.</a:t>
            </a:r>
          </a:p>
          <a:p>
            <a:pPr algn="just" marL="584650" indent="-292325" lvl="1">
              <a:lnSpc>
                <a:spcPts val="3791"/>
              </a:lnSpc>
              <a:spcBef>
                <a:spcPct val="0"/>
              </a:spcBef>
              <a:buFont typeface="Arial"/>
              <a:buChar char="•"/>
            </a:pPr>
            <a:r>
              <a:rPr lang="en-US" sz="2707">
                <a:solidFill>
                  <a:srgbClr val="1848A0"/>
                </a:solidFill>
                <a:latin typeface="Montaser Arabic"/>
                <a:ea typeface="Montaser Arabic"/>
                <a:cs typeface="Montaser Arabic"/>
                <a:sym typeface="Montaser Arabic"/>
              </a:rPr>
              <a:t>Đưa ra bức tranh tổng quan về sự biến động doanh thu trong năm, từ đó phát hiện các quý có doanh thu đột biến hoặc suy giảm.</a:t>
            </a:r>
          </a:p>
          <a:p>
            <a:pPr algn="just" marL="584650" indent="-292325" lvl="1">
              <a:lnSpc>
                <a:spcPts val="3791"/>
              </a:lnSpc>
              <a:spcBef>
                <a:spcPct val="0"/>
              </a:spcBef>
              <a:buFont typeface="Arial"/>
              <a:buChar char="•"/>
            </a:pPr>
            <a:r>
              <a:rPr lang="en-US" sz="2707">
                <a:solidFill>
                  <a:srgbClr val="1848A0"/>
                </a:solidFill>
                <a:latin typeface="Montaser Arabic"/>
                <a:ea typeface="Montaser Arabic"/>
                <a:cs typeface="Montaser Arabic"/>
                <a:sym typeface="Montaser Arabic"/>
              </a:rPr>
              <a:t>Hỗ trợ doanh nghiệp tối ưu hóa chiến lược kinh doanh, tập trung nguồn lực vào các quý có tiềm năng tăng trưởng mạnh mẽ.</a:t>
            </a:r>
          </a:p>
        </p:txBody>
      </p:sp>
    </p:spTree>
  </p:cSld>
  <p:clrMapOvr>
    <a:masterClrMapping/>
  </p:clrMapOvr>
  <p:transition spd="fast">
    <p:circle/>
  </p:transition>
</p:sld>
</file>

<file path=ppt/slides/slide10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17123" y="9494174"/>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2602230" y="1751558"/>
            <a:ext cx="6848486" cy="0"/>
          </a:xfrm>
          <a:prstGeom prst="line">
            <a:avLst/>
          </a:prstGeom>
          <a:ln cap="flat" w="57150">
            <a:solidFill>
              <a:srgbClr val="1C53A3"/>
            </a:solidFill>
            <a:prstDash val="solid"/>
            <a:headEnd type="none" len="sm" w="sm"/>
            <a:tailEnd type="none" len="sm" w="sm"/>
          </a:ln>
        </p:spPr>
      </p:sp>
      <p:grpSp>
        <p:nvGrpSpPr>
          <p:cNvPr name="Group 5" id="5"/>
          <p:cNvGrpSpPr/>
          <p:nvPr/>
        </p:nvGrpSpPr>
        <p:grpSpPr>
          <a:xfrm rot="-5400000">
            <a:off x="7912271" y="-7309064"/>
            <a:ext cx="1529874" cy="16867649"/>
            <a:chOff x="0" y="0"/>
            <a:chExt cx="418721" cy="4616615"/>
          </a:xfrm>
        </p:grpSpPr>
        <p:sp>
          <p:nvSpPr>
            <p:cNvPr name="Freeform 6" id="6"/>
            <p:cNvSpPr/>
            <p:nvPr/>
          </p:nvSpPr>
          <p:spPr>
            <a:xfrm flipH="false" flipV="false" rot="0">
              <a:off x="0" y="0"/>
              <a:ext cx="418721" cy="4616615"/>
            </a:xfrm>
            <a:custGeom>
              <a:avLst/>
              <a:gdLst/>
              <a:ahLst/>
              <a:cxnLst/>
              <a:rect r="r" b="b" t="t" l="l"/>
              <a:pathLst>
                <a:path h="4616615" w="418721">
                  <a:moveTo>
                    <a:pt x="0" y="0"/>
                  </a:moveTo>
                  <a:lnTo>
                    <a:pt x="418721" y="0"/>
                  </a:lnTo>
                  <a:lnTo>
                    <a:pt x="418721" y="4616615"/>
                  </a:lnTo>
                  <a:lnTo>
                    <a:pt x="0" y="4616615"/>
                  </a:lnTo>
                  <a:close/>
                </a:path>
              </a:pathLst>
            </a:custGeom>
            <a:solidFill>
              <a:srgbClr val="1C53A3"/>
            </a:solidFill>
          </p:spPr>
        </p:sp>
        <p:sp>
          <p:nvSpPr>
            <p:cNvPr name="TextBox 7" id="7"/>
            <p:cNvSpPr txBox="true"/>
            <p:nvPr/>
          </p:nvSpPr>
          <p:spPr>
            <a:xfrm>
              <a:off x="0" y="-38100"/>
              <a:ext cx="418721" cy="465471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664708" y="639102"/>
            <a:ext cx="409524" cy="318460"/>
            <a:chOff x="0" y="0"/>
            <a:chExt cx="812800" cy="632061"/>
          </a:xfrm>
        </p:grpSpPr>
        <p:sp>
          <p:nvSpPr>
            <p:cNvPr name="Freeform 9" id="9"/>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A6B9DD"/>
            </a:solidFill>
          </p:spPr>
        </p:sp>
        <p:sp>
          <p:nvSpPr>
            <p:cNvPr name="TextBox 10" id="10"/>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Freeform 11" id="11"/>
          <p:cNvSpPr/>
          <p:nvPr/>
        </p:nvSpPr>
        <p:spPr>
          <a:xfrm flipH="false" flipV="false" rot="5400000">
            <a:off x="-2278378" y="2281257"/>
            <a:ext cx="3691868" cy="3691868"/>
          </a:xfrm>
          <a:custGeom>
            <a:avLst/>
            <a:gdLst/>
            <a:ahLst/>
            <a:cxnLst/>
            <a:rect r="r" b="b" t="t" l="l"/>
            <a:pathLst>
              <a:path h="3691868" w="3691868">
                <a:moveTo>
                  <a:pt x="0" y="0"/>
                </a:moveTo>
                <a:lnTo>
                  <a:pt x="3691868" y="0"/>
                </a:lnTo>
                <a:lnTo>
                  <a:pt x="3691868" y="3691867"/>
                </a:lnTo>
                <a:lnTo>
                  <a:pt x="0" y="3691867"/>
                </a:lnTo>
                <a:lnTo>
                  <a:pt x="0" y="0"/>
                </a:lnTo>
                <a:close/>
              </a:path>
            </a:pathLst>
          </a:custGeom>
          <a:blipFill>
            <a:blip r:embed="rId4">
              <a:alphaModFix amt="61000"/>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7379346" y="9258300"/>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7833673" y="1532092"/>
            <a:ext cx="908654" cy="1058113"/>
          </a:xfrm>
          <a:custGeom>
            <a:avLst/>
            <a:gdLst/>
            <a:ahLst/>
            <a:cxnLst/>
            <a:rect r="r" b="b" t="t" l="l"/>
            <a:pathLst>
              <a:path h="1058113" w="908654">
                <a:moveTo>
                  <a:pt x="0" y="0"/>
                </a:moveTo>
                <a:lnTo>
                  <a:pt x="908654" y="0"/>
                </a:lnTo>
                <a:lnTo>
                  <a:pt x="908654" y="1058112"/>
                </a:lnTo>
                <a:lnTo>
                  <a:pt x="0" y="10581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3798180" y="2061148"/>
            <a:ext cx="10691640" cy="4330114"/>
          </a:xfrm>
          <a:custGeom>
            <a:avLst/>
            <a:gdLst/>
            <a:ahLst/>
            <a:cxnLst/>
            <a:rect r="r" b="b" t="t" l="l"/>
            <a:pathLst>
              <a:path h="4330114" w="10691640">
                <a:moveTo>
                  <a:pt x="0" y="0"/>
                </a:moveTo>
                <a:lnTo>
                  <a:pt x="10691640" y="0"/>
                </a:lnTo>
                <a:lnTo>
                  <a:pt x="10691640" y="4330114"/>
                </a:lnTo>
                <a:lnTo>
                  <a:pt x="0" y="4330114"/>
                </a:lnTo>
                <a:lnTo>
                  <a:pt x="0" y="0"/>
                </a:lnTo>
                <a:close/>
              </a:path>
            </a:pathLst>
          </a:custGeom>
          <a:blipFill>
            <a:blip r:embed="rId8"/>
            <a:stretch>
              <a:fillRect l="0" t="0" r="0" b="0"/>
            </a:stretch>
          </a:blipFill>
        </p:spPr>
      </p:sp>
      <p:sp>
        <p:nvSpPr>
          <p:cNvPr name="TextBox 15" id="15"/>
          <p:cNvSpPr txBox="true"/>
          <p:nvPr/>
        </p:nvSpPr>
        <p:spPr>
          <a:xfrm rot="0">
            <a:off x="1171669" y="496799"/>
            <a:ext cx="11757356" cy="545917"/>
          </a:xfrm>
          <a:prstGeom prst="rect">
            <a:avLst/>
          </a:prstGeom>
        </p:spPr>
        <p:txBody>
          <a:bodyPr anchor="t" rtlCol="false" tIns="0" lIns="0" bIns="0" rIns="0">
            <a:spAutoFit/>
          </a:bodyPr>
          <a:lstStyle/>
          <a:p>
            <a:pPr algn="l">
              <a:lnSpc>
                <a:spcPts val="4560"/>
              </a:lnSpc>
            </a:pPr>
            <a:r>
              <a:rPr lang="en-US" sz="3257" b="true">
                <a:solidFill>
                  <a:srgbClr val="FBF9F1"/>
                </a:solidFill>
                <a:latin typeface="Montaser Arabic Bold"/>
                <a:ea typeface="Montaser Arabic Bold"/>
                <a:cs typeface="Montaser Arabic Bold"/>
                <a:sym typeface="Montaser Arabic Bold"/>
              </a:rPr>
              <a:t> </a:t>
            </a:r>
            <a:r>
              <a:rPr lang="en-US" sz="3257" b="true">
                <a:solidFill>
                  <a:srgbClr val="FBF9F1"/>
                </a:solidFill>
                <a:latin typeface="Montaser Arabic Bold"/>
                <a:ea typeface="Montaser Arabic Bold"/>
                <a:cs typeface="Montaser Arabic Bold"/>
                <a:sym typeface="Montaser Arabic Bold"/>
              </a:rPr>
              <a:t>3.3.2 Xu hướng mua sắm theo mùa (tháng và quý)</a:t>
            </a:r>
          </a:p>
        </p:txBody>
      </p:sp>
      <p:sp>
        <p:nvSpPr>
          <p:cNvPr name="TextBox 16" id="16"/>
          <p:cNvSpPr txBox="true"/>
          <p:nvPr/>
        </p:nvSpPr>
        <p:spPr>
          <a:xfrm rot="0">
            <a:off x="1984981" y="1119916"/>
            <a:ext cx="11757356" cy="545917"/>
          </a:xfrm>
          <a:prstGeom prst="rect">
            <a:avLst/>
          </a:prstGeom>
        </p:spPr>
        <p:txBody>
          <a:bodyPr anchor="t" rtlCol="false" tIns="0" lIns="0" bIns="0" rIns="0">
            <a:spAutoFit/>
          </a:bodyPr>
          <a:lstStyle/>
          <a:p>
            <a:pPr algn="l">
              <a:lnSpc>
                <a:spcPts val="4560"/>
              </a:lnSpc>
            </a:pPr>
            <a:r>
              <a:rPr lang="en-US" sz="3257" b="true">
                <a:solidFill>
                  <a:srgbClr val="FBF9F1"/>
                </a:solidFill>
                <a:latin typeface="Montaser Arabic Bold"/>
                <a:ea typeface="Montaser Arabic Bold"/>
                <a:cs typeface="Montaser Arabic Bold"/>
                <a:sym typeface="Montaser Arabic Bold"/>
              </a:rPr>
              <a:t>c. Biểu đồ thể hiện doanh thu theo quý</a:t>
            </a:r>
          </a:p>
        </p:txBody>
      </p:sp>
      <p:sp>
        <p:nvSpPr>
          <p:cNvPr name="TextBox 17" id="17"/>
          <p:cNvSpPr txBox="true"/>
          <p:nvPr/>
        </p:nvSpPr>
        <p:spPr>
          <a:xfrm rot="0">
            <a:off x="442107" y="2003998"/>
            <a:ext cx="1942767" cy="472179"/>
          </a:xfrm>
          <a:prstGeom prst="rect">
            <a:avLst/>
          </a:prstGeom>
        </p:spPr>
        <p:txBody>
          <a:bodyPr anchor="t" rtlCol="false" tIns="0" lIns="0" bIns="0" rIns="0">
            <a:spAutoFit/>
          </a:bodyPr>
          <a:lstStyle/>
          <a:p>
            <a:pPr algn="ctr">
              <a:lnSpc>
                <a:spcPts val="3899"/>
              </a:lnSpc>
            </a:pPr>
            <a:r>
              <a:rPr lang="en-US" sz="2785" b="true">
                <a:solidFill>
                  <a:srgbClr val="000000"/>
                </a:solidFill>
                <a:latin typeface="Montaser Arabic Bold"/>
                <a:ea typeface="Montaser Arabic Bold"/>
                <a:cs typeface="Montaser Arabic Bold"/>
                <a:sym typeface="Montaser Arabic Bold"/>
              </a:rPr>
              <a:t>Output:</a:t>
            </a:r>
          </a:p>
        </p:txBody>
      </p:sp>
      <p:sp>
        <p:nvSpPr>
          <p:cNvPr name="TextBox 18" id="18"/>
          <p:cNvSpPr txBox="true"/>
          <p:nvPr/>
        </p:nvSpPr>
        <p:spPr>
          <a:xfrm rot="0">
            <a:off x="463002" y="6588658"/>
            <a:ext cx="17370671" cy="3351098"/>
          </a:xfrm>
          <a:prstGeom prst="rect">
            <a:avLst/>
          </a:prstGeom>
        </p:spPr>
        <p:txBody>
          <a:bodyPr anchor="t" rtlCol="false" tIns="0" lIns="0" bIns="0" rIns="0">
            <a:spAutoFit/>
          </a:bodyPr>
          <a:lstStyle/>
          <a:p>
            <a:pPr algn="just">
              <a:lnSpc>
                <a:spcPts val="3306"/>
              </a:lnSpc>
              <a:spcBef>
                <a:spcPct val="0"/>
              </a:spcBef>
            </a:pPr>
            <a:r>
              <a:rPr lang="en-US" b="true" sz="2361">
                <a:solidFill>
                  <a:srgbClr val="1848A0"/>
                </a:solidFill>
                <a:latin typeface="Montaser Arabic Bold"/>
                <a:ea typeface="Montaser Arabic Bold"/>
                <a:cs typeface="Montaser Arabic Bold"/>
                <a:sym typeface="Montaser Arabic Bold"/>
              </a:rPr>
              <a:t>Nhận xét biểu đồ: </a:t>
            </a:r>
            <a:r>
              <a:rPr lang="en-US" sz="2361">
                <a:solidFill>
                  <a:srgbClr val="1848A0"/>
                </a:solidFill>
                <a:latin typeface="Montaser Arabic"/>
                <a:ea typeface="Montaser Arabic"/>
                <a:cs typeface="Montaser Arabic"/>
                <a:sym typeface="Montaser Arabic"/>
              </a:rPr>
              <a:t>Nhìn vào biểu đồ ta có thể thấy được xu hướng doanh thu theo quý có những đặc trưng như sau:</a:t>
            </a:r>
          </a:p>
          <a:p>
            <a:pPr algn="just">
              <a:lnSpc>
                <a:spcPts val="3451"/>
              </a:lnSpc>
              <a:spcBef>
                <a:spcPct val="0"/>
              </a:spcBef>
            </a:pPr>
            <a:r>
              <a:rPr lang="en-US" b="true" sz="2465">
                <a:solidFill>
                  <a:srgbClr val="8C2E2E"/>
                </a:solidFill>
                <a:latin typeface="Montaser Arabic Bold"/>
                <a:ea typeface="Montaser Arabic Bold"/>
                <a:cs typeface="Montaser Arabic Bold"/>
                <a:sym typeface="Montaser Arabic Bold"/>
              </a:rPr>
              <a:t>1. Tổng quan xu hướng doanh thu theo quý:</a:t>
            </a:r>
          </a:p>
          <a:p>
            <a:pPr algn="just" marL="509847" indent="-254923" lvl="1">
              <a:lnSpc>
                <a:spcPts val="3306"/>
              </a:lnSpc>
              <a:spcBef>
                <a:spcPct val="0"/>
              </a:spcBef>
              <a:buFont typeface="Arial"/>
              <a:buChar char="•"/>
            </a:pPr>
            <a:r>
              <a:rPr lang="en-US" sz="2361">
                <a:solidFill>
                  <a:srgbClr val="1848A0"/>
                </a:solidFill>
                <a:latin typeface="Montaser Arabic"/>
                <a:ea typeface="Montaser Arabic"/>
                <a:cs typeface="Montaser Arabic"/>
                <a:sym typeface="Montaser Arabic"/>
              </a:rPr>
              <a:t>Sự thay đổi doanh thu qua các quý trong mỗi năm có thể được nhận thấy nhờ biểu đồ này. Các đỉnh doanh thu thường xuất hiện vào Q4 (Quý 4), trùng với các mùa lễ hội lớn cuối năm như Black Friday, Cyber Monday, và Giáng Sinh.</a:t>
            </a:r>
          </a:p>
          <a:p>
            <a:pPr algn="just" marL="509847" indent="-254923" lvl="1">
              <a:lnSpc>
                <a:spcPts val="3306"/>
              </a:lnSpc>
              <a:spcBef>
                <a:spcPct val="0"/>
              </a:spcBef>
              <a:buFont typeface="Arial"/>
              <a:buChar char="•"/>
            </a:pPr>
            <a:r>
              <a:rPr lang="en-US" sz="2361">
                <a:solidFill>
                  <a:srgbClr val="1848A0"/>
                </a:solidFill>
                <a:latin typeface="Montaser Arabic"/>
                <a:ea typeface="Montaser Arabic"/>
                <a:cs typeface="Montaser Arabic"/>
                <a:sym typeface="Montaser Arabic"/>
              </a:rPr>
              <a:t>Quý 1 (Q1) và Quý 2 (Q2) thường có doanh thu thấp hơn do thời gian này ít các dịp mua sắm lớn.</a:t>
            </a:r>
          </a:p>
          <a:p>
            <a:pPr algn="just" marL="509847" indent="-254923" lvl="1">
              <a:lnSpc>
                <a:spcPts val="3306"/>
              </a:lnSpc>
              <a:spcBef>
                <a:spcPct val="0"/>
              </a:spcBef>
              <a:buFont typeface="Arial"/>
              <a:buChar char="•"/>
            </a:pPr>
            <a:r>
              <a:rPr lang="en-US" sz="2361">
                <a:solidFill>
                  <a:srgbClr val="1848A0"/>
                </a:solidFill>
                <a:latin typeface="Montaser Arabic"/>
                <a:ea typeface="Montaser Arabic"/>
                <a:cs typeface="Montaser Arabic"/>
                <a:sym typeface="Montaser Arabic"/>
              </a:rPr>
              <a:t>Quý 3 (Q3) có dấu hiệu tăng trưởng hơn so với Q1 và Q2, tiêu biểu là các sự kiện như Back-to-School vào tháng 8 và sự chuẩn bị cho các tháng lễ hội cuối năm.</a:t>
            </a:r>
          </a:p>
        </p:txBody>
      </p:sp>
    </p:spTree>
  </p:cSld>
  <p:clrMapOvr>
    <a:masterClrMapping/>
  </p:clrMapOvr>
  <p:transition spd="fast">
    <p:circle/>
  </p:transition>
</p:sld>
</file>

<file path=ppt/slides/slide10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17123" y="9494174"/>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2602230" y="1751558"/>
            <a:ext cx="6848486" cy="0"/>
          </a:xfrm>
          <a:prstGeom prst="line">
            <a:avLst/>
          </a:prstGeom>
          <a:ln cap="flat" w="57150">
            <a:solidFill>
              <a:srgbClr val="1C53A3"/>
            </a:solidFill>
            <a:prstDash val="solid"/>
            <a:headEnd type="none" len="sm" w="sm"/>
            <a:tailEnd type="none" len="sm" w="sm"/>
          </a:ln>
        </p:spPr>
      </p:sp>
      <p:grpSp>
        <p:nvGrpSpPr>
          <p:cNvPr name="Group 5" id="5"/>
          <p:cNvGrpSpPr/>
          <p:nvPr/>
        </p:nvGrpSpPr>
        <p:grpSpPr>
          <a:xfrm rot="-5400000">
            <a:off x="7912271" y="-7309064"/>
            <a:ext cx="1529874" cy="16867649"/>
            <a:chOff x="0" y="0"/>
            <a:chExt cx="418721" cy="4616615"/>
          </a:xfrm>
        </p:grpSpPr>
        <p:sp>
          <p:nvSpPr>
            <p:cNvPr name="Freeform 6" id="6"/>
            <p:cNvSpPr/>
            <p:nvPr/>
          </p:nvSpPr>
          <p:spPr>
            <a:xfrm flipH="false" flipV="false" rot="0">
              <a:off x="0" y="0"/>
              <a:ext cx="418721" cy="4616615"/>
            </a:xfrm>
            <a:custGeom>
              <a:avLst/>
              <a:gdLst/>
              <a:ahLst/>
              <a:cxnLst/>
              <a:rect r="r" b="b" t="t" l="l"/>
              <a:pathLst>
                <a:path h="4616615" w="418721">
                  <a:moveTo>
                    <a:pt x="0" y="0"/>
                  </a:moveTo>
                  <a:lnTo>
                    <a:pt x="418721" y="0"/>
                  </a:lnTo>
                  <a:lnTo>
                    <a:pt x="418721" y="4616615"/>
                  </a:lnTo>
                  <a:lnTo>
                    <a:pt x="0" y="4616615"/>
                  </a:lnTo>
                  <a:close/>
                </a:path>
              </a:pathLst>
            </a:custGeom>
            <a:solidFill>
              <a:srgbClr val="1C53A3"/>
            </a:solidFill>
          </p:spPr>
        </p:sp>
        <p:sp>
          <p:nvSpPr>
            <p:cNvPr name="TextBox 7" id="7"/>
            <p:cNvSpPr txBox="true"/>
            <p:nvPr/>
          </p:nvSpPr>
          <p:spPr>
            <a:xfrm>
              <a:off x="0" y="-38100"/>
              <a:ext cx="418721" cy="465471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664708" y="639102"/>
            <a:ext cx="409524" cy="318460"/>
            <a:chOff x="0" y="0"/>
            <a:chExt cx="812800" cy="632061"/>
          </a:xfrm>
        </p:grpSpPr>
        <p:sp>
          <p:nvSpPr>
            <p:cNvPr name="Freeform 9" id="9"/>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A6B9DD"/>
            </a:solidFill>
          </p:spPr>
        </p:sp>
        <p:sp>
          <p:nvSpPr>
            <p:cNvPr name="TextBox 10" id="10"/>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Freeform 11" id="11"/>
          <p:cNvSpPr/>
          <p:nvPr/>
        </p:nvSpPr>
        <p:spPr>
          <a:xfrm flipH="false" flipV="false" rot="5400000">
            <a:off x="-2278378" y="2281257"/>
            <a:ext cx="3691868" cy="3691868"/>
          </a:xfrm>
          <a:custGeom>
            <a:avLst/>
            <a:gdLst/>
            <a:ahLst/>
            <a:cxnLst/>
            <a:rect r="r" b="b" t="t" l="l"/>
            <a:pathLst>
              <a:path h="3691868" w="3691868">
                <a:moveTo>
                  <a:pt x="0" y="0"/>
                </a:moveTo>
                <a:lnTo>
                  <a:pt x="3691868" y="0"/>
                </a:lnTo>
                <a:lnTo>
                  <a:pt x="3691868" y="3691867"/>
                </a:lnTo>
                <a:lnTo>
                  <a:pt x="0" y="3691867"/>
                </a:lnTo>
                <a:lnTo>
                  <a:pt x="0" y="0"/>
                </a:lnTo>
                <a:close/>
              </a:path>
            </a:pathLst>
          </a:custGeom>
          <a:blipFill>
            <a:blip r:embed="rId4">
              <a:alphaModFix amt="61000"/>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7379346" y="9258300"/>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7531746" y="9410700"/>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3798180" y="2061148"/>
            <a:ext cx="10691640" cy="4330114"/>
          </a:xfrm>
          <a:custGeom>
            <a:avLst/>
            <a:gdLst/>
            <a:ahLst/>
            <a:cxnLst/>
            <a:rect r="r" b="b" t="t" l="l"/>
            <a:pathLst>
              <a:path h="4330114" w="10691640">
                <a:moveTo>
                  <a:pt x="0" y="0"/>
                </a:moveTo>
                <a:lnTo>
                  <a:pt x="10691640" y="0"/>
                </a:lnTo>
                <a:lnTo>
                  <a:pt x="10691640" y="4330114"/>
                </a:lnTo>
                <a:lnTo>
                  <a:pt x="0" y="4330114"/>
                </a:lnTo>
                <a:lnTo>
                  <a:pt x="0" y="0"/>
                </a:lnTo>
                <a:close/>
              </a:path>
            </a:pathLst>
          </a:custGeom>
          <a:blipFill>
            <a:blip r:embed="rId8"/>
            <a:stretch>
              <a:fillRect l="0" t="0" r="0" b="0"/>
            </a:stretch>
          </a:blipFill>
        </p:spPr>
      </p:sp>
      <p:sp>
        <p:nvSpPr>
          <p:cNvPr name="TextBox 15" id="15"/>
          <p:cNvSpPr txBox="true"/>
          <p:nvPr/>
        </p:nvSpPr>
        <p:spPr>
          <a:xfrm rot="0">
            <a:off x="1171669" y="496799"/>
            <a:ext cx="11757356" cy="545917"/>
          </a:xfrm>
          <a:prstGeom prst="rect">
            <a:avLst/>
          </a:prstGeom>
        </p:spPr>
        <p:txBody>
          <a:bodyPr anchor="t" rtlCol="false" tIns="0" lIns="0" bIns="0" rIns="0">
            <a:spAutoFit/>
          </a:bodyPr>
          <a:lstStyle/>
          <a:p>
            <a:pPr algn="l">
              <a:lnSpc>
                <a:spcPts val="4560"/>
              </a:lnSpc>
            </a:pPr>
            <a:r>
              <a:rPr lang="en-US" sz="3257" b="true">
                <a:solidFill>
                  <a:srgbClr val="FBF9F1"/>
                </a:solidFill>
                <a:latin typeface="Montaser Arabic Bold"/>
                <a:ea typeface="Montaser Arabic Bold"/>
                <a:cs typeface="Montaser Arabic Bold"/>
                <a:sym typeface="Montaser Arabic Bold"/>
              </a:rPr>
              <a:t> </a:t>
            </a:r>
            <a:r>
              <a:rPr lang="en-US" sz="3257" b="true">
                <a:solidFill>
                  <a:srgbClr val="FBF9F1"/>
                </a:solidFill>
                <a:latin typeface="Montaser Arabic Bold"/>
                <a:ea typeface="Montaser Arabic Bold"/>
                <a:cs typeface="Montaser Arabic Bold"/>
                <a:sym typeface="Montaser Arabic Bold"/>
              </a:rPr>
              <a:t>3.3.2 Xu hướng mua sắm theo mùa (tháng và quý)</a:t>
            </a:r>
          </a:p>
        </p:txBody>
      </p:sp>
      <p:sp>
        <p:nvSpPr>
          <p:cNvPr name="TextBox 16" id="16"/>
          <p:cNvSpPr txBox="true"/>
          <p:nvPr/>
        </p:nvSpPr>
        <p:spPr>
          <a:xfrm rot="0">
            <a:off x="1984981" y="1119916"/>
            <a:ext cx="11757356" cy="545917"/>
          </a:xfrm>
          <a:prstGeom prst="rect">
            <a:avLst/>
          </a:prstGeom>
        </p:spPr>
        <p:txBody>
          <a:bodyPr anchor="t" rtlCol="false" tIns="0" lIns="0" bIns="0" rIns="0">
            <a:spAutoFit/>
          </a:bodyPr>
          <a:lstStyle/>
          <a:p>
            <a:pPr algn="l">
              <a:lnSpc>
                <a:spcPts val="4560"/>
              </a:lnSpc>
            </a:pPr>
            <a:r>
              <a:rPr lang="en-US" sz="3257" b="true">
                <a:solidFill>
                  <a:srgbClr val="FBF9F1"/>
                </a:solidFill>
                <a:latin typeface="Montaser Arabic Bold"/>
                <a:ea typeface="Montaser Arabic Bold"/>
                <a:cs typeface="Montaser Arabic Bold"/>
                <a:sym typeface="Montaser Arabic Bold"/>
              </a:rPr>
              <a:t>c. Biểu đồ thể hiện doanh thu theo quý</a:t>
            </a:r>
          </a:p>
        </p:txBody>
      </p:sp>
      <p:sp>
        <p:nvSpPr>
          <p:cNvPr name="TextBox 17" id="17"/>
          <p:cNvSpPr txBox="true"/>
          <p:nvPr/>
        </p:nvSpPr>
        <p:spPr>
          <a:xfrm rot="0">
            <a:off x="442107" y="2003998"/>
            <a:ext cx="1942767" cy="472179"/>
          </a:xfrm>
          <a:prstGeom prst="rect">
            <a:avLst/>
          </a:prstGeom>
        </p:spPr>
        <p:txBody>
          <a:bodyPr anchor="t" rtlCol="false" tIns="0" lIns="0" bIns="0" rIns="0">
            <a:spAutoFit/>
          </a:bodyPr>
          <a:lstStyle/>
          <a:p>
            <a:pPr algn="ctr">
              <a:lnSpc>
                <a:spcPts val="3899"/>
              </a:lnSpc>
            </a:pPr>
            <a:r>
              <a:rPr lang="en-US" sz="2785" b="true">
                <a:solidFill>
                  <a:srgbClr val="000000"/>
                </a:solidFill>
                <a:latin typeface="Montaser Arabic Bold"/>
                <a:ea typeface="Montaser Arabic Bold"/>
                <a:cs typeface="Montaser Arabic Bold"/>
                <a:sym typeface="Montaser Arabic Bold"/>
              </a:rPr>
              <a:t>Output:</a:t>
            </a:r>
          </a:p>
        </p:txBody>
      </p:sp>
      <p:sp>
        <p:nvSpPr>
          <p:cNvPr name="TextBox 18" id="18"/>
          <p:cNvSpPr txBox="true"/>
          <p:nvPr/>
        </p:nvSpPr>
        <p:spPr>
          <a:xfrm rot="0">
            <a:off x="243384" y="6590078"/>
            <a:ext cx="17998293" cy="3433153"/>
          </a:xfrm>
          <a:prstGeom prst="rect">
            <a:avLst/>
          </a:prstGeom>
        </p:spPr>
        <p:txBody>
          <a:bodyPr anchor="t" rtlCol="false" tIns="0" lIns="0" bIns="0" rIns="0">
            <a:spAutoFit/>
          </a:bodyPr>
          <a:lstStyle/>
          <a:p>
            <a:pPr algn="just">
              <a:lnSpc>
                <a:spcPts val="3446"/>
              </a:lnSpc>
              <a:spcBef>
                <a:spcPct val="0"/>
              </a:spcBef>
            </a:pPr>
            <a:r>
              <a:rPr lang="en-US" b="true" sz="2461">
                <a:solidFill>
                  <a:srgbClr val="1848A0"/>
                </a:solidFill>
                <a:latin typeface="Montaser Arabic Bold"/>
                <a:ea typeface="Montaser Arabic Bold"/>
                <a:cs typeface="Montaser Arabic Bold"/>
                <a:sym typeface="Montaser Arabic Bold"/>
              </a:rPr>
              <a:t>Nhận xét biểu đồ: </a:t>
            </a:r>
            <a:r>
              <a:rPr lang="en-US" sz="2461">
                <a:solidFill>
                  <a:srgbClr val="1848A0"/>
                </a:solidFill>
                <a:latin typeface="Montaser Arabic"/>
                <a:ea typeface="Montaser Arabic"/>
                <a:cs typeface="Montaser Arabic"/>
                <a:sym typeface="Montaser Arabic"/>
              </a:rPr>
              <a:t>Nhìn vào biểu đồ ta có thể thấy được xu hướng doanh thu theo quý có những đặc trưng như sau:</a:t>
            </a:r>
          </a:p>
          <a:p>
            <a:pPr algn="just">
              <a:lnSpc>
                <a:spcPts val="3586"/>
              </a:lnSpc>
              <a:spcBef>
                <a:spcPct val="0"/>
              </a:spcBef>
            </a:pPr>
            <a:r>
              <a:rPr lang="en-US" b="true" sz="2561">
                <a:solidFill>
                  <a:srgbClr val="8C2E2E"/>
                </a:solidFill>
                <a:latin typeface="Montaser Arabic Bold"/>
                <a:ea typeface="Montaser Arabic Bold"/>
                <a:cs typeface="Montaser Arabic Bold"/>
                <a:sym typeface="Montaser Arabic Bold"/>
              </a:rPr>
              <a:t>2. Quý 4 là cao điểm mua sắm trong năm:</a:t>
            </a:r>
          </a:p>
          <a:p>
            <a:pPr algn="just">
              <a:lnSpc>
                <a:spcPts val="3446"/>
              </a:lnSpc>
              <a:spcBef>
                <a:spcPct val="0"/>
              </a:spcBef>
            </a:pPr>
            <a:r>
              <a:rPr lang="en-US" sz="2461">
                <a:solidFill>
                  <a:srgbClr val="1848A0"/>
                </a:solidFill>
                <a:latin typeface="Montaser Arabic"/>
                <a:ea typeface="Montaser Arabic"/>
                <a:cs typeface="Montaser Arabic"/>
                <a:sym typeface="Montaser Arabic"/>
              </a:rPr>
              <a:t>Quý 4 (tháng 10, 11, 12) nổi bật với doanh thu cao nhất trong năm, do trùng với các dịp lễ hội mua sắm lớn như:</a:t>
            </a:r>
          </a:p>
          <a:p>
            <a:pPr algn="just" marL="531436" indent="-265718" lvl="1">
              <a:lnSpc>
                <a:spcPts val="3446"/>
              </a:lnSpc>
              <a:spcBef>
                <a:spcPct val="0"/>
              </a:spcBef>
              <a:buFont typeface="Arial"/>
              <a:buChar char="•"/>
            </a:pPr>
            <a:r>
              <a:rPr lang="en-US" sz="2461">
                <a:solidFill>
                  <a:srgbClr val="1848A0"/>
                </a:solidFill>
                <a:latin typeface="Montaser Arabic"/>
                <a:ea typeface="Montaser Arabic"/>
                <a:cs typeface="Montaser Arabic"/>
                <a:sym typeface="Montaser Arabic"/>
              </a:rPr>
              <a:t>Tháng 10: Halloween.</a:t>
            </a:r>
          </a:p>
          <a:p>
            <a:pPr algn="just" marL="531436" indent="-265718" lvl="1">
              <a:lnSpc>
                <a:spcPts val="3446"/>
              </a:lnSpc>
              <a:spcBef>
                <a:spcPct val="0"/>
              </a:spcBef>
              <a:buFont typeface="Arial"/>
              <a:buChar char="•"/>
            </a:pPr>
            <a:r>
              <a:rPr lang="en-US" sz="2461">
                <a:solidFill>
                  <a:srgbClr val="1848A0"/>
                </a:solidFill>
                <a:latin typeface="Montaser Arabic"/>
                <a:ea typeface="Montaser Arabic"/>
                <a:cs typeface="Montaser Arabic"/>
                <a:sym typeface="Montaser Arabic"/>
              </a:rPr>
              <a:t>Tháng 11: Black Friday, Cyber Monday.</a:t>
            </a:r>
          </a:p>
          <a:p>
            <a:pPr algn="just" marL="531436" indent="-265718" lvl="1">
              <a:lnSpc>
                <a:spcPts val="3446"/>
              </a:lnSpc>
              <a:spcBef>
                <a:spcPct val="0"/>
              </a:spcBef>
              <a:buFont typeface="Arial"/>
              <a:buChar char="•"/>
            </a:pPr>
            <a:r>
              <a:rPr lang="en-US" sz="2461">
                <a:solidFill>
                  <a:srgbClr val="1848A0"/>
                </a:solidFill>
                <a:latin typeface="Montaser Arabic"/>
                <a:ea typeface="Montaser Arabic"/>
                <a:cs typeface="Montaser Arabic"/>
                <a:sym typeface="Montaser Arabic"/>
              </a:rPr>
              <a:t>Tháng 12: Giáng Sinh và mùa mua sắm năm mới.</a:t>
            </a:r>
          </a:p>
          <a:p>
            <a:pPr algn="just">
              <a:lnSpc>
                <a:spcPts val="3446"/>
              </a:lnSpc>
              <a:spcBef>
                <a:spcPct val="0"/>
              </a:spcBef>
            </a:pPr>
            <a:r>
              <a:rPr lang="en-US" sz="2461">
                <a:solidFill>
                  <a:srgbClr val="1848A0"/>
                </a:solidFill>
                <a:latin typeface="Montaser Arabic"/>
                <a:ea typeface="Montaser Arabic"/>
                <a:cs typeface="Montaser Arabic"/>
                <a:sym typeface="Montaser Arabic"/>
              </a:rPr>
              <a:t>Đây là mùa lễ hội lớn nhất và quan trọng nhất, thúc đẩy nhu cầu tiêu dùng mạnh mẽ, tạo ra đỉnh doanh thu trong năm.</a:t>
            </a:r>
          </a:p>
        </p:txBody>
      </p:sp>
    </p:spTree>
  </p:cSld>
  <p:clrMapOvr>
    <a:masterClrMapping/>
  </p:clrMapOvr>
  <p:transition spd="fast">
    <p:circle/>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3386254" y="3946733"/>
            <a:ext cx="5897184" cy="33338"/>
          </a:xfrm>
          <a:prstGeom prst="line">
            <a:avLst/>
          </a:prstGeom>
          <a:ln cap="flat" w="66675">
            <a:solidFill>
              <a:srgbClr val="1C53A3"/>
            </a:solidFill>
            <a:prstDash val="solid"/>
            <a:headEnd type="none" len="sm" w="sm"/>
            <a:tailEnd type="none" len="sm" w="sm"/>
          </a:ln>
        </p:spPr>
      </p:sp>
      <p:grpSp>
        <p:nvGrpSpPr>
          <p:cNvPr name="Group 3" id="3"/>
          <p:cNvGrpSpPr/>
          <p:nvPr/>
        </p:nvGrpSpPr>
        <p:grpSpPr>
          <a:xfrm rot="0">
            <a:off x="373081" y="684254"/>
            <a:ext cx="1735603" cy="8918493"/>
            <a:chOff x="0" y="0"/>
            <a:chExt cx="457113" cy="2348903"/>
          </a:xfrm>
        </p:grpSpPr>
        <p:sp>
          <p:nvSpPr>
            <p:cNvPr name="Freeform 4" id="4"/>
            <p:cNvSpPr/>
            <p:nvPr/>
          </p:nvSpPr>
          <p:spPr>
            <a:xfrm flipH="false" flipV="false" rot="0">
              <a:off x="0" y="0"/>
              <a:ext cx="457113" cy="2348903"/>
            </a:xfrm>
            <a:custGeom>
              <a:avLst/>
              <a:gdLst/>
              <a:ahLst/>
              <a:cxnLst/>
              <a:rect r="r" b="b" t="t" l="l"/>
              <a:pathLst>
                <a:path h="2348903" w="457113">
                  <a:moveTo>
                    <a:pt x="0" y="0"/>
                  </a:moveTo>
                  <a:lnTo>
                    <a:pt x="457113" y="0"/>
                  </a:lnTo>
                  <a:lnTo>
                    <a:pt x="457113" y="2348903"/>
                  </a:lnTo>
                  <a:lnTo>
                    <a:pt x="0" y="2348903"/>
                  </a:lnTo>
                  <a:close/>
                </a:path>
              </a:pathLst>
            </a:custGeom>
            <a:solidFill>
              <a:srgbClr val="1C53A3"/>
            </a:solidFill>
          </p:spPr>
        </p:sp>
        <p:sp>
          <p:nvSpPr>
            <p:cNvPr name="TextBox 5" id="5"/>
            <p:cNvSpPr txBox="true"/>
            <p:nvPr/>
          </p:nvSpPr>
          <p:spPr>
            <a:xfrm>
              <a:off x="0" y="-38100"/>
              <a:ext cx="457113" cy="2387003"/>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185374" y="4487002"/>
            <a:ext cx="15938355" cy="4246293"/>
          </a:xfrm>
          <a:prstGeom prst="rect">
            <a:avLst/>
          </a:prstGeom>
        </p:spPr>
        <p:txBody>
          <a:bodyPr anchor="t" rtlCol="false" tIns="0" lIns="0" bIns="0" rIns="0">
            <a:spAutoFit/>
          </a:bodyPr>
          <a:lstStyle/>
          <a:p>
            <a:pPr algn="just">
              <a:lnSpc>
                <a:spcPts val="4827"/>
              </a:lnSpc>
            </a:pPr>
            <a:r>
              <a:rPr lang="en-US" sz="3448">
                <a:solidFill>
                  <a:srgbClr val="1C53A3"/>
                </a:solidFill>
                <a:latin typeface="Montaser Arabic"/>
                <a:ea typeface="Montaser Arabic"/>
                <a:cs typeface="Montaser Arabic"/>
                <a:sym typeface="Montaser Arabic"/>
              </a:rPr>
              <a:t>Các thông tin của của bộ dữ liệu: </a:t>
            </a:r>
          </a:p>
          <a:p>
            <a:pPr algn="just" marL="744444" indent="-372222" lvl="1">
              <a:lnSpc>
                <a:spcPts val="4827"/>
              </a:lnSpc>
              <a:buFont typeface="Arial"/>
              <a:buChar char="•"/>
            </a:pPr>
            <a:r>
              <a:rPr lang="en-US" sz="3448">
                <a:solidFill>
                  <a:srgbClr val="000000"/>
                </a:solidFill>
                <a:latin typeface="Montaser Arabic"/>
                <a:ea typeface="Montaser Arabic"/>
                <a:cs typeface="Montaser Arabic"/>
                <a:sym typeface="Montaser Arabic"/>
              </a:rPr>
              <a:t>Tên bộ dữ liệu: E-commerce Customer Data For Behavior Analysis</a:t>
            </a:r>
          </a:p>
          <a:p>
            <a:pPr algn="just" marL="744444" indent="-372222" lvl="1">
              <a:lnSpc>
                <a:spcPts val="4827"/>
              </a:lnSpc>
              <a:buFont typeface="Arial"/>
              <a:buChar char="•"/>
            </a:pPr>
            <a:r>
              <a:rPr lang="en-US" sz="3448">
                <a:solidFill>
                  <a:srgbClr val="000000"/>
                </a:solidFill>
                <a:latin typeface="Montaser Arabic"/>
                <a:ea typeface="Montaser Arabic"/>
                <a:cs typeface="Montaser Arabic"/>
                <a:sym typeface="Montaser Arabic"/>
              </a:rPr>
              <a:t>Nguồn dữ liệu: Kaggle</a:t>
            </a:r>
          </a:p>
          <a:p>
            <a:pPr algn="just" marL="744444" indent="-372222" lvl="1">
              <a:lnSpc>
                <a:spcPts val="4827"/>
              </a:lnSpc>
              <a:buFont typeface="Arial"/>
              <a:buChar char="•"/>
            </a:pPr>
            <a:r>
              <a:rPr lang="en-US" sz="3448">
                <a:solidFill>
                  <a:srgbClr val="000000"/>
                </a:solidFill>
                <a:latin typeface="Montaser Arabic"/>
                <a:ea typeface="Montaser Arabic"/>
                <a:cs typeface="Montaser Arabic"/>
                <a:sym typeface="Montaser Arabic"/>
              </a:rPr>
              <a:t>Cấu trúc gồm: </a:t>
            </a:r>
            <a:r>
              <a:rPr lang="en-US" sz="3448">
                <a:solidFill>
                  <a:srgbClr val="8C2E2E"/>
                </a:solidFill>
                <a:latin typeface="Montaser Arabic"/>
                <a:ea typeface="Montaser Arabic"/>
                <a:cs typeface="Montaser Arabic"/>
                <a:sym typeface="Montaser Arabic"/>
              </a:rPr>
              <a:t>250.000</a:t>
            </a:r>
            <a:r>
              <a:rPr lang="en-US" sz="3448">
                <a:solidFill>
                  <a:srgbClr val="000000"/>
                </a:solidFill>
                <a:latin typeface="Montaser Arabic"/>
                <a:ea typeface="Montaser Arabic"/>
                <a:cs typeface="Montaser Arabic"/>
                <a:sym typeface="Montaser Arabic"/>
              </a:rPr>
              <a:t> dòng tương ứng với </a:t>
            </a:r>
            <a:r>
              <a:rPr lang="en-US" sz="3448">
                <a:solidFill>
                  <a:srgbClr val="8C2E2E"/>
                </a:solidFill>
                <a:latin typeface="Montaser Arabic"/>
                <a:ea typeface="Montaser Arabic"/>
                <a:cs typeface="Montaser Arabic"/>
                <a:sym typeface="Montaser Arabic"/>
              </a:rPr>
              <a:t>13 cột</a:t>
            </a:r>
            <a:r>
              <a:rPr lang="en-US" sz="3448">
                <a:solidFill>
                  <a:srgbClr val="000000"/>
                </a:solidFill>
                <a:latin typeface="Montaser Arabic"/>
                <a:ea typeface="Montaser Arabic"/>
                <a:cs typeface="Montaser Arabic"/>
                <a:sym typeface="Montaser Arabic"/>
              </a:rPr>
              <a:t> gồm: </a:t>
            </a:r>
            <a:r>
              <a:rPr lang="en-US" sz="3448">
                <a:solidFill>
                  <a:srgbClr val="8C2E2E"/>
                </a:solidFill>
                <a:latin typeface="Montaser Arabic"/>
                <a:ea typeface="Montaser Arabic"/>
                <a:cs typeface="Montaser Arabic"/>
                <a:sym typeface="Montaser Arabic"/>
              </a:rPr>
              <a:t>Customer ID, Purchase Date, Product Category, Product Price, Quantity, Total Purchase Amount, Payment Method, Customer Age, Returns, Customer Name, Age, Gender, Churn</a:t>
            </a:r>
          </a:p>
        </p:txBody>
      </p:sp>
      <p:grpSp>
        <p:nvGrpSpPr>
          <p:cNvPr name="Group 7" id="7"/>
          <p:cNvGrpSpPr/>
          <p:nvPr/>
        </p:nvGrpSpPr>
        <p:grpSpPr>
          <a:xfrm rot="0">
            <a:off x="2496163" y="591017"/>
            <a:ext cx="9255013" cy="3322379"/>
            <a:chOff x="0" y="0"/>
            <a:chExt cx="12340017" cy="4429838"/>
          </a:xfrm>
        </p:grpSpPr>
        <p:sp>
          <p:nvSpPr>
            <p:cNvPr name="TextBox 8" id="8"/>
            <p:cNvSpPr txBox="true"/>
            <p:nvPr/>
          </p:nvSpPr>
          <p:spPr>
            <a:xfrm rot="0">
              <a:off x="760296" y="617817"/>
              <a:ext cx="11579721" cy="3812022"/>
            </a:xfrm>
            <a:prstGeom prst="rect">
              <a:avLst/>
            </a:prstGeom>
          </p:spPr>
          <p:txBody>
            <a:bodyPr anchor="t" rtlCol="false" tIns="0" lIns="0" bIns="0" rIns="0">
              <a:spAutoFit/>
            </a:bodyPr>
            <a:lstStyle/>
            <a:p>
              <a:pPr algn="l">
                <a:lnSpc>
                  <a:spcPts val="11021"/>
                </a:lnSpc>
              </a:pPr>
              <a:r>
                <a:rPr lang="en-US" b="true" sz="10397">
                  <a:solidFill>
                    <a:srgbClr val="1C53A3"/>
                  </a:solidFill>
                  <a:latin typeface="Montaser Arabic Bold"/>
                  <a:ea typeface="Montaser Arabic Bold"/>
                  <a:cs typeface="Montaser Arabic Bold"/>
                  <a:sym typeface="Montaser Arabic Bold"/>
                </a:rPr>
                <a:t>CHUẨN BỊ DỮ LIỆU</a:t>
              </a:r>
            </a:p>
          </p:txBody>
        </p:sp>
        <p:sp>
          <p:nvSpPr>
            <p:cNvPr name="TextBox 9" id="9"/>
            <p:cNvSpPr txBox="true"/>
            <p:nvPr/>
          </p:nvSpPr>
          <p:spPr>
            <a:xfrm rot="0">
              <a:off x="0" y="66675"/>
              <a:ext cx="2144182" cy="883208"/>
            </a:xfrm>
            <a:prstGeom prst="rect">
              <a:avLst/>
            </a:prstGeom>
          </p:spPr>
          <p:txBody>
            <a:bodyPr anchor="t" rtlCol="false" tIns="0" lIns="0" bIns="0" rIns="0">
              <a:spAutoFit/>
            </a:bodyPr>
            <a:lstStyle/>
            <a:p>
              <a:pPr algn="l">
                <a:lnSpc>
                  <a:spcPts val="4993"/>
                </a:lnSpc>
              </a:pPr>
              <a:r>
                <a:rPr lang="en-US" sz="4711" b="true">
                  <a:solidFill>
                    <a:srgbClr val="1C53A3"/>
                  </a:solidFill>
                  <a:latin typeface="Montaser Arabic Bold"/>
                  <a:ea typeface="Montaser Arabic Bold"/>
                  <a:cs typeface="Montaser Arabic Bold"/>
                  <a:sym typeface="Montaser Arabic Bold"/>
                </a:rPr>
                <a:t>01.</a:t>
              </a:r>
            </a:p>
          </p:txBody>
        </p:sp>
      </p:grpSp>
      <p:sp>
        <p:nvSpPr>
          <p:cNvPr name="Freeform 10" id="10"/>
          <p:cNvSpPr/>
          <p:nvPr/>
        </p:nvSpPr>
        <p:spPr>
          <a:xfrm flipH="false" flipV="false" rot="-10800000">
            <a:off x="12484006" y="-3065721"/>
            <a:ext cx="11607987" cy="6774843"/>
          </a:xfrm>
          <a:custGeom>
            <a:avLst/>
            <a:gdLst/>
            <a:ahLst/>
            <a:cxnLst/>
            <a:rect r="r" b="b" t="t" l="l"/>
            <a:pathLst>
              <a:path h="6774843" w="11607987">
                <a:moveTo>
                  <a:pt x="0" y="0"/>
                </a:moveTo>
                <a:lnTo>
                  <a:pt x="11607988" y="0"/>
                </a:lnTo>
                <a:lnTo>
                  <a:pt x="11607988" y="6774843"/>
                </a:lnTo>
                <a:lnTo>
                  <a:pt x="0" y="67748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7259300" y="8607832"/>
            <a:ext cx="854383" cy="994915"/>
          </a:xfrm>
          <a:custGeom>
            <a:avLst/>
            <a:gdLst/>
            <a:ahLst/>
            <a:cxnLst/>
            <a:rect r="r" b="b" t="t" l="l"/>
            <a:pathLst>
              <a:path h="994915" w="854383">
                <a:moveTo>
                  <a:pt x="0" y="0"/>
                </a:moveTo>
                <a:lnTo>
                  <a:pt x="854383" y="0"/>
                </a:lnTo>
                <a:lnTo>
                  <a:pt x="854383" y="994914"/>
                </a:lnTo>
                <a:lnTo>
                  <a:pt x="0" y="9949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fast">
    <p:cover dir="rd"/>
  </p:transition>
</p:sld>
</file>

<file path=ppt/slides/slide11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17123" y="9494174"/>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2602230" y="1751558"/>
            <a:ext cx="6848486" cy="0"/>
          </a:xfrm>
          <a:prstGeom prst="line">
            <a:avLst/>
          </a:prstGeom>
          <a:ln cap="flat" w="57150">
            <a:solidFill>
              <a:srgbClr val="1C53A3"/>
            </a:solidFill>
            <a:prstDash val="solid"/>
            <a:headEnd type="none" len="sm" w="sm"/>
            <a:tailEnd type="none" len="sm" w="sm"/>
          </a:ln>
        </p:spPr>
      </p:sp>
      <p:grpSp>
        <p:nvGrpSpPr>
          <p:cNvPr name="Group 5" id="5"/>
          <p:cNvGrpSpPr/>
          <p:nvPr/>
        </p:nvGrpSpPr>
        <p:grpSpPr>
          <a:xfrm rot="-5400000">
            <a:off x="7912271" y="-7309064"/>
            <a:ext cx="1529874" cy="16867649"/>
            <a:chOff x="0" y="0"/>
            <a:chExt cx="418721" cy="4616615"/>
          </a:xfrm>
        </p:grpSpPr>
        <p:sp>
          <p:nvSpPr>
            <p:cNvPr name="Freeform 6" id="6"/>
            <p:cNvSpPr/>
            <p:nvPr/>
          </p:nvSpPr>
          <p:spPr>
            <a:xfrm flipH="false" flipV="false" rot="0">
              <a:off x="0" y="0"/>
              <a:ext cx="418721" cy="4616615"/>
            </a:xfrm>
            <a:custGeom>
              <a:avLst/>
              <a:gdLst/>
              <a:ahLst/>
              <a:cxnLst/>
              <a:rect r="r" b="b" t="t" l="l"/>
              <a:pathLst>
                <a:path h="4616615" w="418721">
                  <a:moveTo>
                    <a:pt x="0" y="0"/>
                  </a:moveTo>
                  <a:lnTo>
                    <a:pt x="418721" y="0"/>
                  </a:lnTo>
                  <a:lnTo>
                    <a:pt x="418721" y="4616615"/>
                  </a:lnTo>
                  <a:lnTo>
                    <a:pt x="0" y="4616615"/>
                  </a:lnTo>
                  <a:close/>
                </a:path>
              </a:pathLst>
            </a:custGeom>
            <a:solidFill>
              <a:srgbClr val="1C53A3"/>
            </a:solidFill>
          </p:spPr>
        </p:sp>
        <p:sp>
          <p:nvSpPr>
            <p:cNvPr name="TextBox 7" id="7"/>
            <p:cNvSpPr txBox="true"/>
            <p:nvPr/>
          </p:nvSpPr>
          <p:spPr>
            <a:xfrm>
              <a:off x="0" y="-38100"/>
              <a:ext cx="418721" cy="465471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664708" y="639102"/>
            <a:ext cx="409524" cy="318460"/>
            <a:chOff x="0" y="0"/>
            <a:chExt cx="812800" cy="632061"/>
          </a:xfrm>
        </p:grpSpPr>
        <p:sp>
          <p:nvSpPr>
            <p:cNvPr name="Freeform 9" id="9"/>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A6B9DD"/>
            </a:solidFill>
          </p:spPr>
        </p:sp>
        <p:sp>
          <p:nvSpPr>
            <p:cNvPr name="TextBox 10" id="10"/>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Freeform 11" id="11"/>
          <p:cNvSpPr/>
          <p:nvPr/>
        </p:nvSpPr>
        <p:spPr>
          <a:xfrm flipH="false" flipV="false" rot="5400000">
            <a:off x="16860376" y="4246305"/>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4">
              <a:alphaModFix amt="61000"/>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7379346" y="9258300"/>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7531746" y="9410700"/>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1171669" y="496799"/>
            <a:ext cx="11757356" cy="545917"/>
          </a:xfrm>
          <a:prstGeom prst="rect">
            <a:avLst/>
          </a:prstGeom>
        </p:spPr>
        <p:txBody>
          <a:bodyPr anchor="t" rtlCol="false" tIns="0" lIns="0" bIns="0" rIns="0">
            <a:spAutoFit/>
          </a:bodyPr>
          <a:lstStyle/>
          <a:p>
            <a:pPr algn="l">
              <a:lnSpc>
                <a:spcPts val="4560"/>
              </a:lnSpc>
            </a:pPr>
            <a:r>
              <a:rPr lang="en-US" sz="3257" b="true">
                <a:solidFill>
                  <a:srgbClr val="FBF9F1"/>
                </a:solidFill>
                <a:latin typeface="Montaser Arabic Bold"/>
                <a:ea typeface="Montaser Arabic Bold"/>
                <a:cs typeface="Montaser Arabic Bold"/>
                <a:sym typeface="Montaser Arabic Bold"/>
              </a:rPr>
              <a:t> </a:t>
            </a:r>
            <a:r>
              <a:rPr lang="en-US" sz="3257" b="true">
                <a:solidFill>
                  <a:srgbClr val="FBF9F1"/>
                </a:solidFill>
                <a:latin typeface="Montaser Arabic Bold"/>
                <a:ea typeface="Montaser Arabic Bold"/>
                <a:cs typeface="Montaser Arabic Bold"/>
                <a:sym typeface="Montaser Arabic Bold"/>
              </a:rPr>
              <a:t>3.3.2 Xu hướng mua sắm theo mùa (tháng và quý)</a:t>
            </a:r>
          </a:p>
        </p:txBody>
      </p:sp>
      <p:sp>
        <p:nvSpPr>
          <p:cNvPr name="TextBox 15" id="15"/>
          <p:cNvSpPr txBox="true"/>
          <p:nvPr/>
        </p:nvSpPr>
        <p:spPr>
          <a:xfrm rot="0">
            <a:off x="1984981" y="1119916"/>
            <a:ext cx="11757356" cy="545917"/>
          </a:xfrm>
          <a:prstGeom prst="rect">
            <a:avLst/>
          </a:prstGeom>
        </p:spPr>
        <p:txBody>
          <a:bodyPr anchor="t" rtlCol="false" tIns="0" lIns="0" bIns="0" rIns="0">
            <a:spAutoFit/>
          </a:bodyPr>
          <a:lstStyle/>
          <a:p>
            <a:pPr algn="l">
              <a:lnSpc>
                <a:spcPts val="4560"/>
              </a:lnSpc>
            </a:pPr>
            <a:r>
              <a:rPr lang="en-US" sz="3257" b="true">
                <a:solidFill>
                  <a:srgbClr val="FBF9F1"/>
                </a:solidFill>
                <a:latin typeface="Montaser Arabic Bold"/>
                <a:ea typeface="Montaser Arabic Bold"/>
                <a:cs typeface="Montaser Arabic Bold"/>
                <a:sym typeface="Montaser Arabic Bold"/>
              </a:rPr>
              <a:t>c. Biểu đồ thể hiện doanh thu theo quý</a:t>
            </a:r>
          </a:p>
        </p:txBody>
      </p:sp>
      <p:sp>
        <p:nvSpPr>
          <p:cNvPr name="TextBox 16" id="16"/>
          <p:cNvSpPr txBox="true"/>
          <p:nvPr/>
        </p:nvSpPr>
        <p:spPr>
          <a:xfrm rot="0">
            <a:off x="509957" y="2186247"/>
            <a:ext cx="16601076" cy="7229815"/>
          </a:xfrm>
          <a:prstGeom prst="rect">
            <a:avLst/>
          </a:prstGeom>
        </p:spPr>
        <p:txBody>
          <a:bodyPr anchor="t" rtlCol="false" tIns="0" lIns="0" bIns="0" rIns="0">
            <a:spAutoFit/>
          </a:bodyPr>
          <a:lstStyle/>
          <a:p>
            <a:pPr algn="just">
              <a:lnSpc>
                <a:spcPts val="3603"/>
              </a:lnSpc>
              <a:spcBef>
                <a:spcPct val="0"/>
              </a:spcBef>
            </a:pPr>
            <a:r>
              <a:rPr lang="en-US" b="true" sz="2573">
                <a:solidFill>
                  <a:srgbClr val="8C2E2E"/>
                </a:solidFill>
                <a:latin typeface="Montaser Arabic Bold"/>
                <a:ea typeface="Montaser Arabic Bold"/>
                <a:cs typeface="Montaser Arabic Bold"/>
                <a:sym typeface="Montaser Arabic Bold"/>
              </a:rPr>
              <a:t>Rút ra nhận xét về Hành vi mua sắm của người tiêu dùng qua việc phân tích doanh thu theo quý:</a:t>
            </a:r>
          </a:p>
          <a:p>
            <a:pPr algn="just">
              <a:lnSpc>
                <a:spcPts val="3321"/>
              </a:lnSpc>
              <a:spcBef>
                <a:spcPct val="0"/>
              </a:spcBef>
            </a:pPr>
            <a:r>
              <a:rPr lang="en-US" sz="2372">
                <a:solidFill>
                  <a:srgbClr val="1848A0"/>
                </a:solidFill>
                <a:latin typeface="Montaser Arabic"/>
                <a:ea typeface="Montaser Arabic"/>
                <a:cs typeface="Montaser Arabic"/>
                <a:sym typeface="Montaser Arabic"/>
              </a:rPr>
              <a:t>Hành vi mua sắm của người tiêu dùng có xu hướng:</a:t>
            </a:r>
          </a:p>
          <a:p>
            <a:pPr algn="just" marL="512296" indent="-256148" lvl="1">
              <a:lnSpc>
                <a:spcPts val="3321"/>
              </a:lnSpc>
              <a:spcBef>
                <a:spcPct val="0"/>
              </a:spcBef>
              <a:buFont typeface="Arial"/>
              <a:buChar char="•"/>
            </a:pPr>
            <a:r>
              <a:rPr lang="en-US" sz="2372">
                <a:solidFill>
                  <a:srgbClr val="1848A0"/>
                </a:solidFill>
                <a:latin typeface="Montaser Arabic"/>
                <a:ea typeface="Montaser Arabic"/>
                <a:cs typeface="Montaser Arabic"/>
                <a:sym typeface="Montaser Arabic"/>
              </a:rPr>
              <a:t>Tăng cao vào Quý 4 nhờ lễ hội lớn.</a:t>
            </a:r>
          </a:p>
          <a:p>
            <a:pPr algn="just" marL="512296" indent="-256148" lvl="1">
              <a:lnSpc>
                <a:spcPts val="3321"/>
              </a:lnSpc>
              <a:spcBef>
                <a:spcPct val="0"/>
              </a:spcBef>
              <a:buFont typeface="Arial"/>
              <a:buChar char="•"/>
            </a:pPr>
            <a:r>
              <a:rPr lang="en-US" sz="2372">
                <a:solidFill>
                  <a:srgbClr val="1848A0"/>
                </a:solidFill>
                <a:latin typeface="Montaser Arabic"/>
                <a:ea typeface="Montaser Arabic"/>
                <a:cs typeface="Montaser Arabic"/>
                <a:sym typeface="Montaser Arabic"/>
              </a:rPr>
              <a:t>Giảm ở Quý 1 và Quý 2, thể hiện sự tiết chế chi tiêu sau mùa lễ hội.</a:t>
            </a:r>
          </a:p>
          <a:p>
            <a:pPr algn="just" marL="512296" indent="-256148" lvl="1">
              <a:lnSpc>
                <a:spcPts val="3321"/>
              </a:lnSpc>
              <a:spcBef>
                <a:spcPct val="0"/>
              </a:spcBef>
              <a:buFont typeface="Arial"/>
              <a:buChar char="•"/>
            </a:pPr>
            <a:r>
              <a:rPr lang="en-US" sz="2372">
                <a:solidFill>
                  <a:srgbClr val="1848A0"/>
                </a:solidFill>
                <a:latin typeface="Montaser Arabic"/>
                <a:ea typeface="Montaser Arabic"/>
                <a:cs typeface="Montaser Arabic"/>
                <a:sym typeface="Montaser Arabic"/>
              </a:rPr>
              <a:t>Tăng nhẹ vào Quý 3 nhờ mùa tựu trường và chuẩn bị cho cuối năm.</a:t>
            </a:r>
          </a:p>
          <a:p>
            <a:pPr algn="just" marL="512296" indent="-256148" lvl="1">
              <a:lnSpc>
                <a:spcPts val="3321"/>
              </a:lnSpc>
              <a:spcBef>
                <a:spcPct val="0"/>
              </a:spcBef>
              <a:buFont typeface="Arial"/>
              <a:buChar char="•"/>
            </a:pPr>
            <a:r>
              <a:rPr lang="en-US" sz="2372">
                <a:solidFill>
                  <a:srgbClr val="1848A0"/>
                </a:solidFill>
                <a:latin typeface="Montaser Arabic"/>
                <a:ea typeface="Montaser Arabic"/>
                <a:cs typeface="Montaser Arabic"/>
                <a:sym typeface="Montaser Arabic"/>
              </a:rPr>
              <a:t>Bị ảnh hưởng mạnh mẽ bởi các dịp lễ hội và chiến lược khuyến mãi, cho thấy sự cần thiết phải tập trung vào các giai đoạn này để tối ưu hóa doanh thu.</a:t>
            </a:r>
          </a:p>
          <a:p>
            <a:pPr algn="just">
              <a:lnSpc>
                <a:spcPts val="3743"/>
              </a:lnSpc>
              <a:spcBef>
                <a:spcPct val="0"/>
              </a:spcBef>
            </a:pPr>
            <a:r>
              <a:rPr lang="en-US" b="true" sz="2674">
                <a:solidFill>
                  <a:srgbClr val="8C2E2E"/>
                </a:solidFill>
                <a:latin typeface="Montaser Arabic Bold"/>
                <a:ea typeface="Montaser Arabic Bold"/>
                <a:cs typeface="Montaser Arabic Bold"/>
                <a:sym typeface="Montaser Arabic Bold"/>
              </a:rPr>
              <a:t>Ứng dụng từ biểu đồ để đưa ra đề xuất:</a:t>
            </a:r>
          </a:p>
          <a:p>
            <a:pPr algn="just" marL="512296" indent="-256148" lvl="1">
              <a:lnSpc>
                <a:spcPts val="3321"/>
              </a:lnSpc>
              <a:spcBef>
                <a:spcPct val="0"/>
              </a:spcBef>
              <a:buFont typeface="Arial"/>
              <a:buChar char="•"/>
            </a:pPr>
            <a:r>
              <a:rPr lang="en-US" sz="2372">
                <a:solidFill>
                  <a:srgbClr val="1848A0"/>
                </a:solidFill>
                <a:latin typeface="Montaser Arabic"/>
                <a:ea typeface="Montaser Arabic"/>
                <a:cs typeface="Montaser Arabic"/>
                <a:sym typeface="Montaser Arabic"/>
              </a:rPr>
              <a:t>Doanh thu tăng mạnh vào Quý 4 cho thấy các doanh nghiệp cần tập trung nguồn lực và chiến dịch marketing vào thời điểm này để tối đa hóa lợi nhuận</a:t>
            </a:r>
          </a:p>
          <a:p>
            <a:pPr algn="just" marL="512296" indent="-256148" lvl="1">
              <a:lnSpc>
                <a:spcPts val="3321"/>
              </a:lnSpc>
              <a:spcBef>
                <a:spcPct val="0"/>
              </a:spcBef>
              <a:buFont typeface="Arial"/>
              <a:buChar char="•"/>
            </a:pPr>
            <a:r>
              <a:rPr lang="en-US" sz="2372">
                <a:solidFill>
                  <a:srgbClr val="1848A0"/>
                </a:solidFill>
                <a:latin typeface="Montaser Arabic"/>
                <a:ea typeface="Montaser Arabic"/>
                <a:cs typeface="Montaser Arabic"/>
                <a:sym typeface="Montaser Arabic"/>
              </a:rPr>
              <a:t>Quý 3 cũng là một quý quan trọng nhờ mùa tựu trường và các chương trình khuyến mãi chuẩn bị cho mùa lễ hội cuối năm</a:t>
            </a:r>
          </a:p>
          <a:p>
            <a:pPr algn="just" marL="512296" indent="-256148" lvl="1">
              <a:lnSpc>
                <a:spcPts val="3321"/>
              </a:lnSpc>
              <a:spcBef>
                <a:spcPct val="0"/>
              </a:spcBef>
              <a:buFont typeface="Arial"/>
              <a:buChar char="•"/>
            </a:pPr>
            <a:r>
              <a:rPr lang="en-US" sz="2372">
                <a:solidFill>
                  <a:srgbClr val="1848A0"/>
                </a:solidFill>
                <a:latin typeface="Montaser Arabic"/>
                <a:ea typeface="Montaser Arabic"/>
                <a:cs typeface="Montaser Arabic"/>
                <a:sym typeface="Montaser Arabic"/>
              </a:rPr>
              <a:t>Các quý Q1 và Q2 tuy có doanh thu thấp hơn nhưng vẫn cần các chương trình kích cầu, chẳng hạn như các sự kiện đầu xuân hoặc khuyến mãi giảm giá để duy trì doanh thu</a:t>
            </a:r>
          </a:p>
          <a:p>
            <a:pPr algn="just">
              <a:lnSpc>
                <a:spcPts val="3321"/>
              </a:lnSpc>
              <a:spcBef>
                <a:spcPct val="0"/>
              </a:spcBef>
            </a:pPr>
            <a:r>
              <a:rPr lang="en-US" sz="2372">
                <a:solidFill>
                  <a:srgbClr val="1848A0"/>
                </a:solidFill>
                <a:latin typeface="Montaser Arabic"/>
                <a:ea typeface="Montaser Arabic"/>
                <a:cs typeface="Montaser Arabic"/>
                <a:sym typeface="Montaser Arabic"/>
              </a:rPr>
              <a:t>→ Doanh nghiệp cần xây dựng các chiến lược bán hàng và marketing phù hợp theo từng quý, tập trung vào việc tối đa hóa doanh thu trong các mùa lễ hội và lên kế hoạch chuẩn bị cho các giai đoạn nhu cầu thấp hơn.</a:t>
            </a:r>
          </a:p>
          <a:p>
            <a:pPr algn="just">
              <a:lnSpc>
                <a:spcPts val="3321"/>
              </a:lnSpc>
              <a:spcBef>
                <a:spcPct val="0"/>
              </a:spcBef>
            </a:pPr>
          </a:p>
        </p:txBody>
      </p:sp>
    </p:spTree>
  </p:cSld>
  <p:clrMapOvr>
    <a:masterClrMapping/>
  </p:clrMapOvr>
  <p:transition spd="fast">
    <p:circle/>
  </p:transition>
</p:sld>
</file>

<file path=ppt/slides/slide11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17123" y="9494174"/>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2602230" y="1751558"/>
            <a:ext cx="6848486" cy="0"/>
          </a:xfrm>
          <a:prstGeom prst="line">
            <a:avLst/>
          </a:prstGeom>
          <a:ln cap="flat" w="57150">
            <a:solidFill>
              <a:srgbClr val="1C53A3"/>
            </a:solidFill>
            <a:prstDash val="solid"/>
            <a:headEnd type="none" len="sm" w="sm"/>
            <a:tailEnd type="none" len="sm" w="sm"/>
          </a:ln>
        </p:spPr>
      </p:sp>
      <p:grpSp>
        <p:nvGrpSpPr>
          <p:cNvPr name="Group 5" id="5"/>
          <p:cNvGrpSpPr/>
          <p:nvPr/>
        </p:nvGrpSpPr>
        <p:grpSpPr>
          <a:xfrm rot="-5400000">
            <a:off x="7912271" y="-7309064"/>
            <a:ext cx="1529874" cy="16867649"/>
            <a:chOff x="0" y="0"/>
            <a:chExt cx="418721" cy="4616615"/>
          </a:xfrm>
        </p:grpSpPr>
        <p:sp>
          <p:nvSpPr>
            <p:cNvPr name="Freeform 6" id="6"/>
            <p:cNvSpPr/>
            <p:nvPr/>
          </p:nvSpPr>
          <p:spPr>
            <a:xfrm flipH="false" flipV="false" rot="0">
              <a:off x="0" y="0"/>
              <a:ext cx="418721" cy="4616615"/>
            </a:xfrm>
            <a:custGeom>
              <a:avLst/>
              <a:gdLst/>
              <a:ahLst/>
              <a:cxnLst/>
              <a:rect r="r" b="b" t="t" l="l"/>
              <a:pathLst>
                <a:path h="4616615" w="418721">
                  <a:moveTo>
                    <a:pt x="0" y="0"/>
                  </a:moveTo>
                  <a:lnTo>
                    <a:pt x="418721" y="0"/>
                  </a:lnTo>
                  <a:lnTo>
                    <a:pt x="418721" y="4616615"/>
                  </a:lnTo>
                  <a:lnTo>
                    <a:pt x="0" y="4616615"/>
                  </a:lnTo>
                  <a:close/>
                </a:path>
              </a:pathLst>
            </a:custGeom>
            <a:solidFill>
              <a:srgbClr val="1C53A3"/>
            </a:solidFill>
          </p:spPr>
        </p:sp>
        <p:sp>
          <p:nvSpPr>
            <p:cNvPr name="TextBox 7" id="7"/>
            <p:cNvSpPr txBox="true"/>
            <p:nvPr/>
          </p:nvSpPr>
          <p:spPr>
            <a:xfrm>
              <a:off x="0" y="-38100"/>
              <a:ext cx="418721" cy="465471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664708" y="639102"/>
            <a:ext cx="409524" cy="318460"/>
            <a:chOff x="0" y="0"/>
            <a:chExt cx="812800" cy="632061"/>
          </a:xfrm>
        </p:grpSpPr>
        <p:sp>
          <p:nvSpPr>
            <p:cNvPr name="Freeform 9" id="9"/>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A6B9DD"/>
            </a:solidFill>
          </p:spPr>
        </p:sp>
        <p:sp>
          <p:nvSpPr>
            <p:cNvPr name="TextBox 10" id="10"/>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Freeform 11" id="11"/>
          <p:cNvSpPr/>
          <p:nvPr/>
        </p:nvSpPr>
        <p:spPr>
          <a:xfrm flipH="false" flipV="false" rot="5400000">
            <a:off x="16860376" y="4246305"/>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4">
              <a:alphaModFix amt="61000"/>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7379346" y="9258300"/>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7531746" y="9410700"/>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4573729" y="5412076"/>
            <a:ext cx="9753973" cy="4669715"/>
          </a:xfrm>
          <a:custGeom>
            <a:avLst/>
            <a:gdLst/>
            <a:ahLst/>
            <a:cxnLst/>
            <a:rect r="r" b="b" t="t" l="l"/>
            <a:pathLst>
              <a:path h="4669715" w="9753973">
                <a:moveTo>
                  <a:pt x="0" y="0"/>
                </a:moveTo>
                <a:lnTo>
                  <a:pt x="9753974" y="0"/>
                </a:lnTo>
                <a:lnTo>
                  <a:pt x="9753974" y="4669714"/>
                </a:lnTo>
                <a:lnTo>
                  <a:pt x="0" y="4669714"/>
                </a:lnTo>
                <a:lnTo>
                  <a:pt x="0" y="0"/>
                </a:lnTo>
                <a:close/>
              </a:path>
            </a:pathLst>
          </a:custGeom>
          <a:blipFill>
            <a:blip r:embed="rId8"/>
            <a:stretch>
              <a:fillRect l="0" t="0" r="0" b="0"/>
            </a:stretch>
          </a:blipFill>
        </p:spPr>
      </p:sp>
      <p:sp>
        <p:nvSpPr>
          <p:cNvPr name="TextBox 15" id="15"/>
          <p:cNvSpPr txBox="true"/>
          <p:nvPr/>
        </p:nvSpPr>
        <p:spPr>
          <a:xfrm rot="0">
            <a:off x="1171669" y="496799"/>
            <a:ext cx="11757356" cy="545917"/>
          </a:xfrm>
          <a:prstGeom prst="rect">
            <a:avLst/>
          </a:prstGeom>
        </p:spPr>
        <p:txBody>
          <a:bodyPr anchor="t" rtlCol="false" tIns="0" lIns="0" bIns="0" rIns="0">
            <a:spAutoFit/>
          </a:bodyPr>
          <a:lstStyle/>
          <a:p>
            <a:pPr algn="l">
              <a:lnSpc>
                <a:spcPts val="4560"/>
              </a:lnSpc>
            </a:pPr>
            <a:r>
              <a:rPr lang="en-US" sz="3257" b="true">
                <a:solidFill>
                  <a:srgbClr val="FBF9F1"/>
                </a:solidFill>
                <a:latin typeface="Montaser Arabic Bold"/>
                <a:ea typeface="Montaser Arabic Bold"/>
                <a:cs typeface="Montaser Arabic Bold"/>
                <a:sym typeface="Montaser Arabic Bold"/>
              </a:rPr>
              <a:t> </a:t>
            </a:r>
            <a:r>
              <a:rPr lang="en-US" sz="3257" b="true">
                <a:solidFill>
                  <a:srgbClr val="FBF9F1"/>
                </a:solidFill>
                <a:latin typeface="Montaser Arabic Bold"/>
                <a:ea typeface="Montaser Arabic Bold"/>
                <a:cs typeface="Montaser Arabic Bold"/>
                <a:sym typeface="Montaser Arabic Bold"/>
              </a:rPr>
              <a:t>3.3.2 Xu hướng mua sắm theo mùa (tháng và quý)</a:t>
            </a:r>
          </a:p>
        </p:txBody>
      </p:sp>
      <p:sp>
        <p:nvSpPr>
          <p:cNvPr name="TextBox 16" id="16"/>
          <p:cNvSpPr txBox="true"/>
          <p:nvPr/>
        </p:nvSpPr>
        <p:spPr>
          <a:xfrm rot="0">
            <a:off x="1984981" y="1119916"/>
            <a:ext cx="14875395" cy="994227"/>
          </a:xfrm>
          <a:prstGeom prst="rect">
            <a:avLst/>
          </a:prstGeom>
        </p:spPr>
        <p:txBody>
          <a:bodyPr anchor="t" rtlCol="false" tIns="0" lIns="0" bIns="0" rIns="0">
            <a:spAutoFit/>
          </a:bodyPr>
          <a:lstStyle/>
          <a:p>
            <a:pPr algn="l">
              <a:lnSpc>
                <a:spcPts val="4000"/>
              </a:lnSpc>
            </a:pPr>
            <a:r>
              <a:rPr lang="en-US" sz="2857" b="true">
                <a:solidFill>
                  <a:srgbClr val="FBF9F1"/>
                </a:solidFill>
                <a:latin typeface="Montaser Arabic Bold"/>
                <a:ea typeface="Montaser Arabic Bold"/>
                <a:cs typeface="Montaser Arabic Bold"/>
                <a:sym typeface="Montaser Arabic Bold"/>
              </a:rPr>
              <a:t>d. Biểu đồ so sánh doanh thu giữa các tháng có lễ hội và tháng không có lễ hội</a:t>
            </a:r>
          </a:p>
          <a:p>
            <a:pPr algn="l">
              <a:lnSpc>
                <a:spcPts val="4000"/>
              </a:lnSpc>
            </a:pPr>
          </a:p>
        </p:txBody>
      </p:sp>
      <p:sp>
        <p:nvSpPr>
          <p:cNvPr name="TextBox 17" id="17"/>
          <p:cNvSpPr txBox="true"/>
          <p:nvPr/>
        </p:nvSpPr>
        <p:spPr>
          <a:xfrm rot="0">
            <a:off x="1374258" y="2030958"/>
            <a:ext cx="15241336" cy="3414138"/>
          </a:xfrm>
          <a:prstGeom prst="rect">
            <a:avLst/>
          </a:prstGeom>
        </p:spPr>
        <p:txBody>
          <a:bodyPr anchor="t" rtlCol="false" tIns="0" lIns="0" bIns="0" rIns="0">
            <a:spAutoFit/>
          </a:bodyPr>
          <a:lstStyle/>
          <a:p>
            <a:pPr algn="l">
              <a:lnSpc>
                <a:spcPts val="3444"/>
              </a:lnSpc>
              <a:spcBef>
                <a:spcPct val="0"/>
              </a:spcBef>
            </a:pPr>
            <a:r>
              <a:rPr lang="en-US" b="true" sz="2460">
                <a:solidFill>
                  <a:srgbClr val="184C99"/>
                </a:solidFill>
                <a:latin typeface="Montaser Arabic Bold"/>
                <a:ea typeface="Montaser Arabic Bold"/>
                <a:cs typeface="Montaser Arabic Bold"/>
                <a:sym typeface="Montaser Arabic Bold"/>
              </a:rPr>
              <a:t>Mục tiêu: </a:t>
            </a:r>
          </a:p>
          <a:p>
            <a:pPr algn="l" marL="531140" indent="-265570" lvl="1">
              <a:lnSpc>
                <a:spcPts val="3444"/>
              </a:lnSpc>
              <a:buFont typeface="Arial"/>
              <a:buChar char="•"/>
            </a:pPr>
            <a:r>
              <a:rPr lang="en-US" sz="2460">
                <a:solidFill>
                  <a:srgbClr val="184C99"/>
                </a:solidFill>
                <a:latin typeface="Montaser Arabic"/>
                <a:ea typeface="Montaser Arabic"/>
                <a:cs typeface="Montaser Arabic"/>
                <a:sym typeface="Montaser Arabic"/>
              </a:rPr>
              <a:t>Xác định mức độ ảnh hưởng của các mùa lễ hội đến doanh thu bán hàng.</a:t>
            </a:r>
          </a:p>
          <a:p>
            <a:pPr algn="l" marL="531140" indent="-265570" lvl="1">
              <a:lnSpc>
                <a:spcPts val="3444"/>
              </a:lnSpc>
              <a:buFont typeface="Arial"/>
              <a:buChar char="•"/>
            </a:pPr>
            <a:r>
              <a:rPr lang="en-US" sz="2460">
                <a:solidFill>
                  <a:srgbClr val="184C99"/>
                </a:solidFill>
                <a:latin typeface="Montaser Arabic"/>
                <a:ea typeface="Montaser Arabic"/>
                <a:cs typeface="Montaser Arabic"/>
                <a:sym typeface="Montaser Arabic"/>
              </a:rPr>
              <a:t>So sánh sự khác biệt về doanh thu giữa các tháng có lễ hội và không có lễ hội để đánh giá tác động của yếu tố thời gian và sự kiện đặc biệt.</a:t>
            </a:r>
          </a:p>
          <a:p>
            <a:pPr algn="l" marL="531140" indent="-265570" lvl="1">
              <a:lnSpc>
                <a:spcPts val="3444"/>
              </a:lnSpc>
              <a:buFont typeface="Arial"/>
              <a:buChar char="•"/>
            </a:pPr>
            <a:r>
              <a:rPr lang="en-US" sz="2460">
                <a:solidFill>
                  <a:srgbClr val="184C99"/>
                </a:solidFill>
                <a:latin typeface="Montaser Arabic"/>
                <a:ea typeface="Montaser Arabic"/>
                <a:cs typeface="Montaser Arabic"/>
                <a:sym typeface="Montaser Arabic"/>
              </a:rPr>
              <a:t>Phát hiện các xu hướng mua sắm tăng mạnh vào các dịp lễ hội, từ đó khẳng định vai trò quan trọng của các sự kiện này đối với doanh số.</a:t>
            </a:r>
          </a:p>
          <a:p>
            <a:pPr algn="l" marL="531140" indent="-265570" lvl="1">
              <a:lnSpc>
                <a:spcPts val="3444"/>
              </a:lnSpc>
              <a:buFont typeface="Arial"/>
              <a:buChar char="•"/>
            </a:pPr>
            <a:r>
              <a:rPr lang="en-US" sz="2460">
                <a:solidFill>
                  <a:srgbClr val="184C99"/>
                </a:solidFill>
                <a:latin typeface="Montaser Arabic"/>
                <a:ea typeface="Montaser Arabic"/>
                <a:cs typeface="Montaser Arabic"/>
                <a:sym typeface="Montaser Arabic"/>
              </a:rPr>
              <a:t>Hỗ trợ doanh nghiệp lên kế hoạch và tối ưu hóa chiến lược tiếp thị, khuyến mãi trong các tháng lễ hội để tối đa hóa doanh thu.</a:t>
            </a:r>
          </a:p>
        </p:txBody>
      </p:sp>
    </p:spTree>
  </p:cSld>
  <p:clrMapOvr>
    <a:masterClrMapping/>
  </p:clrMapOvr>
  <p:transition spd="fast">
    <p:circle/>
  </p:transition>
</p:sld>
</file>

<file path=ppt/slides/slide11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83293" y="9726958"/>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a:off x="2602230" y="1751558"/>
            <a:ext cx="6848486" cy="0"/>
          </a:xfrm>
          <a:prstGeom prst="line">
            <a:avLst/>
          </a:prstGeom>
          <a:ln cap="flat" w="57150">
            <a:solidFill>
              <a:srgbClr val="1C53A3"/>
            </a:solidFill>
            <a:prstDash val="solid"/>
            <a:headEnd type="none" len="sm" w="sm"/>
            <a:tailEnd type="none" len="sm" w="sm"/>
          </a:ln>
        </p:spPr>
      </p:sp>
      <p:grpSp>
        <p:nvGrpSpPr>
          <p:cNvPr name="Group 5" id="5"/>
          <p:cNvGrpSpPr/>
          <p:nvPr/>
        </p:nvGrpSpPr>
        <p:grpSpPr>
          <a:xfrm rot="-5400000">
            <a:off x="8418356" y="-7815148"/>
            <a:ext cx="1529874" cy="17879818"/>
            <a:chOff x="0" y="0"/>
            <a:chExt cx="418721" cy="4893642"/>
          </a:xfrm>
        </p:grpSpPr>
        <p:sp>
          <p:nvSpPr>
            <p:cNvPr name="Freeform 6" id="6"/>
            <p:cNvSpPr/>
            <p:nvPr/>
          </p:nvSpPr>
          <p:spPr>
            <a:xfrm flipH="false" flipV="false" rot="0">
              <a:off x="0" y="0"/>
              <a:ext cx="418721" cy="4893642"/>
            </a:xfrm>
            <a:custGeom>
              <a:avLst/>
              <a:gdLst/>
              <a:ahLst/>
              <a:cxnLst/>
              <a:rect r="r" b="b" t="t" l="l"/>
              <a:pathLst>
                <a:path h="4893642" w="418721">
                  <a:moveTo>
                    <a:pt x="0" y="0"/>
                  </a:moveTo>
                  <a:lnTo>
                    <a:pt x="418721" y="0"/>
                  </a:lnTo>
                  <a:lnTo>
                    <a:pt x="418721" y="4893642"/>
                  </a:lnTo>
                  <a:lnTo>
                    <a:pt x="0" y="4893642"/>
                  </a:lnTo>
                  <a:close/>
                </a:path>
              </a:pathLst>
            </a:custGeom>
            <a:solidFill>
              <a:srgbClr val="1C53A3"/>
            </a:solidFill>
          </p:spPr>
        </p:sp>
        <p:sp>
          <p:nvSpPr>
            <p:cNvPr name="TextBox 7" id="7"/>
            <p:cNvSpPr txBox="true"/>
            <p:nvPr/>
          </p:nvSpPr>
          <p:spPr>
            <a:xfrm>
              <a:off x="0" y="-38100"/>
              <a:ext cx="418721" cy="493174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664708" y="639102"/>
            <a:ext cx="409524" cy="318460"/>
            <a:chOff x="0" y="0"/>
            <a:chExt cx="812800" cy="632061"/>
          </a:xfrm>
        </p:grpSpPr>
        <p:sp>
          <p:nvSpPr>
            <p:cNvPr name="Freeform 9" id="9"/>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A6B9DD"/>
            </a:solidFill>
          </p:spPr>
        </p:sp>
        <p:sp>
          <p:nvSpPr>
            <p:cNvPr name="TextBox 10" id="10"/>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Freeform 11" id="11"/>
          <p:cNvSpPr/>
          <p:nvPr/>
        </p:nvSpPr>
        <p:spPr>
          <a:xfrm flipH="false" flipV="false" rot="5400000">
            <a:off x="16860376" y="4246305"/>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6">
              <a:alphaModFix amt="61000"/>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7379346" y="9258300"/>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17531746" y="9410700"/>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584532" y="2490326"/>
            <a:ext cx="8559468" cy="4097845"/>
          </a:xfrm>
          <a:custGeom>
            <a:avLst/>
            <a:gdLst/>
            <a:ahLst/>
            <a:cxnLst/>
            <a:rect r="r" b="b" t="t" l="l"/>
            <a:pathLst>
              <a:path h="4097845" w="8559468">
                <a:moveTo>
                  <a:pt x="0" y="0"/>
                </a:moveTo>
                <a:lnTo>
                  <a:pt x="8559468" y="0"/>
                </a:lnTo>
                <a:lnTo>
                  <a:pt x="8559468" y="4097845"/>
                </a:lnTo>
                <a:lnTo>
                  <a:pt x="0" y="4097845"/>
                </a:lnTo>
                <a:lnTo>
                  <a:pt x="0" y="0"/>
                </a:lnTo>
                <a:close/>
              </a:path>
            </a:pathLst>
          </a:custGeom>
          <a:blipFill>
            <a:blip r:embed="rId10"/>
            <a:stretch>
              <a:fillRect l="0" t="0" r="0" b="0"/>
            </a:stretch>
          </a:blipFill>
        </p:spPr>
      </p:sp>
      <p:sp>
        <p:nvSpPr>
          <p:cNvPr name="TextBox 15" id="15"/>
          <p:cNvSpPr txBox="true"/>
          <p:nvPr/>
        </p:nvSpPr>
        <p:spPr>
          <a:xfrm rot="0">
            <a:off x="1171669" y="496799"/>
            <a:ext cx="11757356" cy="545917"/>
          </a:xfrm>
          <a:prstGeom prst="rect">
            <a:avLst/>
          </a:prstGeom>
        </p:spPr>
        <p:txBody>
          <a:bodyPr anchor="t" rtlCol="false" tIns="0" lIns="0" bIns="0" rIns="0">
            <a:spAutoFit/>
          </a:bodyPr>
          <a:lstStyle/>
          <a:p>
            <a:pPr algn="l">
              <a:lnSpc>
                <a:spcPts val="4560"/>
              </a:lnSpc>
            </a:pPr>
            <a:r>
              <a:rPr lang="en-US" sz="3257" b="true">
                <a:solidFill>
                  <a:srgbClr val="FBF9F1"/>
                </a:solidFill>
                <a:latin typeface="Montaser Arabic Bold"/>
                <a:ea typeface="Montaser Arabic Bold"/>
                <a:cs typeface="Montaser Arabic Bold"/>
                <a:sym typeface="Montaser Arabic Bold"/>
              </a:rPr>
              <a:t> </a:t>
            </a:r>
            <a:r>
              <a:rPr lang="en-US" sz="3257" b="true">
                <a:solidFill>
                  <a:srgbClr val="FBF9F1"/>
                </a:solidFill>
                <a:latin typeface="Montaser Arabic Bold"/>
                <a:ea typeface="Montaser Arabic Bold"/>
                <a:cs typeface="Montaser Arabic Bold"/>
                <a:sym typeface="Montaser Arabic Bold"/>
              </a:rPr>
              <a:t>3.3.2 Xu hướng mua sắm theo mùa (tháng và quý)</a:t>
            </a:r>
          </a:p>
        </p:txBody>
      </p:sp>
      <p:sp>
        <p:nvSpPr>
          <p:cNvPr name="TextBox 16" id="16"/>
          <p:cNvSpPr txBox="true"/>
          <p:nvPr/>
        </p:nvSpPr>
        <p:spPr>
          <a:xfrm rot="0">
            <a:off x="1984981" y="1119916"/>
            <a:ext cx="14720893" cy="994227"/>
          </a:xfrm>
          <a:prstGeom prst="rect">
            <a:avLst/>
          </a:prstGeom>
        </p:spPr>
        <p:txBody>
          <a:bodyPr anchor="t" rtlCol="false" tIns="0" lIns="0" bIns="0" rIns="0">
            <a:spAutoFit/>
          </a:bodyPr>
          <a:lstStyle/>
          <a:p>
            <a:pPr algn="l">
              <a:lnSpc>
                <a:spcPts val="4000"/>
              </a:lnSpc>
            </a:pPr>
            <a:r>
              <a:rPr lang="en-US" sz="2857" b="true">
                <a:solidFill>
                  <a:srgbClr val="FBF9F1"/>
                </a:solidFill>
                <a:latin typeface="Montaser Arabic Bold"/>
                <a:ea typeface="Montaser Arabic Bold"/>
                <a:cs typeface="Montaser Arabic Bold"/>
                <a:sym typeface="Montaser Arabic Bold"/>
              </a:rPr>
              <a:t>d. Biểu đồ so sánh doanh thu giữa các tháng có lễ hội và tháng không có lễ hội</a:t>
            </a:r>
          </a:p>
          <a:p>
            <a:pPr algn="l">
              <a:lnSpc>
                <a:spcPts val="4000"/>
              </a:lnSpc>
            </a:pPr>
          </a:p>
        </p:txBody>
      </p:sp>
      <p:sp>
        <p:nvSpPr>
          <p:cNvPr name="TextBox 17" id="17"/>
          <p:cNvSpPr txBox="true"/>
          <p:nvPr/>
        </p:nvSpPr>
        <p:spPr>
          <a:xfrm rot="0">
            <a:off x="471804" y="2021433"/>
            <a:ext cx="1942767" cy="472179"/>
          </a:xfrm>
          <a:prstGeom prst="rect">
            <a:avLst/>
          </a:prstGeom>
        </p:spPr>
        <p:txBody>
          <a:bodyPr anchor="t" rtlCol="false" tIns="0" lIns="0" bIns="0" rIns="0">
            <a:spAutoFit/>
          </a:bodyPr>
          <a:lstStyle/>
          <a:p>
            <a:pPr algn="ctr">
              <a:lnSpc>
                <a:spcPts val="3899"/>
              </a:lnSpc>
            </a:pPr>
            <a:r>
              <a:rPr lang="en-US" sz="2785" b="true">
                <a:solidFill>
                  <a:srgbClr val="000000"/>
                </a:solidFill>
                <a:latin typeface="Montaser Arabic Bold"/>
                <a:ea typeface="Montaser Arabic Bold"/>
                <a:cs typeface="Montaser Arabic Bold"/>
                <a:sym typeface="Montaser Arabic Bold"/>
              </a:rPr>
              <a:t>Output:</a:t>
            </a:r>
          </a:p>
        </p:txBody>
      </p:sp>
      <p:sp>
        <p:nvSpPr>
          <p:cNvPr name="AutoShape 18" id="18"/>
          <p:cNvSpPr/>
          <p:nvPr/>
        </p:nvSpPr>
        <p:spPr>
          <a:xfrm flipH="true" flipV="true">
            <a:off x="10206727" y="2211933"/>
            <a:ext cx="66368" cy="8008073"/>
          </a:xfrm>
          <a:prstGeom prst="line">
            <a:avLst/>
          </a:prstGeom>
          <a:ln cap="flat" w="38100">
            <a:solidFill>
              <a:srgbClr val="C2CFE9"/>
            </a:solidFill>
            <a:prstDash val="solid"/>
            <a:headEnd type="none" len="sm" w="sm"/>
            <a:tailEnd type="none" len="sm" w="sm"/>
          </a:ln>
        </p:spPr>
      </p:sp>
      <p:sp>
        <p:nvSpPr>
          <p:cNvPr name="TextBox 19" id="19"/>
          <p:cNvSpPr txBox="true"/>
          <p:nvPr/>
        </p:nvSpPr>
        <p:spPr>
          <a:xfrm rot="0">
            <a:off x="10345823" y="2238472"/>
            <a:ext cx="7487850" cy="7530847"/>
          </a:xfrm>
          <a:prstGeom prst="rect">
            <a:avLst/>
          </a:prstGeom>
        </p:spPr>
        <p:txBody>
          <a:bodyPr anchor="t" rtlCol="false" tIns="0" lIns="0" bIns="0" rIns="0">
            <a:spAutoFit/>
          </a:bodyPr>
          <a:lstStyle/>
          <a:p>
            <a:pPr algn="just">
              <a:lnSpc>
                <a:spcPts val="3338"/>
              </a:lnSpc>
            </a:pPr>
            <a:r>
              <a:rPr lang="en-US" sz="2384">
                <a:solidFill>
                  <a:srgbClr val="1848A0"/>
                </a:solidFill>
                <a:latin typeface="Montaser Arabic"/>
                <a:ea typeface="Montaser Arabic"/>
                <a:cs typeface="Montaser Arabic"/>
                <a:sym typeface="Montaser Arabic"/>
              </a:rPr>
              <a:t>2. Doanh thu trong các tháng không lễ hội thấp hơn:</a:t>
            </a:r>
          </a:p>
          <a:p>
            <a:pPr algn="just" marL="514917" indent="-257458" lvl="1">
              <a:lnSpc>
                <a:spcPts val="3338"/>
              </a:lnSpc>
              <a:buFont typeface="Arial"/>
              <a:buChar char="•"/>
            </a:pPr>
            <a:r>
              <a:rPr lang="en-US" sz="2384">
                <a:solidFill>
                  <a:srgbClr val="1848A0"/>
                </a:solidFill>
                <a:latin typeface="Montaser Arabic"/>
                <a:ea typeface="Montaser Arabic"/>
                <a:cs typeface="Montaser Arabic"/>
                <a:sym typeface="Montaser Arabic"/>
              </a:rPr>
              <a:t>Các tháng không có lễ hội thường có doanh thu thấp hơn rõ rệt, phản ánh hành vi mua sắm tiết chế của người tiêu dùng trong những giai đoạn thấp điểm</a:t>
            </a:r>
          </a:p>
          <a:p>
            <a:pPr algn="just" marL="514917" indent="-257458" lvl="1">
              <a:lnSpc>
                <a:spcPts val="3338"/>
              </a:lnSpc>
              <a:buFont typeface="Arial"/>
              <a:buChar char="•"/>
            </a:pPr>
            <a:r>
              <a:rPr lang="en-US" sz="2384">
                <a:solidFill>
                  <a:srgbClr val="1848A0"/>
                </a:solidFill>
                <a:latin typeface="Montaser Arabic"/>
                <a:ea typeface="Montaser Arabic"/>
                <a:cs typeface="Montaser Arabic"/>
                <a:sym typeface="Montaser Arabic"/>
              </a:rPr>
              <a:t>Người tiêu dùng ít có động lực chi tiêu lớn nếu không có dịp đặc biệt hay khuyến mãi thúc đẩy</a:t>
            </a:r>
          </a:p>
          <a:p>
            <a:pPr algn="just">
              <a:lnSpc>
                <a:spcPts val="3338"/>
              </a:lnSpc>
            </a:pPr>
            <a:r>
              <a:rPr lang="en-US" sz="2384">
                <a:solidFill>
                  <a:srgbClr val="1848A0"/>
                </a:solidFill>
                <a:latin typeface="Montaser Arabic"/>
                <a:ea typeface="Montaser Arabic"/>
                <a:cs typeface="Montaser Arabic"/>
                <a:sym typeface="Montaser Arabic"/>
              </a:rPr>
              <a:t> 3. </a:t>
            </a:r>
            <a:r>
              <a:rPr lang="en-US" sz="2384" b="true">
                <a:solidFill>
                  <a:srgbClr val="1848A0"/>
                </a:solidFill>
                <a:latin typeface="Montaser Arabic Bold"/>
                <a:ea typeface="Montaser Arabic Bold"/>
                <a:cs typeface="Montaser Arabic Bold"/>
                <a:sym typeface="Montaser Arabic Bold"/>
              </a:rPr>
              <a:t>Kết luận</a:t>
            </a:r>
            <a:r>
              <a:rPr lang="en-US" sz="2384">
                <a:solidFill>
                  <a:srgbClr val="1848A0"/>
                </a:solidFill>
                <a:latin typeface="Montaser Arabic"/>
                <a:ea typeface="Montaser Arabic"/>
                <a:cs typeface="Montaser Arabic"/>
                <a:sym typeface="Montaser Arabic"/>
              </a:rPr>
              <a:t>: Sự khác biệt rõ rệt giữa mùa lễ hội và không lễ hội cho thấy rằng:</a:t>
            </a:r>
          </a:p>
          <a:p>
            <a:pPr algn="just" marL="514917" indent="-257458" lvl="1">
              <a:lnSpc>
                <a:spcPts val="3338"/>
              </a:lnSpc>
              <a:buFont typeface="Arial"/>
              <a:buChar char="•"/>
            </a:pPr>
            <a:r>
              <a:rPr lang="en-US" sz="2384">
                <a:solidFill>
                  <a:srgbClr val="1848A0"/>
                </a:solidFill>
                <a:latin typeface="Montaser Arabic"/>
                <a:ea typeface="Montaser Arabic"/>
                <a:cs typeface="Montaser Arabic"/>
                <a:sym typeface="Montaser Arabic"/>
              </a:rPr>
              <a:t>Hành vi mua sắm của khách hàng chịu ảnh hưởng mạnh bởi các dịp lễ hội và các sự kiện đặc biệt trong năm</a:t>
            </a:r>
          </a:p>
          <a:p>
            <a:pPr algn="just" marL="514917" indent="-257458" lvl="1">
              <a:lnSpc>
                <a:spcPts val="3338"/>
              </a:lnSpc>
              <a:buFont typeface="Arial"/>
              <a:buChar char="•"/>
            </a:pPr>
            <a:r>
              <a:rPr lang="en-US" sz="2384">
                <a:solidFill>
                  <a:srgbClr val="1848A0"/>
                </a:solidFill>
                <a:latin typeface="Montaser Arabic"/>
                <a:ea typeface="Montaser Arabic"/>
                <a:cs typeface="Montaser Arabic"/>
                <a:sym typeface="Montaser Arabic"/>
              </a:rPr>
              <a:t>Các nhà bán lẻ và nền tảng thương mại điện tử cần tập trung chiến lược marketing và khuyến mãi vào các mùa lễ hội để tối đa hóa doanh thu</a:t>
            </a:r>
          </a:p>
        </p:txBody>
      </p:sp>
      <p:sp>
        <p:nvSpPr>
          <p:cNvPr name="TextBox 20" id="20"/>
          <p:cNvSpPr txBox="true"/>
          <p:nvPr/>
        </p:nvSpPr>
        <p:spPr>
          <a:xfrm rot="0">
            <a:off x="471804" y="6644866"/>
            <a:ext cx="9534067" cy="3329850"/>
          </a:xfrm>
          <a:prstGeom prst="rect">
            <a:avLst/>
          </a:prstGeom>
        </p:spPr>
        <p:txBody>
          <a:bodyPr anchor="t" rtlCol="false" tIns="0" lIns="0" bIns="0" rIns="0">
            <a:spAutoFit/>
          </a:bodyPr>
          <a:lstStyle/>
          <a:p>
            <a:pPr algn="just">
              <a:lnSpc>
                <a:spcPts val="3364"/>
              </a:lnSpc>
            </a:pPr>
            <a:r>
              <a:rPr lang="en-US" sz="2403" b="true">
                <a:solidFill>
                  <a:srgbClr val="184C99"/>
                </a:solidFill>
                <a:latin typeface="Montaser Arabic Bold"/>
                <a:ea typeface="Montaser Arabic Bold"/>
                <a:cs typeface="Montaser Arabic Bold"/>
                <a:sym typeface="Montaser Arabic Bold"/>
              </a:rPr>
              <a:t>→ Nhận xét biểu đồ:</a:t>
            </a:r>
          </a:p>
          <a:p>
            <a:pPr algn="just">
              <a:lnSpc>
                <a:spcPts val="3364"/>
              </a:lnSpc>
            </a:pPr>
            <a:r>
              <a:rPr lang="en-US" sz="2403">
                <a:solidFill>
                  <a:srgbClr val="184C99"/>
                </a:solidFill>
                <a:latin typeface="Montaser Arabic"/>
                <a:ea typeface="Montaser Arabic"/>
                <a:cs typeface="Montaser Arabic"/>
                <a:sym typeface="Montaser Arabic"/>
              </a:rPr>
              <a:t> 1. Doanh thu trong mùa lễ hội cao hơn đáng kể:</a:t>
            </a:r>
          </a:p>
          <a:p>
            <a:pPr algn="just" marL="518921" indent="-259461" lvl="1">
              <a:lnSpc>
                <a:spcPts val="3364"/>
              </a:lnSpc>
              <a:buFont typeface="Arial"/>
              <a:buChar char="•"/>
            </a:pPr>
            <a:r>
              <a:rPr lang="en-US" sz="2403">
                <a:solidFill>
                  <a:srgbClr val="184C99"/>
                </a:solidFill>
                <a:latin typeface="Montaser Arabic"/>
                <a:ea typeface="Montaser Arabic"/>
                <a:cs typeface="Montaser Arabic"/>
                <a:sym typeface="Montaser Arabic"/>
              </a:rPr>
              <a:t>Các tháng có lễ hội (tháng 2, 5, 7, 8, 10, 11, 12) thường có tổng doanh thu lớn hơn nhiều so với các tháng không có lễ hội</a:t>
            </a:r>
          </a:p>
          <a:p>
            <a:pPr algn="just" marL="518921" indent="-259461" lvl="1">
              <a:lnSpc>
                <a:spcPts val="3364"/>
              </a:lnSpc>
              <a:buFont typeface="Arial"/>
              <a:buChar char="•"/>
            </a:pPr>
            <a:r>
              <a:rPr lang="en-US" sz="2403">
                <a:solidFill>
                  <a:srgbClr val="184C99"/>
                </a:solidFill>
                <a:latin typeface="Montaser Arabic"/>
                <a:ea typeface="Montaser Arabic"/>
                <a:cs typeface="Montaser Arabic"/>
                <a:sym typeface="Montaser Arabic"/>
              </a:rPr>
              <a:t>Điều này phản ánh rõ xu hướng chi tiêu mạnh mẽ của khách hàng trong các dịp lễ hội, khi nhu cầu mua sắm quà tặng, đồ trang trí và nhu yếu phẩm tăng mạnh</a:t>
            </a:r>
          </a:p>
        </p:txBody>
      </p:sp>
    </p:spTree>
  </p:cSld>
  <p:clrMapOvr>
    <a:masterClrMapping/>
  </p:clrMapOvr>
  <p:transition spd="fast">
    <p:circle/>
  </p:transition>
</p:sld>
</file>

<file path=ppt/slides/slide11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17123" y="9494174"/>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2602230" y="1751558"/>
            <a:ext cx="6848486" cy="0"/>
          </a:xfrm>
          <a:prstGeom prst="line">
            <a:avLst/>
          </a:prstGeom>
          <a:ln cap="flat" w="57150">
            <a:solidFill>
              <a:srgbClr val="1C53A3"/>
            </a:solidFill>
            <a:prstDash val="solid"/>
            <a:headEnd type="none" len="sm" w="sm"/>
            <a:tailEnd type="none" len="sm" w="sm"/>
          </a:ln>
        </p:spPr>
      </p:sp>
      <p:grpSp>
        <p:nvGrpSpPr>
          <p:cNvPr name="Group 5" id="5"/>
          <p:cNvGrpSpPr/>
          <p:nvPr/>
        </p:nvGrpSpPr>
        <p:grpSpPr>
          <a:xfrm rot="-5400000">
            <a:off x="7912271" y="-7309064"/>
            <a:ext cx="1529874" cy="16867649"/>
            <a:chOff x="0" y="0"/>
            <a:chExt cx="418721" cy="4616615"/>
          </a:xfrm>
        </p:grpSpPr>
        <p:sp>
          <p:nvSpPr>
            <p:cNvPr name="Freeform 6" id="6"/>
            <p:cNvSpPr/>
            <p:nvPr/>
          </p:nvSpPr>
          <p:spPr>
            <a:xfrm flipH="false" flipV="false" rot="0">
              <a:off x="0" y="0"/>
              <a:ext cx="418721" cy="4616615"/>
            </a:xfrm>
            <a:custGeom>
              <a:avLst/>
              <a:gdLst/>
              <a:ahLst/>
              <a:cxnLst/>
              <a:rect r="r" b="b" t="t" l="l"/>
              <a:pathLst>
                <a:path h="4616615" w="418721">
                  <a:moveTo>
                    <a:pt x="0" y="0"/>
                  </a:moveTo>
                  <a:lnTo>
                    <a:pt x="418721" y="0"/>
                  </a:lnTo>
                  <a:lnTo>
                    <a:pt x="418721" y="4616615"/>
                  </a:lnTo>
                  <a:lnTo>
                    <a:pt x="0" y="4616615"/>
                  </a:lnTo>
                  <a:close/>
                </a:path>
              </a:pathLst>
            </a:custGeom>
            <a:solidFill>
              <a:srgbClr val="1C53A3"/>
            </a:solidFill>
          </p:spPr>
        </p:sp>
        <p:sp>
          <p:nvSpPr>
            <p:cNvPr name="TextBox 7" id="7"/>
            <p:cNvSpPr txBox="true"/>
            <p:nvPr/>
          </p:nvSpPr>
          <p:spPr>
            <a:xfrm>
              <a:off x="0" y="-38100"/>
              <a:ext cx="418721" cy="465471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664708" y="639102"/>
            <a:ext cx="409524" cy="318460"/>
            <a:chOff x="0" y="0"/>
            <a:chExt cx="812800" cy="632061"/>
          </a:xfrm>
        </p:grpSpPr>
        <p:sp>
          <p:nvSpPr>
            <p:cNvPr name="Freeform 9" id="9"/>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A6B9DD"/>
            </a:solidFill>
          </p:spPr>
        </p:sp>
        <p:sp>
          <p:nvSpPr>
            <p:cNvPr name="TextBox 10" id="10"/>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Freeform 11" id="11"/>
          <p:cNvSpPr/>
          <p:nvPr/>
        </p:nvSpPr>
        <p:spPr>
          <a:xfrm flipH="false" flipV="false" rot="5400000">
            <a:off x="-2012277" y="2301726"/>
            <a:ext cx="3691868" cy="3691868"/>
          </a:xfrm>
          <a:custGeom>
            <a:avLst/>
            <a:gdLst/>
            <a:ahLst/>
            <a:cxnLst/>
            <a:rect r="r" b="b" t="t" l="l"/>
            <a:pathLst>
              <a:path h="3691868" w="3691868">
                <a:moveTo>
                  <a:pt x="0" y="0"/>
                </a:moveTo>
                <a:lnTo>
                  <a:pt x="3691867" y="0"/>
                </a:lnTo>
                <a:lnTo>
                  <a:pt x="3691867" y="3691868"/>
                </a:lnTo>
                <a:lnTo>
                  <a:pt x="0" y="3691868"/>
                </a:lnTo>
                <a:lnTo>
                  <a:pt x="0" y="0"/>
                </a:lnTo>
                <a:close/>
              </a:path>
            </a:pathLst>
          </a:custGeom>
          <a:blipFill>
            <a:blip r:embed="rId4">
              <a:alphaModFix amt="61000"/>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7379346" y="9258300"/>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7531746" y="9410700"/>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672027" y="2165923"/>
            <a:ext cx="6784908" cy="7590437"/>
          </a:xfrm>
          <a:prstGeom prst="rect">
            <a:avLst/>
          </a:prstGeom>
        </p:spPr>
        <p:txBody>
          <a:bodyPr anchor="t" rtlCol="false" tIns="0" lIns="0" bIns="0" rIns="0">
            <a:spAutoFit/>
          </a:bodyPr>
          <a:lstStyle/>
          <a:p>
            <a:pPr algn="just">
              <a:lnSpc>
                <a:spcPts val="3204"/>
              </a:lnSpc>
              <a:spcBef>
                <a:spcPct val="0"/>
              </a:spcBef>
            </a:pPr>
            <a:r>
              <a:rPr lang="en-US" b="true" sz="2288">
                <a:solidFill>
                  <a:srgbClr val="1848A0"/>
                </a:solidFill>
                <a:latin typeface="Montaser Arabic Bold"/>
                <a:ea typeface="Montaser Arabic Bold"/>
                <a:cs typeface="Montaser Arabic Bold"/>
                <a:sym typeface="Montaser Arabic Bold"/>
              </a:rPr>
              <a:t>Mục tiêu: </a:t>
            </a:r>
          </a:p>
          <a:p>
            <a:pPr algn="just" marL="494171" indent="-247085" lvl="1">
              <a:lnSpc>
                <a:spcPts val="3204"/>
              </a:lnSpc>
              <a:spcBef>
                <a:spcPct val="0"/>
              </a:spcBef>
              <a:buFont typeface="Arial"/>
              <a:buChar char="•"/>
            </a:pPr>
            <a:r>
              <a:rPr lang="en-US" b="true" sz="2288">
                <a:solidFill>
                  <a:srgbClr val="1848A0"/>
                </a:solidFill>
                <a:latin typeface="Montaser Arabic Bold"/>
                <a:ea typeface="Montaser Arabic Bold"/>
                <a:cs typeface="Montaser Arabic Bold"/>
                <a:sym typeface="Montaser Arabic Bold"/>
              </a:rPr>
              <a:t>Đánh giá xu hướng chung</a:t>
            </a:r>
            <a:r>
              <a:rPr lang="en-US" sz="2288">
                <a:solidFill>
                  <a:srgbClr val="1848A0"/>
                </a:solidFill>
                <a:latin typeface="Montaser Arabic"/>
                <a:ea typeface="Montaser Arabic"/>
                <a:cs typeface="Montaser Arabic"/>
                <a:sym typeface="Montaser Arabic"/>
              </a:rPr>
              <a:t>: Xác định mức doanh thu trung bình và số lượng sản phẩm mua trong từng tháng, quý hoặc mùa để nắm bắt xu hướng mua sắm theo thời gian.</a:t>
            </a:r>
          </a:p>
          <a:p>
            <a:pPr algn="just" marL="494171" indent="-247085" lvl="1">
              <a:lnSpc>
                <a:spcPts val="3204"/>
              </a:lnSpc>
              <a:spcBef>
                <a:spcPct val="0"/>
              </a:spcBef>
              <a:buFont typeface="Arial"/>
              <a:buChar char="•"/>
            </a:pPr>
            <a:r>
              <a:rPr lang="en-US" b="true" sz="2288">
                <a:solidFill>
                  <a:srgbClr val="1848A0"/>
                </a:solidFill>
                <a:latin typeface="Montaser Arabic Bold"/>
                <a:ea typeface="Montaser Arabic Bold"/>
                <a:cs typeface="Montaser Arabic Bold"/>
                <a:sym typeface="Montaser Arabic Bold"/>
              </a:rPr>
              <a:t>Phân tích mức độ biến động: </a:t>
            </a:r>
            <a:r>
              <a:rPr lang="en-US" sz="2288">
                <a:solidFill>
                  <a:srgbClr val="1848A0"/>
                </a:solidFill>
                <a:latin typeface="Montaser Arabic"/>
                <a:ea typeface="Montaser Arabic"/>
                <a:cs typeface="Montaser Arabic"/>
                <a:sym typeface="Montaser Arabic"/>
              </a:rPr>
              <a:t>Sử dụng độ lệch chuẩn để đo lường sự dao động của doanh thu và số lượng sản phẩm, từ đó nhận diện các giai đoạn có biến động lớn.</a:t>
            </a:r>
          </a:p>
          <a:p>
            <a:pPr algn="just" marL="494171" indent="-247085" lvl="1">
              <a:lnSpc>
                <a:spcPts val="3204"/>
              </a:lnSpc>
              <a:spcBef>
                <a:spcPct val="0"/>
              </a:spcBef>
              <a:buFont typeface="Arial"/>
              <a:buChar char="•"/>
            </a:pPr>
            <a:r>
              <a:rPr lang="en-US" b="true" sz="2288">
                <a:solidFill>
                  <a:srgbClr val="1848A0"/>
                </a:solidFill>
                <a:latin typeface="Montaser Arabic Bold"/>
                <a:ea typeface="Montaser Arabic Bold"/>
                <a:cs typeface="Montaser Arabic Bold"/>
                <a:sym typeface="Montaser Arabic Bold"/>
              </a:rPr>
              <a:t>Xác định các giai đoạn đặc biệt:</a:t>
            </a:r>
            <a:r>
              <a:rPr lang="en-US" sz="2288">
                <a:solidFill>
                  <a:srgbClr val="1848A0"/>
                </a:solidFill>
                <a:latin typeface="Montaser Arabic"/>
                <a:ea typeface="Montaser Arabic"/>
                <a:cs typeface="Montaser Arabic"/>
                <a:sym typeface="Montaser Arabic"/>
              </a:rPr>
              <a:t> Phát hiện các thời điểm có doanh thu hoặc số lượng sản phẩm tăng/giảm bất thường, đặc biệt trong các tháng lễ hội.</a:t>
            </a:r>
          </a:p>
          <a:p>
            <a:pPr algn="just" marL="494171" indent="-247085" lvl="1">
              <a:lnSpc>
                <a:spcPts val="3204"/>
              </a:lnSpc>
              <a:spcBef>
                <a:spcPct val="0"/>
              </a:spcBef>
              <a:buFont typeface="Arial"/>
              <a:buChar char="•"/>
            </a:pPr>
            <a:r>
              <a:rPr lang="en-US" b="true" sz="2288">
                <a:solidFill>
                  <a:srgbClr val="1848A0"/>
                </a:solidFill>
                <a:latin typeface="Montaser Arabic Bold"/>
                <a:ea typeface="Montaser Arabic Bold"/>
                <a:cs typeface="Montaser Arabic Bold"/>
                <a:sym typeface="Montaser Arabic Bold"/>
              </a:rPr>
              <a:t>Hỗ trợ ra quyết định chiến lược:</a:t>
            </a:r>
            <a:r>
              <a:rPr lang="en-US" sz="2288">
                <a:solidFill>
                  <a:srgbClr val="1848A0"/>
                </a:solidFill>
                <a:latin typeface="Montaser Arabic"/>
                <a:ea typeface="Montaser Arabic"/>
                <a:cs typeface="Montaser Arabic"/>
                <a:sym typeface="Montaser Arabic"/>
              </a:rPr>
              <a:t> Cung cấp cơ sở dữ liệu giúp doanh nghiệp lên kế hoạch tiếp thị và quản lý hàng tồn kho hiệu quả hơn trong các mùa cao điểm hoặc thấp điểm.</a:t>
            </a:r>
          </a:p>
        </p:txBody>
      </p:sp>
      <p:sp>
        <p:nvSpPr>
          <p:cNvPr name="TextBox 15" id="15"/>
          <p:cNvSpPr txBox="true"/>
          <p:nvPr/>
        </p:nvSpPr>
        <p:spPr>
          <a:xfrm rot="0">
            <a:off x="1171669" y="496799"/>
            <a:ext cx="11757356" cy="545917"/>
          </a:xfrm>
          <a:prstGeom prst="rect">
            <a:avLst/>
          </a:prstGeom>
        </p:spPr>
        <p:txBody>
          <a:bodyPr anchor="t" rtlCol="false" tIns="0" lIns="0" bIns="0" rIns="0">
            <a:spAutoFit/>
          </a:bodyPr>
          <a:lstStyle/>
          <a:p>
            <a:pPr algn="l">
              <a:lnSpc>
                <a:spcPts val="4560"/>
              </a:lnSpc>
            </a:pPr>
            <a:r>
              <a:rPr lang="en-US" sz="3257" b="true">
                <a:solidFill>
                  <a:srgbClr val="FBF9F1"/>
                </a:solidFill>
                <a:latin typeface="Montaser Arabic Bold"/>
                <a:ea typeface="Montaser Arabic Bold"/>
                <a:cs typeface="Montaser Arabic Bold"/>
                <a:sym typeface="Montaser Arabic Bold"/>
              </a:rPr>
              <a:t> </a:t>
            </a:r>
            <a:r>
              <a:rPr lang="en-US" sz="3257" b="true">
                <a:solidFill>
                  <a:srgbClr val="FBF9F1"/>
                </a:solidFill>
                <a:latin typeface="Montaser Arabic Bold"/>
                <a:ea typeface="Montaser Arabic Bold"/>
                <a:cs typeface="Montaser Arabic Bold"/>
                <a:sym typeface="Montaser Arabic Bold"/>
              </a:rPr>
              <a:t>3.3.2 Xu hướng mua sắm theo mùa (tháng và quý)</a:t>
            </a:r>
          </a:p>
        </p:txBody>
      </p:sp>
      <p:sp>
        <p:nvSpPr>
          <p:cNvPr name="TextBox 16" id="16"/>
          <p:cNvSpPr txBox="true"/>
          <p:nvPr/>
        </p:nvSpPr>
        <p:spPr>
          <a:xfrm rot="0">
            <a:off x="1984981" y="1119916"/>
            <a:ext cx="14438829" cy="472891"/>
          </a:xfrm>
          <a:prstGeom prst="rect">
            <a:avLst/>
          </a:prstGeom>
        </p:spPr>
        <p:txBody>
          <a:bodyPr anchor="t" rtlCol="false" tIns="0" lIns="0" bIns="0" rIns="0">
            <a:spAutoFit/>
          </a:bodyPr>
          <a:lstStyle/>
          <a:p>
            <a:pPr algn="l">
              <a:lnSpc>
                <a:spcPts val="3860"/>
              </a:lnSpc>
            </a:pPr>
            <a:r>
              <a:rPr lang="en-US" sz="2757" b="true">
                <a:solidFill>
                  <a:srgbClr val="FBF9F1"/>
                </a:solidFill>
                <a:latin typeface="Montaser Arabic Bold"/>
                <a:ea typeface="Montaser Arabic Bold"/>
                <a:cs typeface="Montaser Arabic Bold"/>
                <a:sym typeface="Montaser Arabic Bold"/>
              </a:rPr>
              <a:t>e. Tính giá trị trung bình và độ lệch chuẩn theo các khoảng thời gian:</a:t>
            </a:r>
          </a:p>
        </p:txBody>
      </p:sp>
      <p:sp>
        <p:nvSpPr>
          <p:cNvPr name="Freeform 17" id="17"/>
          <p:cNvSpPr/>
          <p:nvPr/>
        </p:nvSpPr>
        <p:spPr>
          <a:xfrm flipH="false" flipV="false" rot="0">
            <a:off x="7697179" y="2023048"/>
            <a:ext cx="5783722" cy="5301075"/>
          </a:xfrm>
          <a:custGeom>
            <a:avLst/>
            <a:gdLst/>
            <a:ahLst/>
            <a:cxnLst/>
            <a:rect r="r" b="b" t="t" l="l"/>
            <a:pathLst>
              <a:path h="5301075" w="5783722">
                <a:moveTo>
                  <a:pt x="0" y="0"/>
                </a:moveTo>
                <a:lnTo>
                  <a:pt x="5783722" y="0"/>
                </a:lnTo>
                <a:lnTo>
                  <a:pt x="5783722" y="5301075"/>
                </a:lnTo>
                <a:lnTo>
                  <a:pt x="0" y="5301075"/>
                </a:lnTo>
                <a:lnTo>
                  <a:pt x="0" y="0"/>
                </a:lnTo>
                <a:close/>
              </a:path>
            </a:pathLst>
          </a:custGeom>
          <a:blipFill>
            <a:blip r:embed="rId8"/>
            <a:stretch>
              <a:fillRect l="0" t="0" r="0" b="0"/>
            </a:stretch>
          </a:blipFill>
          <a:ln w="9525" cap="sq">
            <a:solidFill>
              <a:srgbClr val="000000"/>
            </a:solidFill>
            <a:prstDash val="solid"/>
            <a:miter/>
          </a:ln>
        </p:spPr>
      </p:sp>
      <p:sp>
        <p:nvSpPr>
          <p:cNvPr name="Freeform 18" id="18"/>
          <p:cNvSpPr/>
          <p:nvPr/>
        </p:nvSpPr>
        <p:spPr>
          <a:xfrm flipH="false" flipV="false" rot="0">
            <a:off x="9771450" y="5020283"/>
            <a:ext cx="8062223" cy="4828768"/>
          </a:xfrm>
          <a:custGeom>
            <a:avLst/>
            <a:gdLst/>
            <a:ahLst/>
            <a:cxnLst/>
            <a:rect r="r" b="b" t="t" l="l"/>
            <a:pathLst>
              <a:path h="4828768" w="8062223">
                <a:moveTo>
                  <a:pt x="0" y="0"/>
                </a:moveTo>
                <a:lnTo>
                  <a:pt x="8062223" y="0"/>
                </a:lnTo>
                <a:lnTo>
                  <a:pt x="8062223" y="4828768"/>
                </a:lnTo>
                <a:lnTo>
                  <a:pt x="0" y="4828768"/>
                </a:lnTo>
                <a:lnTo>
                  <a:pt x="0" y="0"/>
                </a:lnTo>
                <a:close/>
              </a:path>
            </a:pathLst>
          </a:custGeom>
          <a:blipFill>
            <a:blip r:embed="rId9"/>
            <a:stretch>
              <a:fillRect l="0" t="0" r="0" b="0"/>
            </a:stretch>
          </a:blipFill>
          <a:ln w="9525" cap="sq">
            <a:solidFill>
              <a:srgbClr val="000000"/>
            </a:solidFill>
            <a:prstDash val="solid"/>
            <a:miter/>
          </a:ln>
        </p:spPr>
      </p:sp>
    </p:spTree>
  </p:cSld>
  <p:clrMapOvr>
    <a:masterClrMapping/>
  </p:clrMapOvr>
  <p:transition spd="fast">
    <p:circle/>
  </p:transition>
</p:sld>
</file>

<file path=ppt/slides/slide11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6678636" y="1607281"/>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17123" y="9494174"/>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a:off x="2357696" y="1607281"/>
            <a:ext cx="6138524" cy="0"/>
          </a:xfrm>
          <a:prstGeom prst="line">
            <a:avLst/>
          </a:prstGeom>
          <a:ln cap="flat" w="47625">
            <a:solidFill>
              <a:srgbClr val="1C53A3"/>
            </a:solidFill>
            <a:prstDash val="solid"/>
            <a:headEnd type="none" len="sm" w="sm"/>
            <a:tailEnd type="none" len="sm" w="sm"/>
          </a:ln>
        </p:spPr>
      </p:sp>
      <p:grpSp>
        <p:nvGrpSpPr>
          <p:cNvPr name="Group 5" id="5"/>
          <p:cNvGrpSpPr/>
          <p:nvPr/>
        </p:nvGrpSpPr>
        <p:grpSpPr>
          <a:xfrm rot="-5400000">
            <a:off x="7117261" y="-6514054"/>
            <a:ext cx="1371277" cy="15119032"/>
            <a:chOff x="0" y="0"/>
            <a:chExt cx="418721" cy="4616615"/>
          </a:xfrm>
        </p:grpSpPr>
        <p:sp>
          <p:nvSpPr>
            <p:cNvPr name="Freeform 6" id="6"/>
            <p:cNvSpPr/>
            <p:nvPr/>
          </p:nvSpPr>
          <p:spPr>
            <a:xfrm flipH="false" flipV="false" rot="0">
              <a:off x="0" y="0"/>
              <a:ext cx="418721" cy="4616615"/>
            </a:xfrm>
            <a:custGeom>
              <a:avLst/>
              <a:gdLst/>
              <a:ahLst/>
              <a:cxnLst/>
              <a:rect r="r" b="b" t="t" l="l"/>
              <a:pathLst>
                <a:path h="4616615" w="418721">
                  <a:moveTo>
                    <a:pt x="0" y="0"/>
                  </a:moveTo>
                  <a:lnTo>
                    <a:pt x="418721" y="0"/>
                  </a:lnTo>
                  <a:lnTo>
                    <a:pt x="418721" y="4616615"/>
                  </a:lnTo>
                  <a:lnTo>
                    <a:pt x="0" y="4616615"/>
                  </a:lnTo>
                  <a:close/>
                </a:path>
              </a:pathLst>
            </a:custGeom>
            <a:solidFill>
              <a:srgbClr val="1C53A3"/>
            </a:solidFill>
          </p:spPr>
        </p:sp>
        <p:sp>
          <p:nvSpPr>
            <p:cNvPr name="TextBox 7" id="7"/>
            <p:cNvSpPr txBox="true"/>
            <p:nvPr/>
          </p:nvSpPr>
          <p:spPr>
            <a:xfrm>
              <a:off x="0" y="-38100"/>
              <a:ext cx="418721" cy="465471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621031" y="610150"/>
            <a:ext cx="367070" cy="285446"/>
            <a:chOff x="0" y="0"/>
            <a:chExt cx="812800" cy="632061"/>
          </a:xfrm>
        </p:grpSpPr>
        <p:sp>
          <p:nvSpPr>
            <p:cNvPr name="Freeform 9" id="9"/>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A6B9DD"/>
            </a:solidFill>
          </p:spPr>
        </p:sp>
        <p:sp>
          <p:nvSpPr>
            <p:cNvPr name="TextBox 10" id="10"/>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Freeform 11" id="11"/>
          <p:cNvSpPr/>
          <p:nvPr/>
        </p:nvSpPr>
        <p:spPr>
          <a:xfrm flipH="false" flipV="false" rot="5400000">
            <a:off x="-2012277" y="2301726"/>
            <a:ext cx="3691868" cy="3691868"/>
          </a:xfrm>
          <a:custGeom>
            <a:avLst/>
            <a:gdLst/>
            <a:ahLst/>
            <a:cxnLst/>
            <a:rect r="r" b="b" t="t" l="l"/>
            <a:pathLst>
              <a:path h="3691868" w="3691868">
                <a:moveTo>
                  <a:pt x="0" y="0"/>
                </a:moveTo>
                <a:lnTo>
                  <a:pt x="3691867" y="0"/>
                </a:lnTo>
                <a:lnTo>
                  <a:pt x="3691867" y="3691868"/>
                </a:lnTo>
                <a:lnTo>
                  <a:pt x="0" y="3691868"/>
                </a:lnTo>
                <a:lnTo>
                  <a:pt x="0" y="0"/>
                </a:lnTo>
                <a:close/>
              </a:path>
            </a:pathLst>
          </a:custGeom>
          <a:blipFill>
            <a:blip r:embed="rId6">
              <a:alphaModFix amt="61000"/>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7379346" y="9258300"/>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17531746" y="9410700"/>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AutoShape 14" id="14"/>
          <p:cNvSpPr/>
          <p:nvPr/>
        </p:nvSpPr>
        <p:spPr>
          <a:xfrm flipV="true">
            <a:off x="5249164" y="2083413"/>
            <a:ext cx="0" cy="7410762"/>
          </a:xfrm>
          <a:prstGeom prst="line">
            <a:avLst/>
          </a:prstGeom>
          <a:ln cap="flat" w="38100">
            <a:solidFill>
              <a:srgbClr val="C2CFE9"/>
            </a:solidFill>
            <a:prstDash val="solid"/>
            <a:headEnd type="none" len="sm" w="sm"/>
            <a:tailEnd type="none" len="sm" w="sm"/>
          </a:ln>
        </p:spPr>
      </p:sp>
      <p:sp>
        <p:nvSpPr>
          <p:cNvPr name="TextBox 15" id="15"/>
          <p:cNvSpPr txBox="true"/>
          <p:nvPr/>
        </p:nvSpPr>
        <p:spPr>
          <a:xfrm rot="0">
            <a:off x="7924281" y="1754659"/>
            <a:ext cx="10061792" cy="8221378"/>
          </a:xfrm>
          <a:prstGeom prst="rect">
            <a:avLst/>
          </a:prstGeom>
        </p:spPr>
        <p:txBody>
          <a:bodyPr anchor="t" rtlCol="false" tIns="0" lIns="0" bIns="0" rIns="0">
            <a:spAutoFit/>
          </a:bodyPr>
          <a:lstStyle/>
          <a:p>
            <a:pPr algn="just">
              <a:lnSpc>
                <a:spcPts val="3093"/>
              </a:lnSpc>
            </a:pPr>
            <a:r>
              <a:rPr lang="en-US" sz="2209">
                <a:solidFill>
                  <a:srgbClr val="1848A0"/>
                </a:solidFill>
                <a:latin typeface="Montaser Arabic"/>
                <a:ea typeface="Montaser Arabic"/>
                <a:cs typeface="Montaser Arabic"/>
                <a:sym typeface="Montaser Arabic"/>
              </a:rPr>
              <a:t>→ </a:t>
            </a:r>
            <a:r>
              <a:rPr lang="en-US" sz="2209" b="true">
                <a:solidFill>
                  <a:srgbClr val="1848A0"/>
                </a:solidFill>
                <a:latin typeface="Montaser Arabic Bold"/>
                <a:ea typeface="Montaser Arabic Bold"/>
                <a:cs typeface="Montaser Arabic Bold"/>
                <a:sym typeface="Montaser Arabic Bold"/>
              </a:rPr>
              <a:t>Phân tích giá trị trung bình và độ lệch chuẩn theo các khoảng thời gian cho thấy:</a:t>
            </a:r>
          </a:p>
          <a:p>
            <a:pPr algn="just" marL="476998" indent="-238499" lvl="1">
              <a:lnSpc>
                <a:spcPts val="3093"/>
              </a:lnSpc>
              <a:buFont typeface="Arial"/>
              <a:buChar char="•"/>
            </a:pPr>
            <a:r>
              <a:rPr lang="en-US" sz="2209">
                <a:solidFill>
                  <a:srgbClr val="1848A0"/>
                </a:solidFill>
                <a:latin typeface="Montaser Arabic"/>
                <a:ea typeface="Montaser Arabic"/>
                <a:cs typeface="Montaser Arabic"/>
                <a:sym typeface="Montaser Arabic"/>
              </a:rPr>
              <a:t>Hành vi mua sắm tăng mạnh vào các tháng/quý có lễ hội lớn (tháng 11, 12; Quý 4), với giá trung bình và số lượng mua sắm cao hơn.</a:t>
            </a:r>
          </a:p>
          <a:p>
            <a:pPr algn="just" marL="476998" indent="-238499" lvl="1">
              <a:lnSpc>
                <a:spcPts val="3093"/>
              </a:lnSpc>
              <a:buFont typeface="Arial"/>
              <a:buChar char="•"/>
            </a:pPr>
            <a:r>
              <a:rPr lang="en-US" sz="2209">
                <a:solidFill>
                  <a:srgbClr val="1848A0"/>
                </a:solidFill>
                <a:latin typeface="Montaser Arabic"/>
                <a:ea typeface="Montaser Arabic"/>
                <a:cs typeface="Montaser Arabic"/>
                <a:sym typeface="Montaser Arabic"/>
              </a:rPr>
              <a:t>Độ lệch chuẩn cao hơn trong các mùa lễ hội, cho thấy sự đa dạng trong hành vi mua sắm, từ khách hàng bình dân đến cao cấp.</a:t>
            </a:r>
          </a:p>
          <a:p>
            <a:pPr algn="just" marL="476998" indent="-238499" lvl="1">
              <a:lnSpc>
                <a:spcPts val="3093"/>
              </a:lnSpc>
              <a:buFont typeface="Arial"/>
              <a:buChar char="•"/>
            </a:pPr>
            <a:r>
              <a:rPr lang="en-US" sz="2209">
                <a:solidFill>
                  <a:srgbClr val="1848A0"/>
                </a:solidFill>
                <a:latin typeface="Montaser Arabic"/>
                <a:ea typeface="Montaser Arabic"/>
                <a:cs typeface="Montaser Arabic"/>
                <a:sym typeface="Montaser Arabic"/>
              </a:rPr>
              <a:t>Các giai đoạn thấp điểm (Quý 1, Quý 2, mùa hè) thường có hành vi mua sắm ổn định hơn, nhưng không đạt mức đỉnh điểm như mùa lễ hội.</a:t>
            </a:r>
          </a:p>
          <a:p>
            <a:pPr algn="just">
              <a:lnSpc>
                <a:spcPts val="3093"/>
              </a:lnSpc>
            </a:pPr>
            <a:r>
              <a:rPr lang="en-US" sz="2209" b="true">
                <a:solidFill>
                  <a:srgbClr val="1848A0"/>
                </a:solidFill>
                <a:latin typeface="Montaser Arabic Bold"/>
                <a:ea typeface="Montaser Arabic Bold"/>
                <a:cs typeface="Montaser Arabic Bold"/>
                <a:sym typeface="Montaser Arabic Bold"/>
              </a:rPr>
              <a:t>Rút ra nhận xét về xu hướng mua sắm trực tuyến của người tiêu dùng qua việc Tính giá trị trung bình và độ lệch chuẩn theo các khoảng thời gian:</a:t>
            </a:r>
          </a:p>
          <a:p>
            <a:pPr algn="just">
              <a:lnSpc>
                <a:spcPts val="3237"/>
              </a:lnSpc>
            </a:pPr>
            <a:r>
              <a:rPr lang="en-US" sz="2312" b="true">
                <a:solidFill>
                  <a:srgbClr val="8C2E2E"/>
                </a:solidFill>
                <a:latin typeface="Montaser Arabic Bold"/>
                <a:ea typeface="Montaser Arabic Bold"/>
                <a:cs typeface="Montaser Arabic Bold"/>
                <a:sym typeface="Montaser Arabic Bold"/>
              </a:rPr>
              <a:t>1. Xu hướng mua sắm thay đổi theo thời gian:</a:t>
            </a:r>
          </a:p>
          <a:p>
            <a:pPr algn="just">
              <a:lnSpc>
                <a:spcPts val="3093"/>
              </a:lnSpc>
            </a:pPr>
            <a:r>
              <a:rPr lang="en-US" sz="2209">
                <a:solidFill>
                  <a:srgbClr val="1848A0"/>
                </a:solidFill>
                <a:latin typeface="Montaser Arabic"/>
                <a:ea typeface="Montaser Arabic"/>
                <a:cs typeface="Montaser Arabic"/>
                <a:sym typeface="Montaser Arabic"/>
              </a:rPr>
              <a:t>Giá trung bình sản phẩm:</a:t>
            </a:r>
          </a:p>
          <a:p>
            <a:pPr algn="just" marL="476998" indent="-238499" lvl="1">
              <a:lnSpc>
                <a:spcPts val="3093"/>
              </a:lnSpc>
              <a:buFont typeface="Arial"/>
              <a:buChar char="•"/>
            </a:pPr>
            <a:r>
              <a:rPr lang="en-US" sz="2209">
                <a:solidFill>
                  <a:srgbClr val="1848A0"/>
                </a:solidFill>
                <a:latin typeface="Montaser Arabic"/>
                <a:ea typeface="Montaser Arabic"/>
                <a:cs typeface="Montaser Arabic"/>
                <a:sym typeface="Montaser Arabic"/>
              </a:rPr>
              <a:t>Tăng cao trong các mùa lễ hội: Đặc biệt là vào các tháng thuộc Quý 4 (tháng 10-12), khi người tiêu dùng chi tiêu mạnh cho các sản phẩm quà tặng, thời trang, và đồ gia dụng. Điều này phản ánh nhu cầu tiêu thụ các sản phẩm cao cấp và phục vụ lễ hội.</a:t>
            </a:r>
          </a:p>
          <a:p>
            <a:pPr algn="just" marL="476998" indent="-238499" lvl="1">
              <a:lnSpc>
                <a:spcPts val="3093"/>
              </a:lnSpc>
              <a:buFont typeface="Arial"/>
              <a:buChar char="•"/>
            </a:pPr>
            <a:r>
              <a:rPr lang="en-US" sz="2209">
                <a:solidFill>
                  <a:srgbClr val="1848A0"/>
                </a:solidFill>
                <a:latin typeface="Montaser Arabic"/>
                <a:ea typeface="Montaser Arabic"/>
                <a:cs typeface="Montaser Arabic"/>
                <a:sym typeface="Montaser Arabic"/>
              </a:rPr>
              <a:t>Giảm trong giai đoạn thấp điểm: Giá trung bình thấp hơn trong Quý 1 và Quý 2 (tháng 1-6), khi khách hàng ưu tiên mua sắm các sản phẩm thiết yếu hoặc hàng hóa giá cả phải chăng.</a:t>
            </a:r>
          </a:p>
        </p:txBody>
      </p:sp>
      <p:grpSp>
        <p:nvGrpSpPr>
          <p:cNvPr name="Group 16" id="16"/>
          <p:cNvGrpSpPr/>
          <p:nvPr/>
        </p:nvGrpSpPr>
        <p:grpSpPr>
          <a:xfrm rot="0">
            <a:off x="457128" y="2083413"/>
            <a:ext cx="7075891" cy="7856344"/>
            <a:chOff x="0" y="0"/>
            <a:chExt cx="9434521" cy="10475125"/>
          </a:xfrm>
        </p:grpSpPr>
        <p:sp>
          <p:nvSpPr>
            <p:cNvPr name="Freeform 17" id="17"/>
            <p:cNvSpPr/>
            <p:nvPr/>
          </p:nvSpPr>
          <p:spPr>
            <a:xfrm flipH="false" flipV="false" rot="0">
              <a:off x="272953" y="0"/>
              <a:ext cx="7711629" cy="7005563"/>
            </a:xfrm>
            <a:custGeom>
              <a:avLst/>
              <a:gdLst/>
              <a:ahLst/>
              <a:cxnLst/>
              <a:rect r="r" b="b" t="t" l="l"/>
              <a:pathLst>
                <a:path h="7005563" w="7711629">
                  <a:moveTo>
                    <a:pt x="0" y="0"/>
                  </a:moveTo>
                  <a:lnTo>
                    <a:pt x="7711629" y="0"/>
                  </a:lnTo>
                  <a:lnTo>
                    <a:pt x="7711629" y="7005563"/>
                  </a:lnTo>
                  <a:lnTo>
                    <a:pt x="0" y="7005563"/>
                  </a:lnTo>
                  <a:lnTo>
                    <a:pt x="0" y="0"/>
                  </a:lnTo>
                  <a:close/>
                </a:path>
              </a:pathLst>
            </a:custGeom>
            <a:blipFill>
              <a:blip r:embed="rId10"/>
              <a:stretch>
                <a:fillRect l="0" t="0" r="0" b="-892"/>
              </a:stretch>
            </a:blipFill>
            <a:ln w="9525" cap="sq">
              <a:solidFill>
                <a:srgbClr val="000000"/>
              </a:solidFill>
              <a:prstDash val="solid"/>
              <a:miter/>
            </a:ln>
          </p:spPr>
        </p:sp>
        <p:sp>
          <p:nvSpPr>
            <p:cNvPr name="Freeform 18" id="18"/>
            <p:cNvSpPr/>
            <p:nvPr/>
          </p:nvSpPr>
          <p:spPr>
            <a:xfrm flipH="false" flipV="false" rot="0">
              <a:off x="0" y="4824436"/>
              <a:ext cx="9434521" cy="5650689"/>
            </a:xfrm>
            <a:custGeom>
              <a:avLst/>
              <a:gdLst/>
              <a:ahLst/>
              <a:cxnLst/>
              <a:rect r="r" b="b" t="t" l="l"/>
              <a:pathLst>
                <a:path h="5650689" w="9434521">
                  <a:moveTo>
                    <a:pt x="0" y="0"/>
                  </a:moveTo>
                  <a:lnTo>
                    <a:pt x="9434521" y="0"/>
                  </a:lnTo>
                  <a:lnTo>
                    <a:pt x="9434521" y="5650689"/>
                  </a:lnTo>
                  <a:lnTo>
                    <a:pt x="0" y="5650689"/>
                  </a:lnTo>
                  <a:lnTo>
                    <a:pt x="0" y="0"/>
                  </a:lnTo>
                  <a:close/>
                </a:path>
              </a:pathLst>
            </a:custGeom>
            <a:blipFill>
              <a:blip r:embed="rId11"/>
              <a:stretch>
                <a:fillRect l="0" t="0" r="0" b="0"/>
              </a:stretch>
            </a:blipFill>
            <a:ln w="9525" cap="sq">
              <a:solidFill>
                <a:srgbClr val="000000"/>
              </a:solidFill>
              <a:prstDash val="solid"/>
              <a:miter/>
            </a:ln>
          </p:spPr>
        </p:sp>
      </p:grpSp>
      <p:sp>
        <p:nvSpPr>
          <p:cNvPr name="TextBox 19" id="19"/>
          <p:cNvSpPr txBox="true"/>
          <p:nvPr/>
        </p:nvSpPr>
        <p:spPr>
          <a:xfrm rot="0">
            <a:off x="1075436" y="486199"/>
            <a:ext cx="10538508" cy="485723"/>
          </a:xfrm>
          <a:prstGeom prst="rect">
            <a:avLst/>
          </a:prstGeom>
        </p:spPr>
        <p:txBody>
          <a:bodyPr anchor="t" rtlCol="false" tIns="0" lIns="0" bIns="0" rIns="0">
            <a:spAutoFit/>
          </a:bodyPr>
          <a:lstStyle/>
          <a:p>
            <a:pPr algn="l">
              <a:lnSpc>
                <a:spcPts val="4087"/>
              </a:lnSpc>
            </a:pPr>
            <a:r>
              <a:rPr lang="en-US" sz="2919" b="true">
                <a:solidFill>
                  <a:srgbClr val="FBF9F1"/>
                </a:solidFill>
                <a:latin typeface="Montaser Arabic Bold"/>
                <a:ea typeface="Montaser Arabic Bold"/>
                <a:cs typeface="Montaser Arabic Bold"/>
                <a:sym typeface="Montaser Arabic Bold"/>
              </a:rPr>
              <a:t> </a:t>
            </a:r>
            <a:r>
              <a:rPr lang="en-US" sz="2919" b="true">
                <a:solidFill>
                  <a:srgbClr val="FBF9F1"/>
                </a:solidFill>
                <a:latin typeface="Montaser Arabic Bold"/>
                <a:ea typeface="Montaser Arabic Bold"/>
                <a:cs typeface="Montaser Arabic Bold"/>
                <a:sym typeface="Montaser Arabic Bold"/>
              </a:rPr>
              <a:t>3.3.2 Xu hướng mua sắm theo mùa (tháng và quý)</a:t>
            </a:r>
          </a:p>
        </p:txBody>
      </p:sp>
      <p:sp>
        <p:nvSpPr>
          <p:cNvPr name="TextBox 20" id="20"/>
          <p:cNvSpPr txBox="true"/>
          <p:nvPr/>
        </p:nvSpPr>
        <p:spPr>
          <a:xfrm rot="0">
            <a:off x="1804435" y="1044720"/>
            <a:ext cx="12942000" cy="420268"/>
          </a:xfrm>
          <a:prstGeom prst="rect">
            <a:avLst/>
          </a:prstGeom>
        </p:spPr>
        <p:txBody>
          <a:bodyPr anchor="t" rtlCol="false" tIns="0" lIns="0" bIns="0" rIns="0">
            <a:spAutoFit/>
          </a:bodyPr>
          <a:lstStyle/>
          <a:p>
            <a:pPr algn="l">
              <a:lnSpc>
                <a:spcPts val="3459"/>
              </a:lnSpc>
            </a:pPr>
            <a:r>
              <a:rPr lang="en-US" sz="2471" b="true">
                <a:solidFill>
                  <a:srgbClr val="FBF9F1"/>
                </a:solidFill>
                <a:latin typeface="Montaser Arabic Bold"/>
                <a:ea typeface="Montaser Arabic Bold"/>
                <a:cs typeface="Montaser Arabic Bold"/>
                <a:sym typeface="Montaser Arabic Bold"/>
              </a:rPr>
              <a:t>e. Tính giá trị trung bình và độ lệch chuẩn theo các khoảng thời gian:</a:t>
            </a:r>
          </a:p>
        </p:txBody>
      </p:sp>
    </p:spTree>
  </p:cSld>
  <p:clrMapOvr>
    <a:masterClrMapping/>
  </p:clrMapOvr>
  <p:transition spd="fast">
    <p:circle/>
  </p:transition>
</p:sld>
</file>

<file path=ppt/slides/slide11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17123" y="9494174"/>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2470083" y="1637154"/>
            <a:ext cx="6000974" cy="0"/>
          </a:xfrm>
          <a:prstGeom prst="line">
            <a:avLst/>
          </a:prstGeom>
          <a:ln cap="flat" w="47625">
            <a:solidFill>
              <a:srgbClr val="1C53A3"/>
            </a:solidFill>
            <a:prstDash val="solid"/>
            <a:headEnd type="none" len="sm" w="sm"/>
            <a:tailEnd type="none" len="sm" w="sm"/>
          </a:ln>
        </p:spPr>
      </p:sp>
      <p:grpSp>
        <p:nvGrpSpPr>
          <p:cNvPr name="Group 5" id="5"/>
          <p:cNvGrpSpPr/>
          <p:nvPr/>
        </p:nvGrpSpPr>
        <p:grpSpPr>
          <a:xfrm rot="-5400000">
            <a:off x="8046990" y="-7408646"/>
            <a:ext cx="1340550" cy="16751049"/>
            <a:chOff x="0" y="0"/>
            <a:chExt cx="418721" cy="5232196"/>
          </a:xfrm>
        </p:grpSpPr>
        <p:sp>
          <p:nvSpPr>
            <p:cNvPr name="Freeform 6" id="6"/>
            <p:cNvSpPr/>
            <p:nvPr/>
          </p:nvSpPr>
          <p:spPr>
            <a:xfrm flipH="false" flipV="false" rot="0">
              <a:off x="0" y="0"/>
              <a:ext cx="418721" cy="5232195"/>
            </a:xfrm>
            <a:custGeom>
              <a:avLst/>
              <a:gdLst/>
              <a:ahLst/>
              <a:cxnLst/>
              <a:rect r="r" b="b" t="t" l="l"/>
              <a:pathLst>
                <a:path h="5232195" w="418721">
                  <a:moveTo>
                    <a:pt x="0" y="0"/>
                  </a:moveTo>
                  <a:lnTo>
                    <a:pt x="418721" y="0"/>
                  </a:lnTo>
                  <a:lnTo>
                    <a:pt x="418721" y="5232195"/>
                  </a:lnTo>
                  <a:lnTo>
                    <a:pt x="0" y="5232195"/>
                  </a:lnTo>
                  <a:close/>
                </a:path>
              </a:pathLst>
            </a:custGeom>
            <a:solidFill>
              <a:srgbClr val="1C53A3"/>
            </a:solidFill>
          </p:spPr>
        </p:sp>
        <p:sp>
          <p:nvSpPr>
            <p:cNvPr name="TextBox 7" id="7"/>
            <p:cNvSpPr txBox="true"/>
            <p:nvPr/>
          </p:nvSpPr>
          <p:spPr>
            <a:xfrm>
              <a:off x="0" y="-28575"/>
              <a:ext cx="418721" cy="5260771"/>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5400000">
            <a:off x="710925" y="541321"/>
            <a:ext cx="358845" cy="279050"/>
            <a:chOff x="0" y="0"/>
            <a:chExt cx="812800" cy="632061"/>
          </a:xfrm>
        </p:grpSpPr>
        <p:sp>
          <p:nvSpPr>
            <p:cNvPr name="Freeform 9" id="9"/>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A6B9DD"/>
            </a:solidFill>
          </p:spPr>
        </p:sp>
        <p:sp>
          <p:nvSpPr>
            <p:cNvPr name="TextBox 10" id="10"/>
            <p:cNvSpPr txBox="true"/>
            <p:nvPr/>
          </p:nvSpPr>
          <p:spPr>
            <a:xfrm>
              <a:off x="127000" y="245832"/>
              <a:ext cx="558800" cy="341082"/>
            </a:xfrm>
            <a:prstGeom prst="rect">
              <a:avLst/>
            </a:prstGeom>
          </p:spPr>
          <p:txBody>
            <a:bodyPr anchor="ctr" rtlCol="false" tIns="50800" lIns="50800" bIns="50800" rIns="50800"/>
            <a:lstStyle/>
            <a:p>
              <a:pPr algn="ctr">
                <a:lnSpc>
                  <a:spcPts val="2743"/>
                </a:lnSpc>
              </a:pPr>
            </a:p>
          </p:txBody>
        </p:sp>
      </p:grpSp>
      <p:sp>
        <p:nvSpPr>
          <p:cNvPr name="Freeform 11" id="11"/>
          <p:cNvSpPr/>
          <p:nvPr/>
        </p:nvSpPr>
        <p:spPr>
          <a:xfrm flipH="false" flipV="false" rot="5400000">
            <a:off x="-2012277" y="2301726"/>
            <a:ext cx="3691868" cy="3691868"/>
          </a:xfrm>
          <a:custGeom>
            <a:avLst/>
            <a:gdLst/>
            <a:ahLst/>
            <a:cxnLst/>
            <a:rect r="r" b="b" t="t" l="l"/>
            <a:pathLst>
              <a:path h="3691868" w="3691868">
                <a:moveTo>
                  <a:pt x="0" y="0"/>
                </a:moveTo>
                <a:lnTo>
                  <a:pt x="3691867" y="0"/>
                </a:lnTo>
                <a:lnTo>
                  <a:pt x="3691867" y="3691868"/>
                </a:lnTo>
                <a:lnTo>
                  <a:pt x="0" y="3691868"/>
                </a:lnTo>
                <a:lnTo>
                  <a:pt x="0" y="0"/>
                </a:lnTo>
                <a:close/>
              </a:path>
            </a:pathLst>
          </a:custGeom>
          <a:blipFill>
            <a:blip r:embed="rId4">
              <a:alphaModFix amt="61000"/>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7379346" y="9258300"/>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7531746" y="9410700"/>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1155148" y="409556"/>
            <a:ext cx="10302363" cy="505990"/>
          </a:xfrm>
          <a:prstGeom prst="rect">
            <a:avLst/>
          </a:prstGeom>
        </p:spPr>
        <p:txBody>
          <a:bodyPr anchor="t" rtlCol="false" tIns="0" lIns="0" bIns="0" rIns="0">
            <a:spAutoFit/>
          </a:bodyPr>
          <a:lstStyle/>
          <a:p>
            <a:pPr algn="l">
              <a:lnSpc>
                <a:spcPts val="4135"/>
              </a:lnSpc>
            </a:pPr>
            <a:r>
              <a:rPr lang="en-US" sz="2954" b="true">
                <a:solidFill>
                  <a:srgbClr val="FBF9F1"/>
                </a:solidFill>
                <a:latin typeface="Montaser Arabic Bold"/>
                <a:ea typeface="Montaser Arabic Bold"/>
                <a:cs typeface="Montaser Arabic Bold"/>
                <a:sym typeface="Montaser Arabic Bold"/>
              </a:rPr>
              <a:t> </a:t>
            </a:r>
            <a:r>
              <a:rPr lang="en-US" sz="2954" b="true">
                <a:solidFill>
                  <a:srgbClr val="FBF9F1"/>
                </a:solidFill>
                <a:latin typeface="Montaser Arabic Bold"/>
                <a:ea typeface="Montaser Arabic Bold"/>
                <a:cs typeface="Montaser Arabic Bold"/>
                <a:sym typeface="Montaser Arabic Bold"/>
              </a:rPr>
              <a:t>3.3.2 Xu hướng mua sắm theo mùa (tháng và quý)</a:t>
            </a:r>
          </a:p>
        </p:txBody>
      </p:sp>
      <p:sp>
        <p:nvSpPr>
          <p:cNvPr name="TextBox 15" id="15"/>
          <p:cNvSpPr txBox="true"/>
          <p:nvPr/>
        </p:nvSpPr>
        <p:spPr>
          <a:xfrm rot="0">
            <a:off x="1867811" y="965087"/>
            <a:ext cx="12651998" cy="421868"/>
          </a:xfrm>
          <a:prstGeom prst="rect">
            <a:avLst/>
          </a:prstGeom>
        </p:spPr>
        <p:txBody>
          <a:bodyPr anchor="t" rtlCol="false" tIns="0" lIns="0" bIns="0" rIns="0">
            <a:spAutoFit/>
          </a:bodyPr>
          <a:lstStyle/>
          <a:p>
            <a:pPr algn="l">
              <a:lnSpc>
                <a:spcPts val="3522"/>
              </a:lnSpc>
            </a:pPr>
            <a:r>
              <a:rPr lang="en-US" sz="2516" b="true">
                <a:solidFill>
                  <a:srgbClr val="FBF9F1"/>
                </a:solidFill>
                <a:latin typeface="Montaser Arabic Bold"/>
                <a:ea typeface="Montaser Arabic Bold"/>
                <a:cs typeface="Montaser Arabic Bold"/>
                <a:sym typeface="Montaser Arabic Bold"/>
              </a:rPr>
              <a:t>e. Tính giá trị trung bình và độ lệch chuẩn theo các khoảng thời gian:</a:t>
            </a:r>
          </a:p>
        </p:txBody>
      </p:sp>
      <p:sp>
        <p:nvSpPr>
          <p:cNvPr name="AutoShape 16" id="16"/>
          <p:cNvSpPr/>
          <p:nvPr/>
        </p:nvSpPr>
        <p:spPr>
          <a:xfrm flipV="true">
            <a:off x="7736610" y="2083413"/>
            <a:ext cx="0" cy="7410762"/>
          </a:xfrm>
          <a:prstGeom prst="line">
            <a:avLst/>
          </a:prstGeom>
          <a:ln cap="flat" w="38100">
            <a:solidFill>
              <a:srgbClr val="C2CFE9"/>
            </a:solidFill>
            <a:prstDash val="solid"/>
            <a:headEnd type="none" len="sm" w="sm"/>
            <a:tailEnd type="none" len="sm" w="sm"/>
          </a:ln>
        </p:spPr>
      </p:sp>
      <p:sp>
        <p:nvSpPr>
          <p:cNvPr name="TextBox 17" id="17"/>
          <p:cNvSpPr txBox="true"/>
          <p:nvPr/>
        </p:nvSpPr>
        <p:spPr>
          <a:xfrm rot="0">
            <a:off x="8193810" y="2096866"/>
            <a:ext cx="8898979" cy="7730073"/>
          </a:xfrm>
          <a:prstGeom prst="rect">
            <a:avLst/>
          </a:prstGeom>
        </p:spPr>
        <p:txBody>
          <a:bodyPr anchor="t" rtlCol="false" tIns="0" lIns="0" bIns="0" rIns="0">
            <a:spAutoFit/>
          </a:bodyPr>
          <a:lstStyle/>
          <a:p>
            <a:pPr algn="just">
              <a:lnSpc>
                <a:spcPts val="3382"/>
              </a:lnSpc>
            </a:pPr>
            <a:r>
              <a:rPr lang="en-US" sz="2416" b="true">
                <a:solidFill>
                  <a:srgbClr val="1848A0"/>
                </a:solidFill>
                <a:latin typeface="Montaser Arabic Bold"/>
                <a:ea typeface="Montaser Arabic Bold"/>
                <a:cs typeface="Montaser Arabic Bold"/>
                <a:sym typeface="Montaser Arabic Bold"/>
              </a:rPr>
              <a:t>→ Rút ra nhận xét về xu hướng mua sắm trực tuyến của người tiêu dùng qua việc Tính giá trị trung bình và độ lệch chuẩn theo các khoảng thời gian:</a:t>
            </a:r>
          </a:p>
          <a:p>
            <a:pPr algn="just">
              <a:lnSpc>
                <a:spcPts val="3533"/>
              </a:lnSpc>
            </a:pPr>
            <a:r>
              <a:rPr lang="en-US" sz="2524" b="true">
                <a:solidFill>
                  <a:srgbClr val="8C2E2E"/>
                </a:solidFill>
                <a:latin typeface="Montaser Arabic Bold"/>
                <a:ea typeface="Montaser Arabic Bold"/>
                <a:cs typeface="Montaser Arabic Bold"/>
                <a:sym typeface="Montaser Arabic Bold"/>
              </a:rPr>
              <a:t>2. Biến động trong hành vi mua sắm giữa các nhóm khách hàng:</a:t>
            </a:r>
          </a:p>
          <a:p>
            <a:pPr algn="just">
              <a:lnSpc>
                <a:spcPts val="3382"/>
              </a:lnSpc>
            </a:pPr>
            <a:r>
              <a:rPr lang="en-US" sz="2416" b="true">
                <a:solidFill>
                  <a:srgbClr val="1848A0"/>
                </a:solidFill>
                <a:latin typeface="Montaser Arabic Bold"/>
                <a:ea typeface="Montaser Arabic Bold"/>
                <a:cs typeface="Montaser Arabic Bold"/>
                <a:sym typeface="Montaser Arabic Bold"/>
              </a:rPr>
              <a:t>Độ lệch chuẩn cao trong mùa lễ hội (Quý 4):</a:t>
            </a:r>
          </a:p>
          <a:p>
            <a:pPr algn="just" marL="521705" indent="-260852" lvl="1">
              <a:lnSpc>
                <a:spcPts val="3382"/>
              </a:lnSpc>
              <a:buFont typeface="Arial"/>
              <a:buChar char="•"/>
            </a:pPr>
            <a:r>
              <a:rPr lang="en-US" sz="2416">
                <a:solidFill>
                  <a:srgbClr val="1848A0"/>
                </a:solidFill>
                <a:latin typeface="Montaser Arabic"/>
                <a:ea typeface="Montaser Arabic"/>
                <a:cs typeface="Montaser Arabic"/>
                <a:sym typeface="Montaser Arabic"/>
              </a:rPr>
              <a:t>Hành vi mua sắm trở nên phân hóa mạnh mẽ hơn trong các mùa lễ hội. Một số khách hàng tập trung mua sắm các sản phẩm đắt tiền hoặc mua với số lượng lớn (quà tặng, đồ trang trí), trong khi nhóm khác mua ít hơn hoặc chọn các sản phẩm giá trị thấp.</a:t>
            </a:r>
          </a:p>
          <a:p>
            <a:pPr algn="just">
              <a:lnSpc>
                <a:spcPts val="3382"/>
              </a:lnSpc>
            </a:pPr>
            <a:r>
              <a:rPr lang="en-US" sz="2416" b="true">
                <a:solidFill>
                  <a:srgbClr val="1848A0"/>
                </a:solidFill>
                <a:latin typeface="Montaser Arabic Bold"/>
                <a:ea typeface="Montaser Arabic Bold"/>
                <a:cs typeface="Montaser Arabic Bold"/>
                <a:sym typeface="Montaser Arabic Bold"/>
              </a:rPr>
              <a:t>Độ lệch chuẩn thấp trong các giai đoạn không lễ hội (Quý 1 &amp; Quý 2):</a:t>
            </a:r>
          </a:p>
          <a:p>
            <a:pPr algn="just" marL="521705" indent="-260852" lvl="1">
              <a:lnSpc>
                <a:spcPts val="3382"/>
              </a:lnSpc>
              <a:buFont typeface="Arial"/>
              <a:buChar char="•"/>
            </a:pPr>
            <a:r>
              <a:rPr lang="en-US" sz="2416">
                <a:solidFill>
                  <a:srgbClr val="1848A0"/>
                </a:solidFill>
                <a:latin typeface="Montaser Arabic"/>
                <a:ea typeface="Montaser Arabic"/>
                <a:cs typeface="Montaser Arabic"/>
                <a:sym typeface="Montaser Arabic"/>
              </a:rPr>
              <a:t>Hành vi mua sắm đồng đều hơn, với ít chênh lệch giữa các nhóm khách hàng. Điều này phản ánh nhu cầu ổn định đối với các sản phẩm thiết yếu hoặc phục vụ sinh hoạt hàng ngày.</a:t>
            </a:r>
          </a:p>
          <a:p>
            <a:pPr algn="just">
              <a:lnSpc>
                <a:spcPts val="3382"/>
              </a:lnSpc>
            </a:pPr>
          </a:p>
        </p:txBody>
      </p:sp>
      <p:grpSp>
        <p:nvGrpSpPr>
          <p:cNvPr name="Group 18" id="18"/>
          <p:cNvGrpSpPr/>
          <p:nvPr/>
        </p:nvGrpSpPr>
        <p:grpSpPr>
          <a:xfrm rot="0">
            <a:off x="335538" y="1931013"/>
            <a:ext cx="7075891" cy="7856344"/>
            <a:chOff x="0" y="0"/>
            <a:chExt cx="9434521" cy="10475125"/>
          </a:xfrm>
        </p:grpSpPr>
        <p:sp>
          <p:nvSpPr>
            <p:cNvPr name="Freeform 19" id="19"/>
            <p:cNvSpPr/>
            <p:nvPr/>
          </p:nvSpPr>
          <p:spPr>
            <a:xfrm flipH="false" flipV="false" rot="0">
              <a:off x="272953" y="0"/>
              <a:ext cx="7711629" cy="7005563"/>
            </a:xfrm>
            <a:custGeom>
              <a:avLst/>
              <a:gdLst/>
              <a:ahLst/>
              <a:cxnLst/>
              <a:rect r="r" b="b" t="t" l="l"/>
              <a:pathLst>
                <a:path h="7005563" w="7711629">
                  <a:moveTo>
                    <a:pt x="0" y="0"/>
                  </a:moveTo>
                  <a:lnTo>
                    <a:pt x="7711629" y="0"/>
                  </a:lnTo>
                  <a:lnTo>
                    <a:pt x="7711629" y="7005563"/>
                  </a:lnTo>
                  <a:lnTo>
                    <a:pt x="0" y="7005563"/>
                  </a:lnTo>
                  <a:lnTo>
                    <a:pt x="0" y="0"/>
                  </a:lnTo>
                  <a:close/>
                </a:path>
              </a:pathLst>
            </a:custGeom>
            <a:blipFill>
              <a:blip r:embed="rId8"/>
              <a:stretch>
                <a:fillRect l="0" t="0" r="0" b="-892"/>
              </a:stretch>
            </a:blipFill>
            <a:ln w="9525" cap="sq">
              <a:solidFill>
                <a:srgbClr val="000000"/>
              </a:solidFill>
              <a:prstDash val="solid"/>
              <a:miter/>
            </a:ln>
          </p:spPr>
        </p:sp>
        <p:sp>
          <p:nvSpPr>
            <p:cNvPr name="Freeform 20" id="20"/>
            <p:cNvSpPr/>
            <p:nvPr/>
          </p:nvSpPr>
          <p:spPr>
            <a:xfrm flipH="false" flipV="false" rot="0">
              <a:off x="0" y="4824436"/>
              <a:ext cx="9434521" cy="5650689"/>
            </a:xfrm>
            <a:custGeom>
              <a:avLst/>
              <a:gdLst/>
              <a:ahLst/>
              <a:cxnLst/>
              <a:rect r="r" b="b" t="t" l="l"/>
              <a:pathLst>
                <a:path h="5650689" w="9434521">
                  <a:moveTo>
                    <a:pt x="0" y="0"/>
                  </a:moveTo>
                  <a:lnTo>
                    <a:pt x="9434521" y="0"/>
                  </a:lnTo>
                  <a:lnTo>
                    <a:pt x="9434521" y="5650689"/>
                  </a:lnTo>
                  <a:lnTo>
                    <a:pt x="0" y="5650689"/>
                  </a:lnTo>
                  <a:lnTo>
                    <a:pt x="0" y="0"/>
                  </a:lnTo>
                  <a:close/>
                </a:path>
              </a:pathLst>
            </a:custGeom>
            <a:blipFill>
              <a:blip r:embed="rId9"/>
              <a:stretch>
                <a:fillRect l="0" t="0" r="0" b="0"/>
              </a:stretch>
            </a:blipFill>
            <a:ln w="9525" cap="sq">
              <a:solidFill>
                <a:srgbClr val="000000"/>
              </a:solidFill>
              <a:prstDash val="solid"/>
              <a:miter/>
            </a:ln>
          </p:spPr>
        </p:sp>
      </p:grpSp>
    </p:spTree>
  </p:cSld>
  <p:clrMapOvr>
    <a:masterClrMapping/>
  </p:clrMapOvr>
  <p:transition spd="fast">
    <p:circle/>
  </p:transition>
</p:sld>
</file>

<file path=ppt/slides/slide11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17123" y="9494174"/>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2470083" y="1637154"/>
            <a:ext cx="6000974" cy="0"/>
          </a:xfrm>
          <a:prstGeom prst="line">
            <a:avLst/>
          </a:prstGeom>
          <a:ln cap="flat" w="47625">
            <a:solidFill>
              <a:srgbClr val="1C53A3"/>
            </a:solidFill>
            <a:prstDash val="solid"/>
            <a:headEnd type="none" len="sm" w="sm"/>
            <a:tailEnd type="none" len="sm" w="sm"/>
          </a:ln>
        </p:spPr>
      </p:sp>
      <p:grpSp>
        <p:nvGrpSpPr>
          <p:cNvPr name="Group 5" id="5"/>
          <p:cNvGrpSpPr/>
          <p:nvPr/>
        </p:nvGrpSpPr>
        <p:grpSpPr>
          <a:xfrm rot="-5400000">
            <a:off x="8046990" y="-7408646"/>
            <a:ext cx="1340550" cy="16751049"/>
            <a:chOff x="0" y="0"/>
            <a:chExt cx="418721" cy="5232196"/>
          </a:xfrm>
        </p:grpSpPr>
        <p:sp>
          <p:nvSpPr>
            <p:cNvPr name="Freeform 6" id="6"/>
            <p:cNvSpPr/>
            <p:nvPr/>
          </p:nvSpPr>
          <p:spPr>
            <a:xfrm flipH="false" flipV="false" rot="0">
              <a:off x="0" y="0"/>
              <a:ext cx="418721" cy="5232195"/>
            </a:xfrm>
            <a:custGeom>
              <a:avLst/>
              <a:gdLst/>
              <a:ahLst/>
              <a:cxnLst/>
              <a:rect r="r" b="b" t="t" l="l"/>
              <a:pathLst>
                <a:path h="5232195" w="418721">
                  <a:moveTo>
                    <a:pt x="0" y="0"/>
                  </a:moveTo>
                  <a:lnTo>
                    <a:pt x="418721" y="0"/>
                  </a:lnTo>
                  <a:lnTo>
                    <a:pt x="418721" y="5232195"/>
                  </a:lnTo>
                  <a:lnTo>
                    <a:pt x="0" y="5232195"/>
                  </a:lnTo>
                  <a:close/>
                </a:path>
              </a:pathLst>
            </a:custGeom>
            <a:solidFill>
              <a:srgbClr val="1C53A3"/>
            </a:solidFill>
          </p:spPr>
        </p:sp>
        <p:sp>
          <p:nvSpPr>
            <p:cNvPr name="TextBox 7" id="7"/>
            <p:cNvSpPr txBox="true"/>
            <p:nvPr/>
          </p:nvSpPr>
          <p:spPr>
            <a:xfrm>
              <a:off x="0" y="-28575"/>
              <a:ext cx="418721" cy="5260771"/>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5400000">
            <a:off x="710925" y="541321"/>
            <a:ext cx="358845" cy="279050"/>
            <a:chOff x="0" y="0"/>
            <a:chExt cx="812800" cy="632061"/>
          </a:xfrm>
        </p:grpSpPr>
        <p:sp>
          <p:nvSpPr>
            <p:cNvPr name="Freeform 9" id="9"/>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A6B9DD"/>
            </a:solidFill>
          </p:spPr>
        </p:sp>
        <p:sp>
          <p:nvSpPr>
            <p:cNvPr name="TextBox 10" id="10"/>
            <p:cNvSpPr txBox="true"/>
            <p:nvPr/>
          </p:nvSpPr>
          <p:spPr>
            <a:xfrm>
              <a:off x="127000" y="245832"/>
              <a:ext cx="558800" cy="341082"/>
            </a:xfrm>
            <a:prstGeom prst="rect">
              <a:avLst/>
            </a:prstGeom>
          </p:spPr>
          <p:txBody>
            <a:bodyPr anchor="ctr" rtlCol="false" tIns="50800" lIns="50800" bIns="50800" rIns="50800"/>
            <a:lstStyle/>
            <a:p>
              <a:pPr algn="ctr">
                <a:lnSpc>
                  <a:spcPts val="2743"/>
                </a:lnSpc>
              </a:pPr>
            </a:p>
          </p:txBody>
        </p:sp>
      </p:grpSp>
      <p:sp>
        <p:nvSpPr>
          <p:cNvPr name="Freeform 11" id="11"/>
          <p:cNvSpPr/>
          <p:nvPr/>
        </p:nvSpPr>
        <p:spPr>
          <a:xfrm flipH="false" flipV="false" rot="5400000">
            <a:off x="-2422269" y="2987783"/>
            <a:ext cx="5528019" cy="5528019"/>
          </a:xfrm>
          <a:custGeom>
            <a:avLst/>
            <a:gdLst/>
            <a:ahLst/>
            <a:cxnLst/>
            <a:rect r="r" b="b" t="t" l="l"/>
            <a:pathLst>
              <a:path h="5528019" w="5528019">
                <a:moveTo>
                  <a:pt x="0" y="0"/>
                </a:moveTo>
                <a:lnTo>
                  <a:pt x="5528018" y="0"/>
                </a:lnTo>
                <a:lnTo>
                  <a:pt x="5528018" y="5528019"/>
                </a:lnTo>
                <a:lnTo>
                  <a:pt x="0" y="5528019"/>
                </a:lnTo>
                <a:lnTo>
                  <a:pt x="0" y="0"/>
                </a:lnTo>
                <a:close/>
              </a:path>
            </a:pathLst>
          </a:custGeom>
          <a:blipFill>
            <a:blip r:embed="rId4">
              <a:alphaModFix amt="61000"/>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7379346" y="9258300"/>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7531746" y="9410700"/>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1155148" y="409556"/>
            <a:ext cx="10302363" cy="505990"/>
          </a:xfrm>
          <a:prstGeom prst="rect">
            <a:avLst/>
          </a:prstGeom>
        </p:spPr>
        <p:txBody>
          <a:bodyPr anchor="t" rtlCol="false" tIns="0" lIns="0" bIns="0" rIns="0">
            <a:spAutoFit/>
          </a:bodyPr>
          <a:lstStyle/>
          <a:p>
            <a:pPr algn="l">
              <a:lnSpc>
                <a:spcPts val="4135"/>
              </a:lnSpc>
            </a:pPr>
            <a:r>
              <a:rPr lang="en-US" sz="2954" b="true">
                <a:solidFill>
                  <a:srgbClr val="FBF9F1"/>
                </a:solidFill>
                <a:latin typeface="Montaser Arabic Bold"/>
                <a:ea typeface="Montaser Arabic Bold"/>
                <a:cs typeface="Montaser Arabic Bold"/>
                <a:sym typeface="Montaser Arabic Bold"/>
              </a:rPr>
              <a:t> </a:t>
            </a:r>
            <a:r>
              <a:rPr lang="en-US" sz="2954" b="true">
                <a:solidFill>
                  <a:srgbClr val="FBF9F1"/>
                </a:solidFill>
                <a:latin typeface="Montaser Arabic Bold"/>
                <a:ea typeface="Montaser Arabic Bold"/>
                <a:cs typeface="Montaser Arabic Bold"/>
                <a:sym typeface="Montaser Arabic Bold"/>
              </a:rPr>
              <a:t>3.3.2 Xu hướng mua sắm theo mùa (tháng và quý)</a:t>
            </a:r>
          </a:p>
        </p:txBody>
      </p:sp>
      <p:sp>
        <p:nvSpPr>
          <p:cNvPr name="TextBox 15" id="15"/>
          <p:cNvSpPr txBox="true"/>
          <p:nvPr/>
        </p:nvSpPr>
        <p:spPr>
          <a:xfrm rot="0">
            <a:off x="1867811" y="965087"/>
            <a:ext cx="12651998" cy="421868"/>
          </a:xfrm>
          <a:prstGeom prst="rect">
            <a:avLst/>
          </a:prstGeom>
        </p:spPr>
        <p:txBody>
          <a:bodyPr anchor="t" rtlCol="false" tIns="0" lIns="0" bIns="0" rIns="0">
            <a:spAutoFit/>
          </a:bodyPr>
          <a:lstStyle/>
          <a:p>
            <a:pPr algn="l">
              <a:lnSpc>
                <a:spcPts val="3522"/>
              </a:lnSpc>
            </a:pPr>
            <a:r>
              <a:rPr lang="en-US" sz="2516" b="true">
                <a:solidFill>
                  <a:srgbClr val="FBF9F1"/>
                </a:solidFill>
                <a:latin typeface="Montaser Arabic Bold"/>
                <a:ea typeface="Montaser Arabic Bold"/>
                <a:cs typeface="Montaser Arabic Bold"/>
                <a:sym typeface="Montaser Arabic Bold"/>
              </a:rPr>
              <a:t>e. Tính giá trị trung bình và độ lệch chuẩn theo các khoảng thời gian:</a:t>
            </a:r>
          </a:p>
        </p:txBody>
      </p:sp>
      <p:sp>
        <p:nvSpPr>
          <p:cNvPr name="AutoShape 16" id="16"/>
          <p:cNvSpPr/>
          <p:nvPr/>
        </p:nvSpPr>
        <p:spPr>
          <a:xfrm flipV="true">
            <a:off x="4218838" y="1999938"/>
            <a:ext cx="0" cy="7939818"/>
          </a:xfrm>
          <a:prstGeom prst="line">
            <a:avLst/>
          </a:prstGeom>
          <a:ln cap="flat" w="38100">
            <a:solidFill>
              <a:srgbClr val="C2CFE9"/>
            </a:solidFill>
            <a:prstDash val="solid"/>
            <a:headEnd type="none" len="sm" w="sm"/>
            <a:tailEnd type="none" len="sm" w="sm"/>
          </a:ln>
        </p:spPr>
      </p:sp>
      <p:sp>
        <p:nvSpPr>
          <p:cNvPr name="TextBox 17" id="17"/>
          <p:cNvSpPr txBox="true"/>
          <p:nvPr/>
        </p:nvSpPr>
        <p:spPr>
          <a:xfrm rot="0">
            <a:off x="4662976" y="1841941"/>
            <a:ext cx="12429814" cy="8004044"/>
          </a:xfrm>
          <a:prstGeom prst="rect">
            <a:avLst/>
          </a:prstGeom>
        </p:spPr>
        <p:txBody>
          <a:bodyPr anchor="t" rtlCol="false" tIns="0" lIns="0" bIns="0" rIns="0">
            <a:spAutoFit/>
          </a:bodyPr>
          <a:lstStyle/>
          <a:p>
            <a:pPr algn="just">
              <a:lnSpc>
                <a:spcPts val="3427"/>
              </a:lnSpc>
            </a:pPr>
            <a:r>
              <a:rPr lang="en-US" sz="2448" b="true">
                <a:solidFill>
                  <a:srgbClr val="1848A0"/>
                </a:solidFill>
                <a:latin typeface="Montaser Arabic Bold"/>
                <a:ea typeface="Montaser Arabic Bold"/>
                <a:cs typeface="Montaser Arabic Bold"/>
                <a:sym typeface="Montaser Arabic Bold"/>
              </a:rPr>
              <a:t>Rút ra nhận xét về xu hướng mua sắm trực tuyến của người tiêu dùng qua việc Tính giá trị trung bình và độ lệch chuẩn theo các khoảng thời gian:</a:t>
            </a:r>
          </a:p>
          <a:p>
            <a:pPr algn="just">
              <a:lnSpc>
                <a:spcPts val="3586"/>
              </a:lnSpc>
            </a:pPr>
            <a:r>
              <a:rPr lang="en-US" sz="2562" b="true">
                <a:solidFill>
                  <a:srgbClr val="8C2E2E"/>
                </a:solidFill>
                <a:latin typeface="Montaser Arabic Bold"/>
                <a:ea typeface="Montaser Arabic Bold"/>
                <a:cs typeface="Montaser Arabic Bold"/>
                <a:sym typeface="Montaser Arabic Bold"/>
              </a:rPr>
              <a:t>3. Đặc điểm mua sắm theo từng thời điểm cụ thể:</a:t>
            </a:r>
          </a:p>
          <a:p>
            <a:pPr algn="just">
              <a:lnSpc>
                <a:spcPts val="3586"/>
              </a:lnSpc>
            </a:pPr>
            <a:r>
              <a:rPr lang="en-US" sz="2562" b="true">
                <a:solidFill>
                  <a:srgbClr val="1C53A3"/>
                </a:solidFill>
                <a:latin typeface="Montaser Arabic Bold"/>
                <a:ea typeface="Montaser Arabic Bold"/>
                <a:cs typeface="Montaser Arabic Bold"/>
                <a:sym typeface="Montaser Arabic Bold"/>
              </a:rPr>
              <a:t>Tháng cao điểm:</a:t>
            </a:r>
          </a:p>
          <a:p>
            <a:pPr algn="just" marL="553167" indent="-276583" lvl="1">
              <a:lnSpc>
                <a:spcPts val="3586"/>
              </a:lnSpc>
              <a:buFont typeface="Arial"/>
              <a:buChar char="•"/>
            </a:pPr>
            <a:r>
              <a:rPr lang="en-US" sz="2562">
                <a:solidFill>
                  <a:srgbClr val="1C53A3"/>
                </a:solidFill>
                <a:latin typeface="Montaser Arabic"/>
                <a:ea typeface="Montaser Arabic"/>
                <a:cs typeface="Montaser Arabic"/>
                <a:sym typeface="Montaser Arabic"/>
              </a:rPr>
              <a:t>Các tháng lễ hội (tháng 11-12, tháng 2, tháng 5) có mức chi tiêu cao và sự phân hóa lớn trong giá sản phẩm, cho thấy tầm quan trọng của các dịp lễ lớn (Black Friday, Giáng Sinh, Valentine, Mother’s Day).</a:t>
            </a:r>
          </a:p>
          <a:p>
            <a:pPr algn="just">
              <a:lnSpc>
                <a:spcPts val="3586"/>
              </a:lnSpc>
            </a:pPr>
            <a:r>
              <a:rPr lang="en-US" sz="2562" b="true">
                <a:solidFill>
                  <a:srgbClr val="1C53A3"/>
                </a:solidFill>
                <a:latin typeface="Montaser Arabic Bold"/>
                <a:ea typeface="Montaser Arabic Bold"/>
                <a:cs typeface="Montaser Arabic Bold"/>
                <a:sym typeface="Montaser Arabic Bold"/>
              </a:rPr>
              <a:t>Mùa hè (Quý 3):</a:t>
            </a:r>
          </a:p>
          <a:p>
            <a:pPr algn="just" marL="553167" indent="-276583" lvl="1">
              <a:lnSpc>
                <a:spcPts val="3586"/>
              </a:lnSpc>
              <a:buFont typeface="Arial"/>
              <a:buChar char="•"/>
            </a:pPr>
            <a:r>
              <a:rPr lang="en-US" sz="2562">
                <a:solidFill>
                  <a:srgbClr val="1C53A3"/>
                </a:solidFill>
                <a:latin typeface="Montaser Arabic"/>
                <a:ea typeface="Montaser Arabic"/>
                <a:cs typeface="Montaser Arabic"/>
                <a:sym typeface="Montaser Arabic"/>
              </a:rPr>
              <a:t>Xu hướng chi tiêu phục hồi với sự gia tăng nhẹ về giá trung bình và số lượng mua sắm, nhờ các sự kiện như Back-to-School và Father’s Day,...</a:t>
            </a:r>
          </a:p>
          <a:p>
            <a:pPr algn="just">
              <a:lnSpc>
                <a:spcPts val="3586"/>
              </a:lnSpc>
            </a:pPr>
            <a:r>
              <a:rPr lang="en-US" sz="2562" b="true">
                <a:solidFill>
                  <a:srgbClr val="8C2E2E"/>
                </a:solidFill>
                <a:latin typeface="Montaser Arabic Bold"/>
                <a:ea typeface="Montaser Arabic Bold"/>
                <a:cs typeface="Montaser Arabic Bold"/>
                <a:sym typeface="Montaser Arabic Bold"/>
              </a:rPr>
              <a:t>4. Nhận xét từ số lượng mua trung bình và độ lệch chuẩn:</a:t>
            </a:r>
          </a:p>
          <a:p>
            <a:pPr algn="just">
              <a:lnSpc>
                <a:spcPts val="3586"/>
              </a:lnSpc>
            </a:pPr>
            <a:r>
              <a:rPr lang="en-US" sz="2562" b="true">
                <a:solidFill>
                  <a:srgbClr val="1848A0"/>
                </a:solidFill>
                <a:latin typeface="Montaser Arabic Bold"/>
                <a:ea typeface="Montaser Arabic Bold"/>
                <a:cs typeface="Montaser Arabic Bold"/>
                <a:sym typeface="Montaser Arabic Bold"/>
              </a:rPr>
              <a:t>Số lượng mua trung bình tăng trong mùa lễ hội:</a:t>
            </a:r>
          </a:p>
          <a:p>
            <a:pPr algn="just" marL="553167" indent="-276583" lvl="1">
              <a:lnSpc>
                <a:spcPts val="3586"/>
              </a:lnSpc>
              <a:buFont typeface="Arial"/>
              <a:buChar char="•"/>
            </a:pPr>
            <a:r>
              <a:rPr lang="en-US" sz="2562">
                <a:solidFill>
                  <a:srgbClr val="1848A0"/>
                </a:solidFill>
                <a:latin typeface="Montaser Arabic"/>
                <a:ea typeface="Montaser Arabic"/>
                <a:cs typeface="Montaser Arabic"/>
                <a:sym typeface="Montaser Arabic"/>
              </a:rPr>
              <a:t>Người tiêu dùng thường mua nhiều sản phẩm hơn vào các dịp lễ, không chỉ để sử dụng cá nhân mà còn làm quà tặng.</a:t>
            </a:r>
          </a:p>
          <a:p>
            <a:pPr algn="just">
              <a:lnSpc>
                <a:spcPts val="3586"/>
              </a:lnSpc>
            </a:pPr>
            <a:r>
              <a:rPr lang="en-US" sz="2562" b="true">
                <a:solidFill>
                  <a:srgbClr val="1848A0"/>
                </a:solidFill>
                <a:latin typeface="Montaser Arabic Bold"/>
                <a:ea typeface="Montaser Arabic Bold"/>
                <a:cs typeface="Montaser Arabic Bold"/>
                <a:sym typeface="Montaser Arabic Bold"/>
              </a:rPr>
              <a:t>Độ lệch chuẩn cao trong mùa lễ:</a:t>
            </a:r>
          </a:p>
          <a:p>
            <a:pPr algn="just" marL="553167" indent="-276583" lvl="1">
              <a:lnSpc>
                <a:spcPts val="3586"/>
              </a:lnSpc>
              <a:buFont typeface="Arial"/>
              <a:buChar char="•"/>
            </a:pPr>
            <a:r>
              <a:rPr lang="en-US" sz="2562">
                <a:solidFill>
                  <a:srgbClr val="1848A0"/>
                </a:solidFill>
                <a:latin typeface="Montaser Arabic"/>
                <a:ea typeface="Montaser Arabic"/>
                <a:cs typeface="Montaser Arabic"/>
                <a:sym typeface="Montaser Arabic"/>
              </a:rPr>
              <a:t>Chênh lệch lớn về số lượng mua sắm giữa các nhóm khách hàng, từ những người mua ít đến những khách hàng mua sắm số lượng lớn cho gia đình hoặc mục đích kinh doanh.</a:t>
            </a:r>
          </a:p>
        </p:txBody>
      </p:sp>
    </p:spTree>
  </p:cSld>
  <p:clrMapOvr>
    <a:masterClrMapping/>
  </p:clrMapOvr>
  <p:transition spd="fast">
    <p:circle/>
  </p:transition>
</p:sld>
</file>

<file path=ppt/slides/slide11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17123" y="9494174"/>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2470083" y="1637154"/>
            <a:ext cx="6000974" cy="0"/>
          </a:xfrm>
          <a:prstGeom prst="line">
            <a:avLst/>
          </a:prstGeom>
          <a:ln cap="flat" w="47625">
            <a:solidFill>
              <a:srgbClr val="1C53A3"/>
            </a:solidFill>
            <a:prstDash val="solid"/>
            <a:headEnd type="none" len="sm" w="sm"/>
            <a:tailEnd type="none" len="sm" w="sm"/>
          </a:ln>
        </p:spPr>
      </p:sp>
      <p:grpSp>
        <p:nvGrpSpPr>
          <p:cNvPr name="Group 5" id="5"/>
          <p:cNvGrpSpPr/>
          <p:nvPr/>
        </p:nvGrpSpPr>
        <p:grpSpPr>
          <a:xfrm rot="-5400000">
            <a:off x="8046990" y="-7408646"/>
            <a:ext cx="1340550" cy="16751049"/>
            <a:chOff x="0" y="0"/>
            <a:chExt cx="418721" cy="5232196"/>
          </a:xfrm>
        </p:grpSpPr>
        <p:sp>
          <p:nvSpPr>
            <p:cNvPr name="Freeform 6" id="6"/>
            <p:cNvSpPr/>
            <p:nvPr/>
          </p:nvSpPr>
          <p:spPr>
            <a:xfrm flipH="false" flipV="false" rot="0">
              <a:off x="0" y="0"/>
              <a:ext cx="418721" cy="5232195"/>
            </a:xfrm>
            <a:custGeom>
              <a:avLst/>
              <a:gdLst/>
              <a:ahLst/>
              <a:cxnLst/>
              <a:rect r="r" b="b" t="t" l="l"/>
              <a:pathLst>
                <a:path h="5232195" w="418721">
                  <a:moveTo>
                    <a:pt x="0" y="0"/>
                  </a:moveTo>
                  <a:lnTo>
                    <a:pt x="418721" y="0"/>
                  </a:lnTo>
                  <a:lnTo>
                    <a:pt x="418721" y="5232195"/>
                  </a:lnTo>
                  <a:lnTo>
                    <a:pt x="0" y="5232195"/>
                  </a:lnTo>
                  <a:close/>
                </a:path>
              </a:pathLst>
            </a:custGeom>
            <a:solidFill>
              <a:srgbClr val="1C53A3"/>
            </a:solidFill>
          </p:spPr>
        </p:sp>
        <p:sp>
          <p:nvSpPr>
            <p:cNvPr name="TextBox 7" id="7"/>
            <p:cNvSpPr txBox="true"/>
            <p:nvPr/>
          </p:nvSpPr>
          <p:spPr>
            <a:xfrm>
              <a:off x="0" y="-28575"/>
              <a:ext cx="418721" cy="5260771"/>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5400000">
            <a:off x="710925" y="541321"/>
            <a:ext cx="358845" cy="279050"/>
            <a:chOff x="0" y="0"/>
            <a:chExt cx="812800" cy="632061"/>
          </a:xfrm>
        </p:grpSpPr>
        <p:sp>
          <p:nvSpPr>
            <p:cNvPr name="Freeform 9" id="9"/>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A6B9DD"/>
            </a:solidFill>
          </p:spPr>
        </p:sp>
        <p:sp>
          <p:nvSpPr>
            <p:cNvPr name="TextBox 10" id="10"/>
            <p:cNvSpPr txBox="true"/>
            <p:nvPr/>
          </p:nvSpPr>
          <p:spPr>
            <a:xfrm>
              <a:off x="127000" y="245832"/>
              <a:ext cx="558800" cy="341082"/>
            </a:xfrm>
            <a:prstGeom prst="rect">
              <a:avLst/>
            </a:prstGeom>
          </p:spPr>
          <p:txBody>
            <a:bodyPr anchor="ctr" rtlCol="false" tIns="50800" lIns="50800" bIns="50800" rIns="50800"/>
            <a:lstStyle/>
            <a:p>
              <a:pPr algn="ctr">
                <a:lnSpc>
                  <a:spcPts val="2743"/>
                </a:lnSpc>
              </a:pPr>
            </a:p>
          </p:txBody>
        </p:sp>
      </p:grpSp>
      <p:sp>
        <p:nvSpPr>
          <p:cNvPr name="Freeform 11" id="11"/>
          <p:cNvSpPr/>
          <p:nvPr/>
        </p:nvSpPr>
        <p:spPr>
          <a:xfrm flipH="false" flipV="false" rot="5400000">
            <a:off x="-2012277" y="2301726"/>
            <a:ext cx="3691868" cy="3691868"/>
          </a:xfrm>
          <a:custGeom>
            <a:avLst/>
            <a:gdLst/>
            <a:ahLst/>
            <a:cxnLst/>
            <a:rect r="r" b="b" t="t" l="l"/>
            <a:pathLst>
              <a:path h="3691868" w="3691868">
                <a:moveTo>
                  <a:pt x="0" y="0"/>
                </a:moveTo>
                <a:lnTo>
                  <a:pt x="3691867" y="0"/>
                </a:lnTo>
                <a:lnTo>
                  <a:pt x="3691867" y="3691868"/>
                </a:lnTo>
                <a:lnTo>
                  <a:pt x="0" y="3691868"/>
                </a:lnTo>
                <a:lnTo>
                  <a:pt x="0" y="0"/>
                </a:lnTo>
                <a:close/>
              </a:path>
            </a:pathLst>
          </a:custGeom>
          <a:blipFill>
            <a:blip r:embed="rId4">
              <a:alphaModFix amt="61000"/>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7379346" y="9258300"/>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7531746" y="9410700"/>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1155148" y="409556"/>
            <a:ext cx="10302363" cy="505990"/>
          </a:xfrm>
          <a:prstGeom prst="rect">
            <a:avLst/>
          </a:prstGeom>
        </p:spPr>
        <p:txBody>
          <a:bodyPr anchor="t" rtlCol="false" tIns="0" lIns="0" bIns="0" rIns="0">
            <a:spAutoFit/>
          </a:bodyPr>
          <a:lstStyle/>
          <a:p>
            <a:pPr algn="l">
              <a:lnSpc>
                <a:spcPts val="4135"/>
              </a:lnSpc>
            </a:pPr>
            <a:r>
              <a:rPr lang="en-US" sz="2954" b="true">
                <a:solidFill>
                  <a:srgbClr val="FBF9F1"/>
                </a:solidFill>
                <a:latin typeface="Montaser Arabic Bold"/>
                <a:ea typeface="Montaser Arabic Bold"/>
                <a:cs typeface="Montaser Arabic Bold"/>
                <a:sym typeface="Montaser Arabic Bold"/>
              </a:rPr>
              <a:t> </a:t>
            </a:r>
            <a:r>
              <a:rPr lang="en-US" sz="2954" b="true">
                <a:solidFill>
                  <a:srgbClr val="FBF9F1"/>
                </a:solidFill>
                <a:latin typeface="Montaser Arabic Bold"/>
                <a:ea typeface="Montaser Arabic Bold"/>
                <a:cs typeface="Montaser Arabic Bold"/>
                <a:sym typeface="Montaser Arabic Bold"/>
              </a:rPr>
              <a:t>3.3.2 Xu hướng mua sắm theo mùa (tháng và quý)</a:t>
            </a:r>
          </a:p>
        </p:txBody>
      </p:sp>
      <p:sp>
        <p:nvSpPr>
          <p:cNvPr name="TextBox 15" id="15"/>
          <p:cNvSpPr txBox="true"/>
          <p:nvPr/>
        </p:nvSpPr>
        <p:spPr>
          <a:xfrm rot="0">
            <a:off x="1867811" y="965087"/>
            <a:ext cx="12651998" cy="421868"/>
          </a:xfrm>
          <a:prstGeom prst="rect">
            <a:avLst/>
          </a:prstGeom>
        </p:spPr>
        <p:txBody>
          <a:bodyPr anchor="t" rtlCol="false" tIns="0" lIns="0" bIns="0" rIns="0">
            <a:spAutoFit/>
          </a:bodyPr>
          <a:lstStyle/>
          <a:p>
            <a:pPr algn="l">
              <a:lnSpc>
                <a:spcPts val="3522"/>
              </a:lnSpc>
            </a:pPr>
            <a:r>
              <a:rPr lang="en-US" sz="2516" b="true">
                <a:solidFill>
                  <a:srgbClr val="FBF9F1"/>
                </a:solidFill>
                <a:latin typeface="Montaser Arabic Bold"/>
                <a:ea typeface="Montaser Arabic Bold"/>
                <a:cs typeface="Montaser Arabic Bold"/>
                <a:sym typeface="Montaser Arabic Bold"/>
              </a:rPr>
              <a:t>e. Tính giá trị trung bình và độ lệch chuẩn theo các khoảng thời gian:</a:t>
            </a:r>
          </a:p>
        </p:txBody>
      </p:sp>
      <p:sp>
        <p:nvSpPr>
          <p:cNvPr name="AutoShape 16" id="16"/>
          <p:cNvSpPr/>
          <p:nvPr/>
        </p:nvSpPr>
        <p:spPr>
          <a:xfrm flipV="true">
            <a:off x="7716229" y="2153804"/>
            <a:ext cx="0" cy="7410762"/>
          </a:xfrm>
          <a:prstGeom prst="line">
            <a:avLst/>
          </a:prstGeom>
          <a:ln cap="flat" w="38100">
            <a:solidFill>
              <a:srgbClr val="C2CFE9"/>
            </a:solidFill>
            <a:prstDash val="solid"/>
            <a:headEnd type="none" len="sm" w="sm"/>
            <a:tailEnd type="none" len="sm" w="sm"/>
          </a:ln>
        </p:spPr>
      </p:sp>
      <p:sp>
        <p:nvSpPr>
          <p:cNvPr name="TextBox 17" id="17"/>
          <p:cNvSpPr txBox="true"/>
          <p:nvPr/>
        </p:nvSpPr>
        <p:spPr>
          <a:xfrm rot="0">
            <a:off x="7982905" y="1832416"/>
            <a:ext cx="9109884" cy="8085304"/>
          </a:xfrm>
          <a:prstGeom prst="rect">
            <a:avLst/>
          </a:prstGeom>
        </p:spPr>
        <p:txBody>
          <a:bodyPr anchor="t" rtlCol="false" tIns="0" lIns="0" bIns="0" rIns="0">
            <a:spAutoFit/>
          </a:bodyPr>
          <a:lstStyle/>
          <a:p>
            <a:pPr algn="just">
              <a:lnSpc>
                <a:spcPts val="3753"/>
              </a:lnSpc>
            </a:pPr>
            <a:r>
              <a:rPr lang="en-US" sz="2680" b="true">
                <a:solidFill>
                  <a:srgbClr val="1848A0"/>
                </a:solidFill>
                <a:latin typeface="Montaser Arabic Bold"/>
                <a:ea typeface="Montaser Arabic Bold"/>
                <a:cs typeface="Montaser Arabic Bold"/>
                <a:sym typeface="Montaser Arabic Bold"/>
              </a:rPr>
              <a:t>→ </a:t>
            </a:r>
            <a:r>
              <a:rPr lang="en-US" sz="2680" b="true">
                <a:solidFill>
                  <a:srgbClr val="8C2E2E"/>
                </a:solidFill>
                <a:latin typeface="Montaser Arabic Bold"/>
                <a:ea typeface="Montaser Arabic Bold"/>
                <a:cs typeface="Montaser Arabic Bold"/>
                <a:sym typeface="Montaser Arabic Bold"/>
              </a:rPr>
              <a:t>Đưa ra đề xuất:</a:t>
            </a:r>
          </a:p>
          <a:p>
            <a:pPr algn="just">
              <a:lnSpc>
                <a:spcPts val="3753"/>
              </a:lnSpc>
            </a:pPr>
            <a:r>
              <a:rPr lang="en-US" sz="2680">
                <a:solidFill>
                  <a:srgbClr val="1848A0"/>
                </a:solidFill>
                <a:latin typeface="Montaser Arabic"/>
                <a:ea typeface="Montaser Arabic"/>
                <a:cs typeface="Montaser Arabic"/>
                <a:sym typeface="Montaser Arabic"/>
              </a:rPr>
              <a:t>- </a:t>
            </a:r>
            <a:r>
              <a:rPr lang="en-US" sz="2680">
                <a:solidFill>
                  <a:srgbClr val="1848A0"/>
                </a:solidFill>
                <a:latin typeface="Montaser Arabic"/>
                <a:ea typeface="Montaser Arabic"/>
                <a:cs typeface="Montaser Arabic"/>
                <a:sym typeface="Montaser Arabic"/>
              </a:rPr>
              <a:t>Tối ưu hóa chiến lược kinh doanh:</a:t>
            </a:r>
          </a:p>
          <a:p>
            <a:pPr algn="just" marL="578817" indent="-289409" lvl="1">
              <a:lnSpc>
                <a:spcPts val="3753"/>
              </a:lnSpc>
              <a:buFont typeface="Arial"/>
              <a:buChar char="•"/>
            </a:pPr>
            <a:r>
              <a:rPr lang="en-US" sz="2680">
                <a:solidFill>
                  <a:srgbClr val="1848A0"/>
                </a:solidFill>
                <a:latin typeface="Montaser Arabic"/>
                <a:ea typeface="Montaser Arabic"/>
                <a:cs typeface="Montaser Arabic"/>
                <a:sym typeface="Montaser Arabic"/>
              </a:rPr>
              <a:t>Tập trung vào sản phẩm cao cấp và đa dạng trong mùa lễ hội để đáp ứng nhu cầu phong phú của khách hàng.</a:t>
            </a:r>
          </a:p>
          <a:p>
            <a:pPr algn="just" marL="578817" indent="-289409" lvl="1">
              <a:lnSpc>
                <a:spcPts val="3753"/>
              </a:lnSpc>
              <a:buFont typeface="Arial"/>
              <a:buChar char="•"/>
            </a:pPr>
            <a:r>
              <a:rPr lang="en-US" sz="2680">
                <a:solidFill>
                  <a:srgbClr val="1848A0"/>
                </a:solidFill>
                <a:latin typeface="Montaser Arabic"/>
                <a:ea typeface="Montaser Arabic"/>
                <a:cs typeface="Montaser Arabic"/>
                <a:sym typeface="Montaser Arabic"/>
              </a:rPr>
              <a:t>Tạo ra các chương trình khuyến mãi phù hợp vào các giai đoạn thấp điểm nhằm kích thích mua sắm.</a:t>
            </a:r>
          </a:p>
          <a:p>
            <a:pPr algn="just">
              <a:lnSpc>
                <a:spcPts val="3753"/>
              </a:lnSpc>
            </a:pPr>
            <a:r>
              <a:rPr lang="en-US" sz="2680">
                <a:solidFill>
                  <a:srgbClr val="1848A0"/>
                </a:solidFill>
                <a:latin typeface="Montaser Arabic"/>
                <a:ea typeface="Montaser Arabic"/>
                <a:cs typeface="Montaser Arabic"/>
                <a:sym typeface="Montaser Arabic"/>
              </a:rPr>
              <a:t>- </a:t>
            </a:r>
            <a:r>
              <a:rPr lang="en-US" sz="2680">
                <a:solidFill>
                  <a:srgbClr val="1848A0"/>
                </a:solidFill>
                <a:latin typeface="Montaser Arabic"/>
                <a:ea typeface="Montaser Arabic"/>
                <a:cs typeface="Montaser Arabic"/>
                <a:sym typeface="Montaser Arabic"/>
              </a:rPr>
              <a:t>Lên kế hoạch chuỗi cung ứng:</a:t>
            </a:r>
          </a:p>
          <a:p>
            <a:pPr algn="just" marL="578817" indent="-289409" lvl="1">
              <a:lnSpc>
                <a:spcPts val="3753"/>
              </a:lnSpc>
              <a:buFont typeface="Arial"/>
              <a:buChar char="•"/>
            </a:pPr>
            <a:r>
              <a:rPr lang="en-US" sz="2680">
                <a:solidFill>
                  <a:srgbClr val="1848A0"/>
                </a:solidFill>
                <a:latin typeface="Montaser Arabic"/>
                <a:ea typeface="Montaser Arabic"/>
                <a:cs typeface="Montaser Arabic"/>
                <a:sym typeface="Montaser Arabic"/>
              </a:rPr>
              <a:t>Dự đoán chính xác hơn nhu cầu sản phẩm theo từng giai đoạn thời gian để quản lý tồn kho hiệu quả.</a:t>
            </a:r>
          </a:p>
          <a:p>
            <a:pPr algn="just">
              <a:lnSpc>
                <a:spcPts val="3753"/>
              </a:lnSpc>
            </a:pPr>
            <a:r>
              <a:rPr lang="en-US" sz="2680">
                <a:solidFill>
                  <a:srgbClr val="1848A0"/>
                </a:solidFill>
                <a:latin typeface="Montaser Arabic"/>
                <a:ea typeface="Montaser Arabic"/>
                <a:cs typeface="Montaser Arabic"/>
                <a:sym typeface="Montaser Arabic"/>
              </a:rPr>
              <a:t>- </a:t>
            </a:r>
            <a:r>
              <a:rPr lang="en-US" sz="2680">
                <a:solidFill>
                  <a:srgbClr val="1848A0"/>
                </a:solidFill>
                <a:latin typeface="Montaser Arabic"/>
                <a:ea typeface="Montaser Arabic"/>
                <a:cs typeface="Montaser Arabic"/>
                <a:sym typeface="Montaser Arabic"/>
              </a:rPr>
              <a:t>Phân khúc khách hàng:</a:t>
            </a:r>
          </a:p>
          <a:p>
            <a:pPr algn="just" marL="578817" indent="-289409" lvl="1">
              <a:lnSpc>
                <a:spcPts val="3753"/>
              </a:lnSpc>
              <a:buFont typeface="Arial"/>
              <a:buChar char="•"/>
            </a:pPr>
            <a:r>
              <a:rPr lang="en-US" sz="2680">
                <a:solidFill>
                  <a:srgbClr val="1848A0"/>
                </a:solidFill>
                <a:latin typeface="Montaser Arabic"/>
                <a:ea typeface="Montaser Arabic"/>
                <a:cs typeface="Montaser Arabic"/>
                <a:sym typeface="Montaser Arabic"/>
              </a:rPr>
              <a:t>Nhắm mục tiêu các nhóm khách hàng với chiến lược phù hợp, ví dụ: các sản phẩm cao cấp trong mùa lễ hội và sản phẩm giá rẻ trong các giai đoạn khác.</a:t>
            </a:r>
          </a:p>
        </p:txBody>
      </p:sp>
      <p:grpSp>
        <p:nvGrpSpPr>
          <p:cNvPr name="Group 18" id="18"/>
          <p:cNvGrpSpPr/>
          <p:nvPr/>
        </p:nvGrpSpPr>
        <p:grpSpPr>
          <a:xfrm rot="0">
            <a:off x="316488" y="1931013"/>
            <a:ext cx="7075891" cy="7856344"/>
            <a:chOff x="0" y="0"/>
            <a:chExt cx="9434521" cy="10475125"/>
          </a:xfrm>
        </p:grpSpPr>
        <p:sp>
          <p:nvSpPr>
            <p:cNvPr name="Freeform 19" id="19"/>
            <p:cNvSpPr/>
            <p:nvPr/>
          </p:nvSpPr>
          <p:spPr>
            <a:xfrm flipH="false" flipV="false" rot="0">
              <a:off x="272953" y="0"/>
              <a:ext cx="7711629" cy="7005563"/>
            </a:xfrm>
            <a:custGeom>
              <a:avLst/>
              <a:gdLst/>
              <a:ahLst/>
              <a:cxnLst/>
              <a:rect r="r" b="b" t="t" l="l"/>
              <a:pathLst>
                <a:path h="7005563" w="7711629">
                  <a:moveTo>
                    <a:pt x="0" y="0"/>
                  </a:moveTo>
                  <a:lnTo>
                    <a:pt x="7711629" y="0"/>
                  </a:lnTo>
                  <a:lnTo>
                    <a:pt x="7711629" y="7005563"/>
                  </a:lnTo>
                  <a:lnTo>
                    <a:pt x="0" y="7005563"/>
                  </a:lnTo>
                  <a:lnTo>
                    <a:pt x="0" y="0"/>
                  </a:lnTo>
                  <a:close/>
                </a:path>
              </a:pathLst>
            </a:custGeom>
            <a:blipFill>
              <a:blip r:embed="rId8"/>
              <a:stretch>
                <a:fillRect l="0" t="0" r="0" b="-892"/>
              </a:stretch>
            </a:blipFill>
            <a:ln w="9525" cap="sq">
              <a:solidFill>
                <a:srgbClr val="000000"/>
              </a:solidFill>
              <a:prstDash val="solid"/>
              <a:miter/>
            </a:ln>
          </p:spPr>
        </p:sp>
        <p:sp>
          <p:nvSpPr>
            <p:cNvPr name="Freeform 20" id="20"/>
            <p:cNvSpPr/>
            <p:nvPr/>
          </p:nvSpPr>
          <p:spPr>
            <a:xfrm flipH="false" flipV="false" rot="0">
              <a:off x="0" y="4824436"/>
              <a:ext cx="9434521" cy="5650689"/>
            </a:xfrm>
            <a:custGeom>
              <a:avLst/>
              <a:gdLst/>
              <a:ahLst/>
              <a:cxnLst/>
              <a:rect r="r" b="b" t="t" l="l"/>
              <a:pathLst>
                <a:path h="5650689" w="9434521">
                  <a:moveTo>
                    <a:pt x="0" y="0"/>
                  </a:moveTo>
                  <a:lnTo>
                    <a:pt x="9434521" y="0"/>
                  </a:lnTo>
                  <a:lnTo>
                    <a:pt x="9434521" y="5650689"/>
                  </a:lnTo>
                  <a:lnTo>
                    <a:pt x="0" y="5650689"/>
                  </a:lnTo>
                  <a:lnTo>
                    <a:pt x="0" y="0"/>
                  </a:lnTo>
                  <a:close/>
                </a:path>
              </a:pathLst>
            </a:custGeom>
            <a:blipFill>
              <a:blip r:embed="rId9"/>
              <a:stretch>
                <a:fillRect l="0" t="0" r="0" b="0"/>
              </a:stretch>
            </a:blipFill>
            <a:ln w="9525" cap="sq">
              <a:solidFill>
                <a:srgbClr val="000000"/>
              </a:solidFill>
              <a:prstDash val="solid"/>
              <a:miter/>
            </a:ln>
          </p:spPr>
        </p:sp>
      </p:grpSp>
    </p:spTree>
  </p:cSld>
  <p:clrMapOvr>
    <a:masterClrMapping/>
  </p:clrMapOvr>
  <p:transition spd="fast">
    <p:circle/>
  </p:transition>
</p:sld>
</file>

<file path=ppt/slides/slide11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17123" y="9494174"/>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2602230" y="1751558"/>
            <a:ext cx="6848486" cy="0"/>
          </a:xfrm>
          <a:prstGeom prst="line">
            <a:avLst/>
          </a:prstGeom>
          <a:ln cap="flat" w="57150">
            <a:solidFill>
              <a:srgbClr val="1C53A3"/>
            </a:solidFill>
            <a:prstDash val="solid"/>
            <a:headEnd type="none" len="sm" w="sm"/>
            <a:tailEnd type="none" len="sm" w="sm"/>
          </a:ln>
        </p:spPr>
      </p:sp>
      <p:grpSp>
        <p:nvGrpSpPr>
          <p:cNvPr name="Group 5" id="5"/>
          <p:cNvGrpSpPr/>
          <p:nvPr/>
        </p:nvGrpSpPr>
        <p:grpSpPr>
          <a:xfrm rot="-5400000">
            <a:off x="7239796" y="-6774728"/>
            <a:ext cx="1935663" cy="15928486"/>
            <a:chOff x="0" y="0"/>
            <a:chExt cx="529784" cy="4359570"/>
          </a:xfrm>
        </p:grpSpPr>
        <p:sp>
          <p:nvSpPr>
            <p:cNvPr name="Freeform 6" id="6"/>
            <p:cNvSpPr/>
            <p:nvPr/>
          </p:nvSpPr>
          <p:spPr>
            <a:xfrm flipH="false" flipV="false" rot="0">
              <a:off x="0" y="0"/>
              <a:ext cx="529784" cy="4359570"/>
            </a:xfrm>
            <a:custGeom>
              <a:avLst/>
              <a:gdLst/>
              <a:ahLst/>
              <a:cxnLst/>
              <a:rect r="r" b="b" t="t" l="l"/>
              <a:pathLst>
                <a:path h="4359570" w="529784">
                  <a:moveTo>
                    <a:pt x="0" y="0"/>
                  </a:moveTo>
                  <a:lnTo>
                    <a:pt x="529784" y="0"/>
                  </a:lnTo>
                  <a:lnTo>
                    <a:pt x="529784" y="4359570"/>
                  </a:lnTo>
                  <a:lnTo>
                    <a:pt x="0" y="4359570"/>
                  </a:lnTo>
                  <a:close/>
                </a:path>
              </a:pathLst>
            </a:custGeom>
            <a:solidFill>
              <a:srgbClr val="1C53A3"/>
            </a:solidFill>
          </p:spPr>
        </p:sp>
        <p:sp>
          <p:nvSpPr>
            <p:cNvPr name="TextBox 7" id="7"/>
            <p:cNvSpPr txBox="true"/>
            <p:nvPr/>
          </p:nvSpPr>
          <p:spPr>
            <a:xfrm>
              <a:off x="0" y="-38100"/>
              <a:ext cx="529784" cy="439767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580525" y="559859"/>
            <a:ext cx="409524" cy="318460"/>
            <a:chOff x="0" y="0"/>
            <a:chExt cx="812800" cy="632061"/>
          </a:xfrm>
        </p:grpSpPr>
        <p:sp>
          <p:nvSpPr>
            <p:cNvPr name="Freeform 9" id="9"/>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A6B9DD"/>
            </a:solidFill>
          </p:spPr>
        </p:sp>
        <p:sp>
          <p:nvSpPr>
            <p:cNvPr name="TextBox 10" id="10"/>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Freeform 11" id="11"/>
          <p:cNvSpPr/>
          <p:nvPr/>
        </p:nvSpPr>
        <p:spPr>
          <a:xfrm flipH="false" flipV="false" rot="5400000">
            <a:off x="-1845934" y="8441066"/>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4">
              <a:alphaModFix amt="61000"/>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310438">
            <a:off x="13884421" y="2168829"/>
            <a:ext cx="11649758" cy="11778248"/>
          </a:xfrm>
          <a:custGeom>
            <a:avLst/>
            <a:gdLst/>
            <a:ahLst/>
            <a:cxnLst/>
            <a:rect r="r" b="b" t="t" l="l"/>
            <a:pathLst>
              <a:path h="11778248" w="11649758">
                <a:moveTo>
                  <a:pt x="0" y="0"/>
                </a:moveTo>
                <a:lnTo>
                  <a:pt x="11649759" y="0"/>
                </a:lnTo>
                <a:lnTo>
                  <a:pt x="11649759" y="11778249"/>
                </a:lnTo>
                <a:lnTo>
                  <a:pt x="0" y="11778249"/>
                </a:lnTo>
                <a:lnTo>
                  <a:pt x="0" y="0"/>
                </a:lnTo>
                <a:close/>
              </a:path>
            </a:pathLst>
          </a:custGeom>
          <a:blipFill>
            <a:blip r:embed="rId6">
              <a:alphaModFix amt="21999"/>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552591" y="3666216"/>
            <a:ext cx="11042847" cy="1684695"/>
          </a:xfrm>
          <a:custGeom>
            <a:avLst/>
            <a:gdLst/>
            <a:ahLst/>
            <a:cxnLst/>
            <a:rect r="r" b="b" t="t" l="l"/>
            <a:pathLst>
              <a:path h="1684695" w="11042847">
                <a:moveTo>
                  <a:pt x="0" y="0"/>
                </a:moveTo>
                <a:lnTo>
                  <a:pt x="11042847" y="0"/>
                </a:lnTo>
                <a:lnTo>
                  <a:pt x="11042847" y="1684694"/>
                </a:lnTo>
                <a:lnTo>
                  <a:pt x="0" y="1684694"/>
                </a:lnTo>
                <a:lnTo>
                  <a:pt x="0" y="0"/>
                </a:lnTo>
                <a:close/>
              </a:path>
            </a:pathLst>
          </a:custGeom>
          <a:blipFill>
            <a:blip r:embed="rId8"/>
            <a:stretch>
              <a:fillRect l="0" t="-2569" r="-8819" b="-378977"/>
            </a:stretch>
          </a:blipFill>
          <a:ln w="9525" cap="sq">
            <a:solidFill>
              <a:srgbClr val="000000"/>
            </a:solidFill>
            <a:prstDash val="solid"/>
            <a:miter/>
          </a:ln>
        </p:spPr>
      </p:sp>
      <p:sp>
        <p:nvSpPr>
          <p:cNvPr name="TextBox 14" id="14"/>
          <p:cNvSpPr txBox="true"/>
          <p:nvPr/>
        </p:nvSpPr>
        <p:spPr>
          <a:xfrm rot="0">
            <a:off x="1214768" y="457177"/>
            <a:ext cx="14384985" cy="553133"/>
          </a:xfrm>
          <a:prstGeom prst="rect">
            <a:avLst/>
          </a:prstGeom>
        </p:spPr>
        <p:txBody>
          <a:bodyPr anchor="t" rtlCol="false" tIns="0" lIns="0" bIns="0" rIns="0">
            <a:spAutoFit/>
          </a:bodyPr>
          <a:lstStyle/>
          <a:p>
            <a:pPr algn="l" marL="0" indent="0" lvl="0">
              <a:lnSpc>
                <a:spcPts val="4558"/>
              </a:lnSpc>
              <a:spcBef>
                <a:spcPct val="0"/>
              </a:spcBef>
            </a:pPr>
            <a:r>
              <a:rPr lang="en-US" b="true" sz="3303">
                <a:solidFill>
                  <a:srgbClr val="C5D9F3"/>
                </a:solidFill>
                <a:latin typeface="Montaser Arabic Bold"/>
                <a:ea typeface="Montaser Arabic Bold"/>
                <a:cs typeface="Montaser Arabic Bold"/>
                <a:sym typeface="Montaser Arabic Bold"/>
              </a:rPr>
              <a:t>3.4 MA TRẬN TƯƠNG QUAN GIỮA CÁC BIẾN</a:t>
            </a:r>
          </a:p>
        </p:txBody>
      </p:sp>
      <p:sp>
        <p:nvSpPr>
          <p:cNvPr name="TextBox 15" id="15"/>
          <p:cNvSpPr txBox="true"/>
          <p:nvPr/>
        </p:nvSpPr>
        <p:spPr>
          <a:xfrm rot="0">
            <a:off x="392766" y="2624071"/>
            <a:ext cx="1657714" cy="547815"/>
          </a:xfrm>
          <a:prstGeom prst="rect">
            <a:avLst/>
          </a:prstGeom>
        </p:spPr>
        <p:txBody>
          <a:bodyPr anchor="t" rtlCol="false" tIns="0" lIns="0" bIns="0" rIns="0">
            <a:spAutoFit/>
          </a:bodyPr>
          <a:lstStyle/>
          <a:p>
            <a:pPr algn="just">
              <a:lnSpc>
                <a:spcPts val="4455"/>
              </a:lnSpc>
            </a:pPr>
            <a:r>
              <a:rPr lang="en-US" sz="3182" b="true">
                <a:solidFill>
                  <a:srgbClr val="000000"/>
                </a:solidFill>
                <a:latin typeface="Montaser Arabic Bold"/>
                <a:ea typeface="Montaser Arabic Bold"/>
                <a:cs typeface="Montaser Arabic Bold"/>
                <a:sym typeface="Montaser Arabic Bold"/>
              </a:rPr>
              <a:t>Output:</a:t>
            </a:r>
          </a:p>
        </p:txBody>
      </p:sp>
      <p:sp>
        <p:nvSpPr>
          <p:cNvPr name="TextBox 16" id="16"/>
          <p:cNvSpPr txBox="true"/>
          <p:nvPr/>
        </p:nvSpPr>
        <p:spPr>
          <a:xfrm rot="0">
            <a:off x="1900268" y="1113315"/>
            <a:ext cx="12448203" cy="664027"/>
          </a:xfrm>
          <a:prstGeom prst="rect">
            <a:avLst/>
          </a:prstGeom>
        </p:spPr>
        <p:txBody>
          <a:bodyPr anchor="t" rtlCol="false" tIns="0" lIns="0" bIns="0" rIns="0">
            <a:spAutoFit/>
          </a:bodyPr>
          <a:lstStyle/>
          <a:p>
            <a:pPr algn="l">
              <a:lnSpc>
                <a:spcPts val="5400"/>
              </a:lnSpc>
            </a:pPr>
            <a:r>
              <a:rPr lang="en-US" sz="3857" b="true">
                <a:solidFill>
                  <a:srgbClr val="FBF9F1"/>
                </a:solidFill>
                <a:latin typeface="Montaser Arabic Bold"/>
                <a:ea typeface="Montaser Arabic Bold"/>
                <a:cs typeface="Montaser Arabic Bold"/>
                <a:sym typeface="Montaser Arabic Bold"/>
              </a:rPr>
              <a:t>3.4.1 Tính toán hệ số tương quan ma trận</a:t>
            </a:r>
          </a:p>
        </p:txBody>
      </p:sp>
      <p:sp>
        <p:nvSpPr>
          <p:cNvPr name="TextBox 17" id="17"/>
          <p:cNvSpPr txBox="true"/>
          <p:nvPr/>
        </p:nvSpPr>
        <p:spPr>
          <a:xfrm rot="0">
            <a:off x="1028700" y="5689404"/>
            <a:ext cx="12348372" cy="1180465"/>
          </a:xfrm>
          <a:prstGeom prst="rect">
            <a:avLst/>
          </a:prstGeom>
        </p:spPr>
        <p:txBody>
          <a:bodyPr anchor="t" rtlCol="false" tIns="0" lIns="0" bIns="0" rIns="0">
            <a:spAutoFit/>
          </a:bodyPr>
          <a:lstStyle/>
          <a:p>
            <a:pPr algn="l">
              <a:lnSpc>
                <a:spcPts val="4759"/>
              </a:lnSpc>
            </a:pPr>
            <a:r>
              <a:rPr lang="en-US" sz="3399" b="true">
                <a:solidFill>
                  <a:srgbClr val="1848A0"/>
                </a:solidFill>
                <a:latin typeface="Montaser Arabic Bold"/>
                <a:ea typeface="Montaser Arabic Bold"/>
                <a:cs typeface="Montaser Arabic Bold"/>
                <a:sym typeface="Montaser Arabic Bold"/>
              </a:rPr>
              <a:t>→ Biểu diễn ma trận tương quan giữa các biến liên tục bằng Heatmap</a:t>
            </a:r>
          </a:p>
        </p:txBody>
      </p:sp>
      <p:sp>
        <p:nvSpPr>
          <p:cNvPr name="TextBox 18" id="18"/>
          <p:cNvSpPr txBox="true"/>
          <p:nvPr/>
        </p:nvSpPr>
        <p:spPr>
          <a:xfrm rot="0">
            <a:off x="1028700" y="6993694"/>
            <a:ext cx="10317888" cy="1064260"/>
          </a:xfrm>
          <a:prstGeom prst="rect">
            <a:avLst/>
          </a:prstGeom>
        </p:spPr>
        <p:txBody>
          <a:bodyPr anchor="t" rtlCol="false" tIns="0" lIns="0" bIns="0" rIns="0">
            <a:spAutoFit/>
          </a:bodyPr>
          <a:lstStyle/>
          <a:p>
            <a:pPr algn="l">
              <a:lnSpc>
                <a:spcPts val="4340"/>
              </a:lnSpc>
            </a:pPr>
            <a:r>
              <a:rPr lang="en-US" sz="3100">
                <a:solidFill>
                  <a:srgbClr val="184C99"/>
                </a:solidFill>
                <a:latin typeface="Montaser Arabic"/>
                <a:ea typeface="Montaser Arabic"/>
                <a:cs typeface="Montaser Arabic"/>
                <a:sym typeface="Montaser Arabic"/>
              </a:rPr>
              <a:t>Điều kiện sử dụng Heatmap: Xét về đặc điểm dữ liệu, cần có cường độ / phân hóa rõ rệt.</a:t>
            </a:r>
          </a:p>
        </p:txBody>
      </p:sp>
    </p:spTree>
  </p:cSld>
  <p:clrMapOvr>
    <a:masterClrMapping/>
  </p:clrMapOvr>
  <p:transition spd="fast">
    <p:circle/>
  </p:transition>
</p:sld>
</file>

<file path=ppt/slides/slide11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17123" y="9494174"/>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2602230" y="1751558"/>
            <a:ext cx="6848486" cy="0"/>
          </a:xfrm>
          <a:prstGeom prst="line">
            <a:avLst/>
          </a:prstGeom>
          <a:ln cap="flat" w="57150">
            <a:solidFill>
              <a:srgbClr val="1C53A3"/>
            </a:solidFill>
            <a:prstDash val="solid"/>
            <a:headEnd type="none" len="sm" w="sm"/>
            <a:tailEnd type="none" len="sm" w="sm"/>
          </a:ln>
        </p:spPr>
      </p:sp>
      <p:grpSp>
        <p:nvGrpSpPr>
          <p:cNvPr name="Group 5" id="5"/>
          <p:cNvGrpSpPr/>
          <p:nvPr/>
        </p:nvGrpSpPr>
        <p:grpSpPr>
          <a:xfrm rot="-5400000">
            <a:off x="8010674" y="-7545606"/>
            <a:ext cx="1935663" cy="17470243"/>
            <a:chOff x="0" y="0"/>
            <a:chExt cx="529784" cy="4781543"/>
          </a:xfrm>
        </p:grpSpPr>
        <p:sp>
          <p:nvSpPr>
            <p:cNvPr name="Freeform 6" id="6"/>
            <p:cNvSpPr/>
            <p:nvPr/>
          </p:nvSpPr>
          <p:spPr>
            <a:xfrm flipH="false" flipV="false" rot="0">
              <a:off x="0" y="0"/>
              <a:ext cx="529784" cy="4781543"/>
            </a:xfrm>
            <a:custGeom>
              <a:avLst/>
              <a:gdLst/>
              <a:ahLst/>
              <a:cxnLst/>
              <a:rect r="r" b="b" t="t" l="l"/>
              <a:pathLst>
                <a:path h="4781543" w="529784">
                  <a:moveTo>
                    <a:pt x="0" y="0"/>
                  </a:moveTo>
                  <a:lnTo>
                    <a:pt x="529784" y="0"/>
                  </a:lnTo>
                  <a:lnTo>
                    <a:pt x="529784" y="4781543"/>
                  </a:lnTo>
                  <a:lnTo>
                    <a:pt x="0" y="4781543"/>
                  </a:lnTo>
                  <a:close/>
                </a:path>
              </a:pathLst>
            </a:custGeom>
            <a:solidFill>
              <a:srgbClr val="1C53A3"/>
            </a:solidFill>
          </p:spPr>
        </p:sp>
        <p:sp>
          <p:nvSpPr>
            <p:cNvPr name="TextBox 7" id="7"/>
            <p:cNvSpPr txBox="true"/>
            <p:nvPr/>
          </p:nvSpPr>
          <p:spPr>
            <a:xfrm>
              <a:off x="0" y="-38100"/>
              <a:ext cx="529784" cy="481964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580525" y="559859"/>
            <a:ext cx="409524" cy="318460"/>
            <a:chOff x="0" y="0"/>
            <a:chExt cx="812800" cy="632061"/>
          </a:xfrm>
        </p:grpSpPr>
        <p:sp>
          <p:nvSpPr>
            <p:cNvPr name="Freeform 9" id="9"/>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A6B9DD"/>
            </a:solidFill>
          </p:spPr>
        </p:sp>
        <p:sp>
          <p:nvSpPr>
            <p:cNvPr name="TextBox 10" id="10"/>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Freeform 11" id="11"/>
          <p:cNvSpPr/>
          <p:nvPr/>
        </p:nvSpPr>
        <p:spPr>
          <a:xfrm flipH="false" flipV="false" rot="5400000">
            <a:off x="-1845934" y="8441066"/>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4">
              <a:alphaModFix amt="61000"/>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5400000">
            <a:off x="15932625" y="7916883"/>
            <a:ext cx="3691868" cy="3691868"/>
          </a:xfrm>
          <a:custGeom>
            <a:avLst/>
            <a:gdLst/>
            <a:ahLst/>
            <a:cxnLst/>
            <a:rect r="r" b="b" t="t" l="l"/>
            <a:pathLst>
              <a:path h="3691868" w="3691868">
                <a:moveTo>
                  <a:pt x="0" y="0"/>
                </a:moveTo>
                <a:lnTo>
                  <a:pt x="3691868" y="0"/>
                </a:lnTo>
                <a:lnTo>
                  <a:pt x="3691868" y="3691867"/>
                </a:lnTo>
                <a:lnTo>
                  <a:pt x="0" y="3691867"/>
                </a:lnTo>
                <a:lnTo>
                  <a:pt x="0" y="0"/>
                </a:lnTo>
                <a:close/>
              </a:path>
            </a:pathLst>
          </a:custGeom>
          <a:blipFill>
            <a:blip r:embed="rId4">
              <a:alphaModFix amt="61000"/>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7259300" y="131402"/>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14" id="14"/>
          <p:cNvSpPr/>
          <p:nvPr/>
        </p:nvSpPr>
        <p:spPr>
          <a:xfrm flipV="true">
            <a:off x="9790500" y="2490326"/>
            <a:ext cx="0" cy="7410762"/>
          </a:xfrm>
          <a:prstGeom prst="line">
            <a:avLst/>
          </a:prstGeom>
          <a:ln cap="flat" w="38100">
            <a:solidFill>
              <a:srgbClr val="A6B9DD"/>
            </a:solidFill>
            <a:prstDash val="solid"/>
            <a:headEnd type="none" len="sm" w="sm"/>
            <a:tailEnd type="none" len="sm" w="sm"/>
          </a:ln>
        </p:spPr>
      </p:sp>
      <p:sp>
        <p:nvSpPr>
          <p:cNvPr name="Freeform 15" id="15"/>
          <p:cNvSpPr/>
          <p:nvPr/>
        </p:nvSpPr>
        <p:spPr>
          <a:xfrm flipH="false" flipV="false" rot="0">
            <a:off x="1221623" y="3352862"/>
            <a:ext cx="7765461" cy="6405611"/>
          </a:xfrm>
          <a:custGeom>
            <a:avLst/>
            <a:gdLst/>
            <a:ahLst/>
            <a:cxnLst/>
            <a:rect r="r" b="b" t="t" l="l"/>
            <a:pathLst>
              <a:path h="6405611" w="7765461">
                <a:moveTo>
                  <a:pt x="0" y="0"/>
                </a:moveTo>
                <a:lnTo>
                  <a:pt x="7765461" y="0"/>
                </a:lnTo>
                <a:lnTo>
                  <a:pt x="7765461" y="6405611"/>
                </a:lnTo>
                <a:lnTo>
                  <a:pt x="0" y="6405611"/>
                </a:lnTo>
                <a:lnTo>
                  <a:pt x="0" y="0"/>
                </a:lnTo>
                <a:close/>
              </a:path>
            </a:pathLst>
          </a:custGeom>
          <a:blipFill>
            <a:blip r:embed="rId8"/>
            <a:stretch>
              <a:fillRect l="0" t="0" r="0" b="0"/>
            </a:stretch>
          </a:blipFill>
          <a:ln w="28575" cap="sq">
            <a:solidFill>
              <a:srgbClr val="000000"/>
            </a:solidFill>
            <a:prstDash val="solid"/>
            <a:miter/>
          </a:ln>
        </p:spPr>
      </p:sp>
      <p:sp>
        <p:nvSpPr>
          <p:cNvPr name="TextBox 16" id="16"/>
          <p:cNvSpPr txBox="true"/>
          <p:nvPr/>
        </p:nvSpPr>
        <p:spPr>
          <a:xfrm rot="0">
            <a:off x="1214768" y="457177"/>
            <a:ext cx="14384985" cy="553133"/>
          </a:xfrm>
          <a:prstGeom prst="rect">
            <a:avLst/>
          </a:prstGeom>
        </p:spPr>
        <p:txBody>
          <a:bodyPr anchor="t" rtlCol="false" tIns="0" lIns="0" bIns="0" rIns="0">
            <a:spAutoFit/>
          </a:bodyPr>
          <a:lstStyle/>
          <a:p>
            <a:pPr algn="l" marL="0" indent="0" lvl="0">
              <a:lnSpc>
                <a:spcPts val="4558"/>
              </a:lnSpc>
              <a:spcBef>
                <a:spcPct val="0"/>
              </a:spcBef>
            </a:pPr>
            <a:r>
              <a:rPr lang="en-US" b="true" sz="3303">
                <a:solidFill>
                  <a:srgbClr val="C5D9F3"/>
                </a:solidFill>
                <a:latin typeface="Montaser Arabic Bold"/>
                <a:ea typeface="Montaser Arabic Bold"/>
                <a:cs typeface="Montaser Arabic Bold"/>
                <a:sym typeface="Montaser Arabic Bold"/>
              </a:rPr>
              <a:t>3.4 MA TRẬN TƯƠNG QUAN GIỮA CÁC BIẾN</a:t>
            </a:r>
          </a:p>
        </p:txBody>
      </p:sp>
      <p:sp>
        <p:nvSpPr>
          <p:cNvPr name="TextBox 17" id="17"/>
          <p:cNvSpPr txBox="true"/>
          <p:nvPr/>
        </p:nvSpPr>
        <p:spPr>
          <a:xfrm rot="0">
            <a:off x="392766" y="2624071"/>
            <a:ext cx="1657714" cy="547815"/>
          </a:xfrm>
          <a:prstGeom prst="rect">
            <a:avLst/>
          </a:prstGeom>
        </p:spPr>
        <p:txBody>
          <a:bodyPr anchor="t" rtlCol="false" tIns="0" lIns="0" bIns="0" rIns="0">
            <a:spAutoFit/>
          </a:bodyPr>
          <a:lstStyle/>
          <a:p>
            <a:pPr algn="just">
              <a:lnSpc>
                <a:spcPts val="4455"/>
              </a:lnSpc>
            </a:pPr>
            <a:r>
              <a:rPr lang="en-US" sz="3182" b="true">
                <a:solidFill>
                  <a:srgbClr val="000000"/>
                </a:solidFill>
                <a:latin typeface="Montaser Arabic Bold"/>
                <a:ea typeface="Montaser Arabic Bold"/>
                <a:cs typeface="Montaser Arabic Bold"/>
                <a:sym typeface="Montaser Arabic Bold"/>
              </a:rPr>
              <a:t>Output:</a:t>
            </a:r>
          </a:p>
        </p:txBody>
      </p:sp>
      <p:sp>
        <p:nvSpPr>
          <p:cNvPr name="TextBox 18" id="18"/>
          <p:cNvSpPr txBox="true"/>
          <p:nvPr/>
        </p:nvSpPr>
        <p:spPr>
          <a:xfrm rot="0">
            <a:off x="1900268" y="1113315"/>
            <a:ext cx="12448203" cy="664027"/>
          </a:xfrm>
          <a:prstGeom prst="rect">
            <a:avLst/>
          </a:prstGeom>
        </p:spPr>
        <p:txBody>
          <a:bodyPr anchor="t" rtlCol="false" tIns="0" lIns="0" bIns="0" rIns="0">
            <a:spAutoFit/>
          </a:bodyPr>
          <a:lstStyle/>
          <a:p>
            <a:pPr algn="l">
              <a:lnSpc>
                <a:spcPts val="5400"/>
              </a:lnSpc>
            </a:pPr>
            <a:r>
              <a:rPr lang="en-US" sz="3857" b="true">
                <a:solidFill>
                  <a:srgbClr val="FBF9F1"/>
                </a:solidFill>
                <a:latin typeface="Montaser Arabic Bold"/>
                <a:ea typeface="Montaser Arabic Bold"/>
                <a:cs typeface="Montaser Arabic Bold"/>
                <a:sym typeface="Montaser Arabic Bold"/>
              </a:rPr>
              <a:t>3.4.2 Phân tích tương quan giữa các biến liên tục</a:t>
            </a:r>
          </a:p>
        </p:txBody>
      </p:sp>
      <p:sp>
        <p:nvSpPr>
          <p:cNvPr name="TextBox 19" id="19"/>
          <p:cNvSpPr txBox="true"/>
          <p:nvPr/>
        </p:nvSpPr>
        <p:spPr>
          <a:xfrm rot="0">
            <a:off x="10225777" y="3124262"/>
            <a:ext cx="7644569" cy="5679806"/>
          </a:xfrm>
          <a:prstGeom prst="rect">
            <a:avLst/>
          </a:prstGeom>
        </p:spPr>
        <p:txBody>
          <a:bodyPr anchor="t" rtlCol="false" tIns="0" lIns="0" bIns="0" rIns="0">
            <a:spAutoFit/>
          </a:bodyPr>
          <a:lstStyle/>
          <a:p>
            <a:pPr algn="l">
              <a:lnSpc>
                <a:spcPts val="3514"/>
              </a:lnSpc>
            </a:pPr>
            <a:r>
              <a:rPr lang="en-US" sz="2510" b="true">
                <a:solidFill>
                  <a:srgbClr val="1848A0"/>
                </a:solidFill>
                <a:latin typeface="Montaser Arabic Bold"/>
                <a:ea typeface="Montaser Arabic Bold"/>
                <a:cs typeface="Montaser Arabic Bold"/>
                <a:sym typeface="Montaser Arabic Bold"/>
              </a:rPr>
              <a:t>→ Dựa trên giá trị tương quan (-1 &lt; r &lt; 1), biểu đồ cho thấy: </a:t>
            </a:r>
          </a:p>
          <a:p>
            <a:pPr algn="l" marL="542037" indent="-271019" lvl="1">
              <a:lnSpc>
                <a:spcPts val="3514"/>
              </a:lnSpc>
              <a:buFont typeface="Arial"/>
              <a:buChar char="•"/>
            </a:pPr>
            <a:r>
              <a:rPr lang="en-US" sz="2510">
                <a:solidFill>
                  <a:srgbClr val="1848A0"/>
                </a:solidFill>
                <a:latin typeface="Montaser Arabic"/>
                <a:ea typeface="Montaser Arabic"/>
                <a:cs typeface="Montaser Arabic"/>
                <a:sym typeface="Montaser Arabic"/>
              </a:rPr>
              <a:t>Tuổi khách hàng </a:t>
            </a:r>
            <a:r>
              <a:rPr lang="en-US" b="true" sz="2510">
                <a:solidFill>
                  <a:srgbClr val="1848A0"/>
                </a:solidFill>
                <a:latin typeface="Montaser Arabic Bold"/>
                <a:ea typeface="Montaser Arabic Bold"/>
                <a:cs typeface="Montaser Arabic Bold"/>
                <a:sym typeface="Montaser Arabic Bold"/>
              </a:rPr>
              <a:t>(Customer Age): </a:t>
            </a:r>
            <a:r>
              <a:rPr lang="en-US" sz="2510">
                <a:solidFill>
                  <a:srgbClr val="1848A0"/>
                </a:solidFill>
                <a:latin typeface="Montaser Arabic"/>
                <a:ea typeface="Montaser Arabic"/>
                <a:cs typeface="Montaser Arabic"/>
                <a:sym typeface="Montaser Arabic"/>
              </a:rPr>
              <a:t>Không có mối quan hệ đáng kể với các biến khác (hệ số tương quan bằng 0). Điều này có nghĩa là tuổi của khách hàng không ảnh hưởng đến giá sản phẩm họ mua, số lượng họ mua, và cũng không ảnh hưởng đến tổng chi tiêu.</a:t>
            </a:r>
          </a:p>
          <a:p>
            <a:pPr algn="l">
              <a:lnSpc>
                <a:spcPts val="3514"/>
              </a:lnSpc>
            </a:pPr>
            <a:r>
              <a:rPr lang="en-US" sz="2510">
                <a:solidFill>
                  <a:srgbClr val="1848A0"/>
                </a:solidFill>
                <a:latin typeface="Montaser Arabic"/>
                <a:ea typeface="Montaser Arabic"/>
                <a:cs typeface="Montaser Arabic"/>
                <a:sym typeface="Montaser Arabic"/>
              </a:rPr>
              <a:t> → Không đóng vai trò đáng kể trong việc dự đoán tổng chi tiêu.</a:t>
            </a:r>
          </a:p>
          <a:p>
            <a:pPr algn="l" marL="542037" indent="-271019" lvl="1">
              <a:lnSpc>
                <a:spcPts val="3514"/>
              </a:lnSpc>
              <a:buFont typeface="Arial"/>
              <a:buChar char="•"/>
            </a:pPr>
            <a:r>
              <a:rPr lang="en-US" sz="2510">
                <a:solidFill>
                  <a:srgbClr val="8C2E2E"/>
                </a:solidFill>
                <a:latin typeface="Montaser Arabic"/>
                <a:ea typeface="Montaser Arabic"/>
                <a:cs typeface="Montaser Arabic"/>
                <a:sym typeface="Montaser Arabic"/>
              </a:rPr>
              <a:t>Customer Age, Product Price, và Quantity</a:t>
            </a:r>
            <a:r>
              <a:rPr lang="en-US" sz="2510">
                <a:solidFill>
                  <a:srgbClr val="1848A0"/>
                </a:solidFill>
                <a:latin typeface="Montaser Arabic"/>
                <a:ea typeface="Montaser Arabic"/>
                <a:cs typeface="Montaser Arabic"/>
                <a:sym typeface="Montaser Arabic"/>
              </a:rPr>
              <a:t> đều không có mối quan hệ tuyến tính đáng kể (giá trị r bằng 0).</a:t>
            </a:r>
          </a:p>
        </p:txBody>
      </p:sp>
    </p:spTree>
  </p:cSld>
  <p:clrMapOvr>
    <a:masterClrMapping/>
  </p:clrMapOvr>
  <p:transition spd="fast">
    <p:circle/>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2546736" y="3570639"/>
            <a:ext cx="6205283" cy="56588"/>
          </a:xfrm>
          <a:prstGeom prst="line">
            <a:avLst/>
          </a:prstGeom>
          <a:ln cap="flat" w="66675">
            <a:solidFill>
              <a:srgbClr val="1C53A3"/>
            </a:solidFill>
            <a:prstDash val="solid"/>
            <a:headEnd type="none" len="sm" w="sm"/>
            <a:tailEnd type="none" len="sm" w="sm"/>
          </a:ln>
        </p:spPr>
      </p:sp>
      <p:grpSp>
        <p:nvGrpSpPr>
          <p:cNvPr name="Group 3" id="3"/>
          <p:cNvGrpSpPr/>
          <p:nvPr/>
        </p:nvGrpSpPr>
        <p:grpSpPr>
          <a:xfrm rot="0">
            <a:off x="466318" y="591017"/>
            <a:ext cx="1693766" cy="9104966"/>
            <a:chOff x="0" y="0"/>
            <a:chExt cx="446095" cy="2398016"/>
          </a:xfrm>
        </p:grpSpPr>
        <p:sp>
          <p:nvSpPr>
            <p:cNvPr name="Freeform 4" id="4"/>
            <p:cNvSpPr/>
            <p:nvPr/>
          </p:nvSpPr>
          <p:spPr>
            <a:xfrm flipH="false" flipV="false" rot="0">
              <a:off x="0" y="0"/>
              <a:ext cx="446095" cy="2398016"/>
            </a:xfrm>
            <a:custGeom>
              <a:avLst/>
              <a:gdLst/>
              <a:ahLst/>
              <a:cxnLst/>
              <a:rect r="r" b="b" t="t" l="l"/>
              <a:pathLst>
                <a:path h="2398016" w="446095">
                  <a:moveTo>
                    <a:pt x="0" y="0"/>
                  </a:moveTo>
                  <a:lnTo>
                    <a:pt x="446095" y="0"/>
                  </a:lnTo>
                  <a:lnTo>
                    <a:pt x="446095" y="2398016"/>
                  </a:lnTo>
                  <a:lnTo>
                    <a:pt x="0" y="2398016"/>
                  </a:lnTo>
                  <a:close/>
                </a:path>
              </a:pathLst>
            </a:custGeom>
            <a:solidFill>
              <a:srgbClr val="1C53A3"/>
            </a:solidFill>
          </p:spPr>
        </p:sp>
        <p:sp>
          <p:nvSpPr>
            <p:cNvPr name="TextBox 5" id="5"/>
            <p:cNvSpPr txBox="true"/>
            <p:nvPr/>
          </p:nvSpPr>
          <p:spPr>
            <a:xfrm>
              <a:off x="0" y="-38100"/>
              <a:ext cx="446095" cy="2436116"/>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693286" y="4859445"/>
            <a:ext cx="14953216" cy="5043888"/>
          </a:xfrm>
          <a:prstGeom prst="rect">
            <a:avLst/>
          </a:prstGeom>
        </p:spPr>
        <p:txBody>
          <a:bodyPr anchor="t" rtlCol="false" tIns="0" lIns="0" bIns="0" rIns="0">
            <a:spAutoFit/>
          </a:bodyPr>
          <a:lstStyle/>
          <a:p>
            <a:pPr algn="just">
              <a:lnSpc>
                <a:spcPts val="4440"/>
              </a:lnSpc>
            </a:pPr>
            <a:r>
              <a:rPr lang="en-US" sz="3171">
                <a:solidFill>
                  <a:srgbClr val="000000"/>
                </a:solidFill>
                <a:latin typeface="Montaser Arabic"/>
                <a:ea typeface="Montaser Arabic"/>
                <a:cs typeface="Montaser Arabic"/>
                <a:sym typeface="Montaser Arabic"/>
              </a:rPr>
              <a:t>Với đề tài này, nhóm em sử dụng Python, cùng với các gói Pandas, Numpy và Plotly, để thực hiện phân tích: </a:t>
            </a:r>
          </a:p>
          <a:p>
            <a:pPr algn="just" marL="684774" indent="-342387" lvl="1">
              <a:lnSpc>
                <a:spcPts val="4440"/>
              </a:lnSpc>
              <a:buFont typeface="Arial"/>
              <a:buChar char="•"/>
            </a:pPr>
            <a:r>
              <a:rPr lang="en-US" sz="3171">
                <a:solidFill>
                  <a:srgbClr val="000000"/>
                </a:solidFill>
                <a:latin typeface="Montaser Arabic"/>
                <a:ea typeface="Montaser Arabic"/>
                <a:cs typeface="Montaser Arabic"/>
                <a:sym typeface="Montaser Arabic"/>
              </a:rPr>
              <a:t>Pandas giúp đơn giản hóa việc xử lý các dataframe 2 chiều, cấu trúc dữ liệu tương tự như các bảng tính Excel, làm cho quá trình làm sạch và thao tác dữ liệu trở nên trực quan hơn. </a:t>
            </a:r>
          </a:p>
          <a:p>
            <a:pPr algn="just" marL="684774" indent="-342387" lvl="1">
              <a:lnSpc>
                <a:spcPts val="4440"/>
              </a:lnSpc>
              <a:buFont typeface="Arial"/>
              <a:buChar char="•"/>
            </a:pPr>
            <a:r>
              <a:rPr lang="en-US" sz="3171">
                <a:solidFill>
                  <a:srgbClr val="000000"/>
                </a:solidFill>
                <a:latin typeface="Montaser Arabic"/>
                <a:ea typeface="Montaser Arabic"/>
                <a:cs typeface="Montaser Arabic"/>
                <a:sym typeface="Montaser Arabic"/>
              </a:rPr>
              <a:t>Trong khi đó, bộ công cụ đa dạng của Plotly để tạo các biểu đồ hiện đại, tùy chỉnh và tương tác đảm bảo trải nghiệm trực quan hóa dữ liệu mượt mà và dễ dàng.</a:t>
            </a:r>
          </a:p>
          <a:p>
            <a:pPr algn="just">
              <a:lnSpc>
                <a:spcPts val="4440"/>
              </a:lnSpc>
            </a:pPr>
          </a:p>
        </p:txBody>
      </p:sp>
      <p:sp>
        <p:nvSpPr>
          <p:cNvPr name="TextBox 7" id="7"/>
          <p:cNvSpPr txBox="true"/>
          <p:nvPr/>
        </p:nvSpPr>
        <p:spPr>
          <a:xfrm rot="0">
            <a:off x="2693286" y="4060613"/>
            <a:ext cx="9853146" cy="646431"/>
          </a:xfrm>
          <a:prstGeom prst="rect">
            <a:avLst/>
          </a:prstGeom>
        </p:spPr>
        <p:txBody>
          <a:bodyPr anchor="t" rtlCol="false" tIns="0" lIns="0" bIns="0" rIns="0">
            <a:spAutoFit/>
          </a:bodyPr>
          <a:lstStyle/>
          <a:p>
            <a:pPr algn="just">
              <a:lnSpc>
                <a:spcPts val="5319"/>
              </a:lnSpc>
            </a:pPr>
            <a:r>
              <a:rPr lang="en-US" b="true" sz="3799">
                <a:solidFill>
                  <a:srgbClr val="1C53A3"/>
                </a:solidFill>
                <a:latin typeface="Montaser Arabic Bold"/>
                <a:ea typeface="Montaser Arabic Bold"/>
                <a:cs typeface="Montaser Arabic Bold"/>
                <a:sym typeface="Montaser Arabic Bold"/>
              </a:rPr>
              <a:t>2.1 Các công cụ sử dụng để phân tích:</a:t>
            </a:r>
          </a:p>
        </p:txBody>
      </p:sp>
      <p:sp>
        <p:nvSpPr>
          <p:cNvPr name="Freeform 8" id="8"/>
          <p:cNvSpPr/>
          <p:nvPr/>
        </p:nvSpPr>
        <p:spPr>
          <a:xfrm flipH="false" flipV="false" rot="-10800000">
            <a:off x="10611544" y="-3888577"/>
            <a:ext cx="11607987" cy="6774843"/>
          </a:xfrm>
          <a:custGeom>
            <a:avLst/>
            <a:gdLst/>
            <a:ahLst/>
            <a:cxnLst/>
            <a:rect r="r" b="b" t="t" l="l"/>
            <a:pathLst>
              <a:path h="6774843" w="11607987">
                <a:moveTo>
                  <a:pt x="0" y="0"/>
                </a:moveTo>
                <a:lnTo>
                  <a:pt x="11607987" y="0"/>
                </a:lnTo>
                <a:lnTo>
                  <a:pt x="11607987" y="6774844"/>
                </a:lnTo>
                <a:lnTo>
                  <a:pt x="0" y="67748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5377660">
            <a:off x="16928629" y="8873239"/>
            <a:ext cx="661343" cy="770123"/>
          </a:xfrm>
          <a:custGeom>
            <a:avLst/>
            <a:gdLst/>
            <a:ahLst/>
            <a:cxnLst/>
            <a:rect r="r" b="b" t="t" l="l"/>
            <a:pathLst>
              <a:path h="770123" w="661343">
                <a:moveTo>
                  <a:pt x="0" y="0"/>
                </a:moveTo>
                <a:lnTo>
                  <a:pt x="661342" y="0"/>
                </a:lnTo>
                <a:lnTo>
                  <a:pt x="661342" y="770122"/>
                </a:lnTo>
                <a:lnTo>
                  <a:pt x="0" y="7701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2693286" y="591017"/>
            <a:ext cx="6644022" cy="3322379"/>
            <a:chOff x="0" y="0"/>
            <a:chExt cx="8858696" cy="4429838"/>
          </a:xfrm>
        </p:grpSpPr>
        <p:sp>
          <p:nvSpPr>
            <p:cNvPr name="TextBox 11" id="11"/>
            <p:cNvSpPr txBox="true"/>
            <p:nvPr/>
          </p:nvSpPr>
          <p:spPr>
            <a:xfrm rot="0">
              <a:off x="545804" y="617817"/>
              <a:ext cx="8312892" cy="3812022"/>
            </a:xfrm>
            <a:prstGeom prst="rect">
              <a:avLst/>
            </a:prstGeom>
          </p:spPr>
          <p:txBody>
            <a:bodyPr anchor="t" rtlCol="false" tIns="0" lIns="0" bIns="0" rIns="0">
              <a:spAutoFit/>
            </a:bodyPr>
            <a:lstStyle/>
            <a:p>
              <a:pPr algn="l">
                <a:lnSpc>
                  <a:spcPts val="11021"/>
                </a:lnSpc>
              </a:pPr>
              <a:r>
                <a:rPr lang="en-US" b="true" sz="10397">
                  <a:solidFill>
                    <a:srgbClr val="1C53A3"/>
                  </a:solidFill>
                  <a:latin typeface="Montaser Arabic Bold"/>
                  <a:ea typeface="Montaser Arabic Bold"/>
                  <a:cs typeface="Montaser Arabic Bold"/>
                  <a:sym typeface="Montaser Arabic Bold"/>
                </a:rPr>
                <a:t>XỬ LÝ DỮ LIỆU</a:t>
              </a:r>
            </a:p>
          </p:txBody>
        </p:sp>
        <p:sp>
          <p:nvSpPr>
            <p:cNvPr name="TextBox 12" id="12"/>
            <p:cNvSpPr txBox="true"/>
            <p:nvPr/>
          </p:nvSpPr>
          <p:spPr>
            <a:xfrm rot="0">
              <a:off x="0" y="66675"/>
              <a:ext cx="1539273" cy="883208"/>
            </a:xfrm>
            <a:prstGeom prst="rect">
              <a:avLst/>
            </a:prstGeom>
          </p:spPr>
          <p:txBody>
            <a:bodyPr anchor="t" rtlCol="false" tIns="0" lIns="0" bIns="0" rIns="0">
              <a:spAutoFit/>
            </a:bodyPr>
            <a:lstStyle/>
            <a:p>
              <a:pPr algn="l">
                <a:lnSpc>
                  <a:spcPts val="4993"/>
                </a:lnSpc>
              </a:pPr>
              <a:r>
                <a:rPr lang="en-US" sz="4711" b="true">
                  <a:solidFill>
                    <a:srgbClr val="1C53A3"/>
                  </a:solidFill>
                  <a:latin typeface="Montaser Arabic Bold"/>
                  <a:ea typeface="Montaser Arabic Bold"/>
                  <a:cs typeface="Montaser Arabic Bold"/>
                  <a:sym typeface="Montaser Arabic Bold"/>
                </a:rPr>
                <a:t>02.</a:t>
              </a:r>
            </a:p>
          </p:txBody>
        </p:sp>
      </p:grpSp>
    </p:spTree>
  </p:cSld>
  <p:clrMapOvr>
    <a:masterClrMapping/>
  </p:clrMapOvr>
</p:sld>
</file>

<file path=ppt/slides/slide12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7931069">
            <a:off x="-2479255" y="-4443104"/>
            <a:ext cx="24051599" cy="14037388"/>
          </a:xfrm>
          <a:custGeom>
            <a:avLst/>
            <a:gdLst/>
            <a:ahLst/>
            <a:cxnLst/>
            <a:rect r="r" b="b" t="t" l="l"/>
            <a:pathLst>
              <a:path h="14037388" w="24051599">
                <a:moveTo>
                  <a:pt x="0" y="0"/>
                </a:moveTo>
                <a:lnTo>
                  <a:pt x="24051599" y="0"/>
                </a:lnTo>
                <a:lnTo>
                  <a:pt x="24051599" y="14037388"/>
                </a:lnTo>
                <a:lnTo>
                  <a:pt x="0" y="14037388"/>
                </a:lnTo>
                <a:lnTo>
                  <a:pt x="0" y="0"/>
                </a:lnTo>
                <a:close/>
              </a:path>
            </a:pathLst>
          </a:custGeom>
          <a:blipFill>
            <a:blip r:embed="rId3">
              <a:alphaModFix amt="27000"/>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2416051" y="421620"/>
            <a:ext cx="5535643" cy="4721880"/>
            <a:chOff x="0" y="0"/>
            <a:chExt cx="952877" cy="812800"/>
          </a:xfrm>
        </p:grpSpPr>
        <p:sp>
          <p:nvSpPr>
            <p:cNvPr name="Freeform 4" id="4"/>
            <p:cNvSpPr/>
            <p:nvPr/>
          </p:nvSpPr>
          <p:spPr>
            <a:xfrm flipH="false" flipV="false" rot="0">
              <a:off x="0" y="0"/>
              <a:ext cx="952877" cy="812800"/>
            </a:xfrm>
            <a:custGeom>
              <a:avLst/>
              <a:gdLst/>
              <a:ahLst/>
              <a:cxnLst/>
              <a:rect r="r" b="b" t="t" l="l"/>
              <a:pathLst>
                <a:path h="812800" w="952877">
                  <a:moveTo>
                    <a:pt x="0" y="0"/>
                  </a:moveTo>
                  <a:lnTo>
                    <a:pt x="952877" y="0"/>
                  </a:lnTo>
                  <a:lnTo>
                    <a:pt x="952877" y="812800"/>
                  </a:lnTo>
                  <a:lnTo>
                    <a:pt x="0" y="812800"/>
                  </a:lnTo>
                  <a:close/>
                </a:path>
              </a:pathLst>
            </a:custGeom>
            <a:blipFill>
              <a:blip r:embed="rId5"/>
              <a:stretch>
                <a:fillRect l="-51307" t="0" r="0" b="0"/>
              </a:stretch>
            </a:blipFill>
          </p:spPr>
        </p:sp>
      </p:grpSp>
      <p:sp>
        <p:nvSpPr>
          <p:cNvPr name="Freeform 5" id="5"/>
          <p:cNvSpPr/>
          <p:nvPr/>
        </p:nvSpPr>
        <p:spPr>
          <a:xfrm flipH="false" flipV="false" rot="0">
            <a:off x="11149352" y="531243"/>
            <a:ext cx="854383" cy="994915"/>
          </a:xfrm>
          <a:custGeom>
            <a:avLst/>
            <a:gdLst/>
            <a:ahLst/>
            <a:cxnLst/>
            <a:rect r="r" b="b" t="t" l="l"/>
            <a:pathLst>
              <a:path h="994915" w="854383">
                <a:moveTo>
                  <a:pt x="0" y="0"/>
                </a:moveTo>
                <a:lnTo>
                  <a:pt x="854383" y="0"/>
                </a:lnTo>
                <a:lnTo>
                  <a:pt x="854383" y="994914"/>
                </a:lnTo>
                <a:lnTo>
                  <a:pt x="0" y="9949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456405" y="2794665"/>
            <a:ext cx="12202232" cy="6941185"/>
          </a:xfrm>
          <a:prstGeom prst="rect">
            <a:avLst/>
          </a:prstGeom>
        </p:spPr>
        <p:txBody>
          <a:bodyPr anchor="t" rtlCol="false" tIns="0" lIns="0" bIns="0" rIns="0">
            <a:spAutoFit/>
          </a:bodyPr>
          <a:lstStyle/>
          <a:p>
            <a:pPr algn="l">
              <a:lnSpc>
                <a:spcPts val="18020"/>
              </a:lnSpc>
            </a:pPr>
            <a:r>
              <a:rPr lang="en-US" b="true" sz="17000">
                <a:solidFill>
                  <a:srgbClr val="1C53A3"/>
                </a:solidFill>
                <a:latin typeface="Montaser Arabic Bold"/>
                <a:ea typeface="Montaser Arabic Bold"/>
                <a:cs typeface="Montaser Arabic Bold"/>
                <a:sym typeface="Montaser Arabic Bold"/>
              </a:rPr>
              <a:t>KẾT LUẬN &amp; KHUYẾN NGHỊ</a:t>
            </a:r>
          </a:p>
        </p:txBody>
      </p:sp>
      <p:sp>
        <p:nvSpPr>
          <p:cNvPr name="TextBox 7" id="7"/>
          <p:cNvSpPr txBox="true"/>
          <p:nvPr/>
        </p:nvSpPr>
        <p:spPr>
          <a:xfrm rot="0">
            <a:off x="456405" y="1329720"/>
            <a:ext cx="2916159" cy="1245870"/>
          </a:xfrm>
          <a:prstGeom prst="rect">
            <a:avLst/>
          </a:prstGeom>
        </p:spPr>
        <p:txBody>
          <a:bodyPr anchor="t" rtlCol="false" tIns="0" lIns="0" bIns="0" rIns="0">
            <a:spAutoFit/>
          </a:bodyPr>
          <a:lstStyle/>
          <a:p>
            <a:pPr algn="l">
              <a:lnSpc>
                <a:spcPts val="9540"/>
              </a:lnSpc>
            </a:pPr>
            <a:r>
              <a:rPr lang="en-US" sz="9000" b="true">
                <a:solidFill>
                  <a:srgbClr val="1C53A3"/>
                </a:solidFill>
                <a:latin typeface="Montaser Arabic Bold"/>
                <a:ea typeface="Montaser Arabic Bold"/>
                <a:cs typeface="Montaser Arabic Bold"/>
                <a:sym typeface="Montaser Arabic Bold"/>
              </a:rPr>
              <a:t>III.</a:t>
            </a:r>
          </a:p>
        </p:txBody>
      </p:sp>
    </p:spTree>
  </p:cSld>
  <p:clrMapOvr>
    <a:masterClrMapping/>
  </p:clrMapOvr>
  <p:transition spd="fast">
    <p:push dir="l"/>
  </p:transition>
</p:sld>
</file>

<file path=ppt/slides/slide12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a:off x="15116203" y="3673089"/>
            <a:ext cx="3171329" cy="0"/>
          </a:xfrm>
          <a:prstGeom prst="line">
            <a:avLst/>
          </a:prstGeom>
          <a:ln cap="flat" w="66675">
            <a:solidFill>
              <a:srgbClr val="1C53A3"/>
            </a:solidFill>
            <a:prstDash val="solid"/>
            <a:headEnd type="none" len="sm" w="sm"/>
            <a:tailEnd type="none" len="sm" w="sm"/>
          </a:ln>
        </p:spPr>
      </p:sp>
      <p:grpSp>
        <p:nvGrpSpPr>
          <p:cNvPr name="Group 3" id="3"/>
          <p:cNvGrpSpPr/>
          <p:nvPr/>
        </p:nvGrpSpPr>
        <p:grpSpPr>
          <a:xfrm rot="0">
            <a:off x="808186" y="893235"/>
            <a:ext cx="2910122" cy="8576624"/>
            <a:chOff x="0" y="0"/>
            <a:chExt cx="766452" cy="2258864"/>
          </a:xfrm>
        </p:grpSpPr>
        <p:sp>
          <p:nvSpPr>
            <p:cNvPr name="Freeform 4" id="4"/>
            <p:cNvSpPr/>
            <p:nvPr/>
          </p:nvSpPr>
          <p:spPr>
            <a:xfrm flipH="false" flipV="false" rot="0">
              <a:off x="0" y="0"/>
              <a:ext cx="766452" cy="2258864"/>
            </a:xfrm>
            <a:custGeom>
              <a:avLst/>
              <a:gdLst/>
              <a:ahLst/>
              <a:cxnLst/>
              <a:rect r="r" b="b" t="t" l="l"/>
              <a:pathLst>
                <a:path h="2258864" w="766452">
                  <a:moveTo>
                    <a:pt x="0" y="0"/>
                  </a:moveTo>
                  <a:lnTo>
                    <a:pt x="766452" y="0"/>
                  </a:lnTo>
                  <a:lnTo>
                    <a:pt x="766452" y="2258864"/>
                  </a:lnTo>
                  <a:lnTo>
                    <a:pt x="0" y="2258864"/>
                  </a:lnTo>
                  <a:close/>
                </a:path>
              </a:pathLst>
            </a:custGeom>
            <a:solidFill>
              <a:srgbClr val="1C53A3"/>
            </a:solidFill>
          </p:spPr>
        </p:sp>
        <p:sp>
          <p:nvSpPr>
            <p:cNvPr name="TextBox 5" id="5"/>
            <p:cNvSpPr txBox="true"/>
            <p:nvPr/>
          </p:nvSpPr>
          <p:spPr>
            <a:xfrm>
              <a:off x="0" y="-38100"/>
              <a:ext cx="766452" cy="2296964"/>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718307" y="3200710"/>
            <a:ext cx="14446567" cy="6772934"/>
          </a:xfrm>
          <a:prstGeom prst="rect">
            <a:avLst/>
          </a:prstGeom>
        </p:spPr>
        <p:txBody>
          <a:bodyPr anchor="t" rtlCol="false" tIns="0" lIns="0" bIns="0" rIns="0">
            <a:spAutoFit/>
          </a:bodyPr>
          <a:lstStyle/>
          <a:p>
            <a:pPr algn="l">
              <a:lnSpc>
                <a:spcPts val="5599"/>
              </a:lnSpc>
            </a:pPr>
            <a:r>
              <a:rPr lang="en-US" sz="3999" b="true">
                <a:solidFill>
                  <a:srgbClr val="184C99"/>
                </a:solidFill>
                <a:latin typeface="Montaser Arabic Bold"/>
                <a:ea typeface="Montaser Arabic Bold"/>
                <a:cs typeface="Montaser Arabic Bold"/>
                <a:sym typeface="Montaser Arabic Bold"/>
              </a:rPr>
              <a:t>   Hành vi mua sắm theo độ tuổi và giới tính</a:t>
            </a:r>
          </a:p>
          <a:p>
            <a:pPr algn="l">
              <a:lnSpc>
                <a:spcPts val="4827"/>
              </a:lnSpc>
            </a:pPr>
          </a:p>
          <a:p>
            <a:pPr algn="l" marL="744444" indent="-372222" lvl="1">
              <a:lnSpc>
                <a:spcPts val="4827"/>
              </a:lnSpc>
              <a:buFont typeface="Arial"/>
              <a:buChar char="•"/>
            </a:pPr>
            <a:r>
              <a:rPr lang="en-US" sz="3448">
                <a:solidFill>
                  <a:srgbClr val="000000"/>
                </a:solidFill>
                <a:latin typeface="Montaser Arabic"/>
                <a:ea typeface="Montaser Arabic"/>
                <a:cs typeface="Montaser Arabic"/>
                <a:sym typeface="Montaser Arabic"/>
              </a:rPr>
              <a:t>Các nhóm khách hàng trẻ (18-29 tuổi) chiếm tỷ lệ giao dịch cao nhất, trong đó số lượng giao dịch của nam và nữ gần như tương đương.</a:t>
            </a:r>
          </a:p>
          <a:p>
            <a:pPr algn="l" marL="744444" indent="-372222" lvl="1">
              <a:lnSpc>
                <a:spcPts val="4827"/>
              </a:lnSpc>
              <a:buFont typeface="Arial"/>
              <a:buChar char="•"/>
            </a:pPr>
            <a:r>
              <a:rPr lang="en-US" sz="3448">
                <a:solidFill>
                  <a:srgbClr val="000000"/>
                </a:solidFill>
                <a:latin typeface="Montaser Arabic"/>
                <a:ea typeface="Montaser Arabic"/>
                <a:cs typeface="Montaser Arabic"/>
                <a:sym typeface="Montaser Arabic"/>
              </a:rPr>
              <a:t>Nữ giới có xu hướng mua nhiều hơn trong các danh mục như quần áo và sách, trong khi nam giới tập trung vào điện tử và đồ gia dụng.</a:t>
            </a:r>
          </a:p>
          <a:p>
            <a:pPr algn="l" marL="744444" indent="-372222" lvl="1">
              <a:lnSpc>
                <a:spcPts val="4827"/>
              </a:lnSpc>
              <a:buFont typeface="Arial"/>
              <a:buChar char="•"/>
            </a:pPr>
            <a:r>
              <a:rPr lang="en-US" sz="3448">
                <a:solidFill>
                  <a:srgbClr val="000000"/>
                </a:solidFill>
                <a:latin typeface="Montaser Arabic"/>
                <a:ea typeface="Montaser Arabic"/>
                <a:cs typeface="Montaser Arabic"/>
                <a:sym typeface="Montaser Arabic"/>
              </a:rPr>
              <a:t>Độ tuổi từ 30-49 đóng góp lớn vào doanh thu các danh mục giá trị cao, đặc biệt là đồ gia dụng.</a:t>
            </a:r>
          </a:p>
          <a:p>
            <a:pPr algn="l">
              <a:lnSpc>
                <a:spcPts val="4827"/>
              </a:lnSpc>
            </a:pPr>
          </a:p>
        </p:txBody>
      </p:sp>
      <p:sp>
        <p:nvSpPr>
          <p:cNvPr name="TextBox 7" id="7"/>
          <p:cNvSpPr txBox="true"/>
          <p:nvPr/>
        </p:nvSpPr>
        <p:spPr>
          <a:xfrm rot="0">
            <a:off x="2888606" y="1453619"/>
            <a:ext cx="9244212" cy="1432647"/>
          </a:xfrm>
          <a:prstGeom prst="rect">
            <a:avLst/>
          </a:prstGeom>
        </p:spPr>
        <p:txBody>
          <a:bodyPr anchor="t" rtlCol="false" tIns="0" lIns="0" bIns="0" rIns="0">
            <a:spAutoFit/>
          </a:bodyPr>
          <a:lstStyle/>
          <a:p>
            <a:pPr algn="r">
              <a:lnSpc>
                <a:spcPts val="11021"/>
              </a:lnSpc>
            </a:pPr>
            <a:r>
              <a:rPr lang="en-US" b="true" sz="10397">
                <a:solidFill>
                  <a:srgbClr val="1C53A3"/>
                </a:solidFill>
                <a:latin typeface="Montaser Arabic Bold"/>
                <a:ea typeface="Montaser Arabic Bold"/>
                <a:cs typeface="Montaser Arabic Bold"/>
                <a:sym typeface="Montaser Arabic Bold"/>
              </a:rPr>
              <a:t>1. KẾT LUẬN</a:t>
            </a:r>
          </a:p>
        </p:txBody>
      </p:sp>
      <p:sp>
        <p:nvSpPr>
          <p:cNvPr name="Freeform 8" id="8"/>
          <p:cNvSpPr/>
          <p:nvPr/>
        </p:nvSpPr>
        <p:spPr>
          <a:xfrm flipH="false" flipV="false" rot="-10800000">
            <a:off x="10611544" y="-3888577"/>
            <a:ext cx="11607987" cy="6774843"/>
          </a:xfrm>
          <a:custGeom>
            <a:avLst/>
            <a:gdLst/>
            <a:ahLst/>
            <a:cxnLst/>
            <a:rect r="r" b="b" t="t" l="l"/>
            <a:pathLst>
              <a:path h="6774843" w="11607987">
                <a:moveTo>
                  <a:pt x="0" y="0"/>
                </a:moveTo>
                <a:lnTo>
                  <a:pt x="11607987" y="0"/>
                </a:lnTo>
                <a:lnTo>
                  <a:pt x="11607987" y="6774844"/>
                </a:lnTo>
                <a:lnTo>
                  <a:pt x="0" y="67748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7433429" y="9258300"/>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fast">
    <p:fade/>
  </p:transition>
</p:sld>
</file>

<file path=ppt/slides/slide12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flipV="true">
            <a:off x="13250165" y="3644686"/>
            <a:ext cx="5037646" cy="0"/>
          </a:xfrm>
          <a:prstGeom prst="line">
            <a:avLst/>
          </a:prstGeom>
          <a:ln cap="flat" w="66675">
            <a:solidFill>
              <a:srgbClr val="1C53A3"/>
            </a:solidFill>
            <a:prstDash val="solid"/>
            <a:headEnd type="none" len="sm" w="sm"/>
            <a:tailEnd type="none" len="sm" w="sm"/>
          </a:ln>
        </p:spPr>
      </p:sp>
      <p:grpSp>
        <p:nvGrpSpPr>
          <p:cNvPr name="Group 3" id="3"/>
          <p:cNvGrpSpPr/>
          <p:nvPr/>
        </p:nvGrpSpPr>
        <p:grpSpPr>
          <a:xfrm rot="0">
            <a:off x="808186" y="893235"/>
            <a:ext cx="2910122" cy="8576624"/>
            <a:chOff x="0" y="0"/>
            <a:chExt cx="766452" cy="2258864"/>
          </a:xfrm>
        </p:grpSpPr>
        <p:sp>
          <p:nvSpPr>
            <p:cNvPr name="Freeform 4" id="4"/>
            <p:cNvSpPr/>
            <p:nvPr/>
          </p:nvSpPr>
          <p:spPr>
            <a:xfrm flipH="false" flipV="false" rot="0">
              <a:off x="0" y="0"/>
              <a:ext cx="766452" cy="2258864"/>
            </a:xfrm>
            <a:custGeom>
              <a:avLst/>
              <a:gdLst/>
              <a:ahLst/>
              <a:cxnLst/>
              <a:rect r="r" b="b" t="t" l="l"/>
              <a:pathLst>
                <a:path h="2258864" w="766452">
                  <a:moveTo>
                    <a:pt x="0" y="0"/>
                  </a:moveTo>
                  <a:lnTo>
                    <a:pt x="766452" y="0"/>
                  </a:lnTo>
                  <a:lnTo>
                    <a:pt x="766452" y="2258864"/>
                  </a:lnTo>
                  <a:lnTo>
                    <a:pt x="0" y="2258864"/>
                  </a:lnTo>
                  <a:close/>
                </a:path>
              </a:pathLst>
            </a:custGeom>
            <a:solidFill>
              <a:srgbClr val="1C53A3"/>
            </a:solidFill>
          </p:spPr>
        </p:sp>
        <p:sp>
          <p:nvSpPr>
            <p:cNvPr name="TextBox 5" id="5"/>
            <p:cNvSpPr txBox="true"/>
            <p:nvPr/>
          </p:nvSpPr>
          <p:spPr>
            <a:xfrm>
              <a:off x="0" y="-38100"/>
              <a:ext cx="766452" cy="2296964"/>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718307" y="3249399"/>
            <a:ext cx="14569693" cy="6163310"/>
          </a:xfrm>
          <a:prstGeom prst="rect">
            <a:avLst/>
          </a:prstGeom>
        </p:spPr>
        <p:txBody>
          <a:bodyPr anchor="t" rtlCol="false" tIns="0" lIns="0" bIns="0" rIns="0">
            <a:spAutoFit/>
          </a:bodyPr>
          <a:lstStyle/>
          <a:p>
            <a:pPr algn="l">
              <a:lnSpc>
                <a:spcPts val="5599"/>
              </a:lnSpc>
            </a:pPr>
            <a:r>
              <a:rPr lang="en-US" sz="3999" b="true">
                <a:solidFill>
                  <a:srgbClr val="184C99"/>
                </a:solidFill>
                <a:latin typeface="Montaser Arabic Bold"/>
                <a:ea typeface="Montaser Arabic Bold"/>
                <a:cs typeface="Montaser Arabic Bold"/>
                <a:sym typeface="Montaser Arabic Bold"/>
              </a:rPr>
              <a:t>   Tần suất mua sắm theo thời gian</a:t>
            </a:r>
          </a:p>
          <a:p>
            <a:pPr algn="l" marL="744855" indent="-372428" lvl="1">
              <a:lnSpc>
                <a:spcPts val="4830"/>
              </a:lnSpc>
              <a:buFont typeface="Arial"/>
              <a:buChar char="•"/>
            </a:pPr>
            <a:r>
              <a:rPr lang="en-US" sz="3450">
                <a:solidFill>
                  <a:srgbClr val="000000"/>
                </a:solidFill>
                <a:latin typeface="Montaser Arabic"/>
                <a:ea typeface="Montaser Arabic"/>
                <a:cs typeface="Montaser Arabic"/>
                <a:sym typeface="Montaser Arabic"/>
              </a:rPr>
              <a:t>Doanh thu cao nhất ghi nhận vào tháng 1,  3 và tháng 12, tương ứng với các mùa khuyến mãi lớn (đầu và cuối năm).</a:t>
            </a:r>
          </a:p>
          <a:p>
            <a:pPr algn="l" marL="744855" indent="-372428" lvl="1">
              <a:lnSpc>
                <a:spcPts val="4830"/>
              </a:lnSpc>
              <a:buFont typeface="Arial"/>
              <a:buChar char="•"/>
            </a:pPr>
            <a:r>
              <a:rPr lang="en-US" sz="3450">
                <a:solidFill>
                  <a:srgbClr val="000000"/>
                </a:solidFill>
                <a:latin typeface="Montaser Arabic"/>
                <a:ea typeface="Montaser Arabic"/>
                <a:cs typeface="Montaser Arabic"/>
                <a:sym typeface="Montaser Arabic"/>
              </a:rPr>
              <a:t>Doanh thu giảm trong các tháng ngắn như tháng 2 hoặc các giai đoạn không có sự kiện lớn. Tuy nhiên, mức giảm này không đáng kể vì doanh thu trung bình hàng tháng vẫn ổn định ở mức cao (~5.5M USD).</a:t>
            </a:r>
          </a:p>
          <a:p>
            <a:pPr algn="l" marL="744855" indent="-372428" lvl="1">
              <a:lnSpc>
                <a:spcPts val="4830"/>
              </a:lnSpc>
              <a:buFont typeface="Arial"/>
              <a:buChar char="•"/>
            </a:pPr>
            <a:r>
              <a:rPr lang="en-US" sz="3450">
                <a:solidFill>
                  <a:srgbClr val="000000"/>
                </a:solidFill>
                <a:latin typeface="Montaser Arabic"/>
                <a:ea typeface="Montaser Arabic"/>
                <a:cs typeface="Montaser Arabic"/>
                <a:sym typeface="Montaser Arabic"/>
              </a:rPr>
              <a:t>Quý 4 (tháng 10-12) ghi nhận sự sụt giảm nhẹ do doanh số giảm trong tháng 10, nhưng được bù đắp bởi Black Friday và mùa lễ hội tháng 12.</a:t>
            </a:r>
          </a:p>
        </p:txBody>
      </p:sp>
      <p:sp>
        <p:nvSpPr>
          <p:cNvPr name="Freeform 7" id="7"/>
          <p:cNvSpPr/>
          <p:nvPr/>
        </p:nvSpPr>
        <p:spPr>
          <a:xfrm flipH="false" flipV="false" rot="-10800000">
            <a:off x="10611544" y="-3888577"/>
            <a:ext cx="11607987" cy="6774843"/>
          </a:xfrm>
          <a:custGeom>
            <a:avLst/>
            <a:gdLst/>
            <a:ahLst/>
            <a:cxnLst/>
            <a:rect r="r" b="b" t="t" l="l"/>
            <a:pathLst>
              <a:path h="6774843" w="11607987">
                <a:moveTo>
                  <a:pt x="0" y="0"/>
                </a:moveTo>
                <a:lnTo>
                  <a:pt x="11607987" y="0"/>
                </a:lnTo>
                <a:lnTo>
                  <a:pt x="11607987" y="6774844"/>
                </a:lnTo>
                <a:lnTo>
                  <a:pt x="0" y="67748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7433429" y="9258300"/>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2857527" y="1453619"/>
            <a:ext cx="9244212" cy="1432647"/>
          </a:xfrm>
          <a:prstGeom prst="rect">
            <a:avLst/>
          </a:prstGeom>
        </p:spPr>
        <p:txBody>
          <a:bodyPr anchor="t" rtlCol="false" tIns="0" lIns="0" bIns="0" rIns="0">
            <a:spAutoFit/>
          </a:bodyPr>
          <a:lstStyle/>
          <a:p>
            <a:pPr algn="r">
              <a:lnSpc>
                <a:spcPts val="11021"/>
              </a:lnSpc>
            </a:pPr>
            <a:r>
              <a:rPr lang="en-US" b="true" sz="10397">
                <a:solidFill>
                  <a:srgbClr val="1C53A3"/>
                </a:solidFill>
                <a:latin typeface="Montaser Arabic Bold"/>
                <a:ea typeface="Montaser Arabic Bold"/>
                <a:cs typeface="Montaser Arabic Bold"/>
                <a:sym typeface="Montaser Arabic Bold"/>
              </a:rPr>
              <a:t>1. KẾT LUẬN</a:t>
            </a:r>
          </a:p>
        </p:txBody>
      </p:sp>
    </p:spTree>
  </p:cSld>
  <p:clrMapOvr>
    <a:masterClrMapping/>
  </p:clrMapOvr>
  <p:transition spd="fast">
    <p:fade/>
  </p:transition>
</p:sld>
</file>

<file path=ppt/slides/slide12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flipV="true">
            <a:off x="15631745" y="3603917"/>
            <a:ext cx="2656255" cy="0"/>
          </a:xfrm>
          <a:prstGeom prst="line">
            <a:avLst/>
          </a:prstGeom>
          <a:ln cap="flat" w="66675">
            <a:solidFill>
              <a:srgbClr val="1C53A3"/>
            </a:solidFill>
            <a:prstDash val="solid"/>
            <a:headEnd type="none" len="sm" w="sm"/>
            <a:tailEnd type="none" len="sm" w="sm"/>
          </a:ln>
        </p:spPr>
      </p:sp>
      <p:grpSp>
        <p:nvGrpSpPr>
          <p:cNvPr name="Group 3" id="3"/>
          <p:cNvGrpSpPr/>
          <p:nvPr/>
        </p:nvGrpSpPr>
        <p:grpSpPr>
          <a:xfrm rot="0">
            <a:off x="808186" y="893235"/>
            <a:ext cx="2619132" cy="8576624"/>
            <a:chOff x="0" y="0"/>
            <a:chExt cx="689812" cy="2258864"/>
          </a:xfrm>
        </p:grpSpPr>
        <p:sp>
          <p:nvSpPr>
            <p:cNvPr name="Freeform 4" id="4"/>
            <p:cNvSpPr/>
            <p:nvPr/>
          </p:nvSpPr>
          <p:spPr>
            <a:xfrm flipH="false" flipV="false" rot="0">
              <a:off x="0" y="0"/>
              <a:ext cx="689812" cy="2258864"/>
            </a:xfrm>
            <a:custGeom>
              <a:avLst/>
              <a:gdLst/>
              <a:ahLst/>
              <a:cxnLst/>
              <a:rect r="r" b="b" t="t" l="l"/>
              <a:pathLst>
                <a:path h="2258864" w="689812">
                  <a:moveTo>
                    <a:pt x="0" y="0"/>
                  </a:moveTo>
                  <a:lnTo>
                    <a:pt x="689812" y="0"/>
                  </a:lnTo>
                  <a:lnTo>
                    <a:pt x="689812" y="2258864"/>
                  </a:lnTo>
                  <a:lnTo>
                    <a:pt x="0" y="2258864"/>
                  </a:lnTo>
                  <a:close/>
                </a:path>
              </a:pathLst>
            </a:custGeom>
            <a:solidFill>
              <a:srgbClr val="1C53A3"/>
            </a:solidFill>
          </p:spPr>
        </p:sp>
        <p:sp>
          <p:nvSpPr>
            <p:cNvPr name="TextBox 5" id="5"/>
            <p:cNvSpPr txBox="true"/>
            <p:nvPr/>
          </p:nvSpPr>
          <p:spPr>
            <a:xfrm>
              <a:off x="0" y="-38100"/>
              <a:ext cx="689812" cy="2296964"/>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427317" y="3211299"/>
            <a:ext cx="14860494" cy="6868160"/>
          </a:xfrm>
          <a:prstGeom prst="rect">
            <a:avLst/>
          </a:prstGeom>
        </p:spPr>
        <p:txBody>
          <a:bodyPr anchor="t" rtlCol="false" tIns="0" lIns="0" bIns="0" rIns="0">
            <a:spAutoFit/>
          </a:bodyPr>
          <a:lstStyle/>
          <a:p>
            <a:pPr algn="l">
              <a:lnSpc>
                <a:spcPts val="5599"/>
              </a:lnSpc>
            </a:pPr>
            <a:r>
              <a:rPr lang="en-US" sz="3999" b="true">
                <a:solidFill>
                  <a:srgbClr val="184C99"/>
                </a:solidFill>
                <a:latin typeface="Montaser Arabic Bold"/>
                <a:ea typeface="Montaser Arabic Bold"/>
                <a:cs typeface="Montaser Arabic Bold"/>
                <a:sym typeface="Montaser Arabic Bold"/>
              </a:rPr>
              <a:t>   Xu hướng mua sắm theo mùa, tháng và quý</a:t>
            </a:r>
          </a:p>
          <a:p>
            <a:pPr algn="l">
              <a:lnSpc>
                <a:spcPts val="5599"/>
              </a:lnSpc>
            </a:pPr>
          </a:p>
          <a:p>
            <a:pPr algn="l" marL="744855" indent="-372428" lvl="1">
              <a:lnSpc>
                <a:spcPts val="4830"/>
              </a:lnSpc>
              <a:buFont typeface="Arial"/>
              <a:buChar char="•"/>
            </a:pPr>
            <a:r>
              <a:rPr lang="en-US" sz="3450">
                <a:solidFill>
                  <a:srgbClr val="000000"/>
                </a:solidFill>
                <a:latin typeface="Montaser Arabic"/>
                <a:ea typeface="Montaser Arabic"/>
                <a:cs typeface="Montaser Arabic"/>
                <a:sym typeface="Montaser Arabic"/>
              </a:rPr>
              <a:t>Sách là danh mục phổ biến nhất trong cả năm, chiếm doanh thu cao nhất (~19M USD).</a:t>
            </a:r>
          </a:p>
          <a:p>
            <a:pPr algn="l" marL="744855" indent="-372428" lvl="1">
              <a:lnSpc>
                <a:spcPts val="4830"/>
              </a:lnSpc>
              <a:buFont typeface="Arial"/>
              <a:buChar char="•"/>
            </a:pPr>
            <a:r>
              <a:rPr lang="en-US" sz="3450">
                <a:solidFill>
                  <a:srgbClr val="000000"/>
                </a:solidFill>
                <a:latin typeface="Montaser Arabic"/>
                <a:ea typeface="Montaser Arabic"/>
                <a:cs typeface="Montaser Arabic"/>
                <a:sym typeface="Montaser Arabic"/>
              </a:rPr>
              <a:t>Quần áo dẫn đầu về số lượng giao dịch và doanh thu trong mùa thu đông (tháng 9-12), phù hợp với nhu cầu tăng cao dịp lễ hội.</a:t>
            </a:r>
          </a:p>
          <a:p>
            <a:pPr algn="l" marL="744855" indent="-372428" lvl="1">
              <a:lnSpc>
                <a:spcPts val="4830"/>
              </a:lnSpc>
              <a:buFont typeface="Arial"/>
              <a:buChar char="•"/>
            </a:pPr>
            <a:r>
              <a:rPr lang="en-US" sz="3450">
                <a:solidFill>
                  <a:srgbClr val="000000"/>
                </a:solidFill>
                <a:latin typeface="Montaser Arabic"/>
                <a:ea typeface="Montaser Arabic"/>
                <a:cs typeface="Montaser Arabic"/>
                <a:sym typeface="Montaser Arabic"/>
              </a:rPr>
              <a:t>Điện tử có doanh thu cao hơn vào mùa hè (quý 2), cho thấy khách hàng có xu hướng đầu tư vào các sản phẩm công nghệ trong các sự kiện như "Back-to-School" hoặc khuyến mãi giữa năm.</a:t>
            </a:r>
          </a:p>
          <a:p>
            <a:pPr algn="l">
              <a:lnSpc>
                <a:spcPts val="4830"/>
              </a:lnSpc>
            </a:pPr>
          </a:p>
        </p:txBody>
      </p:sp>
      <p:sp>
        <p:nvSpPr>
          <p:cNvPr name="Freeform 7" id="7"/>
          <p:cNvSpPr/>
          <p:nvPr/>
        </p:nvSpPr>
        <p:spPr>
          <a:xfrm flipH="false" flipV="false" rot="-10800000">
            <a:off x="10611544" y="-3888577"/>
            <a:ext cx="11607987" cy="6774843"/>
          </a:xfrm>
          <a:custGeom>
            <a:avLst/>
            <a:gdLst/>
            <a:ahLst/>
            <a:cxnLst/>
            <a:rect r="r" b="b" t="t" l="l"/>
            <a:pathLst>
              <a:path h="6774843" w="11607987">
                <a:moveTo>
                  <a:pt x="0" y="0"/>
                </a:moveTo>
                <a:lnTo>
                  <a:pt x="11607987" y="0"/>
                </a:lnTo>
                <a:lnTo>
                  <a:pt x="11607987" y="6774844"/>
                </a:lnTo>
                <a:lnTo>
                  <a:pt x="0" y="67748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7433429" y="9258300"/>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2857527" y="1453619"/>
            <a:ext cx="9244212" cy="1432647"/>
          </a:xfrm>
          <a:prstGeom prst="rect">
            <a:avLst/>
          </a:prstGeom>
        </p:spPr>
        <p:txBody>
          <a:bodyPr anchor="t" rtlCol="false" tIns="0" lIns="0" bIns="0" rIns="0">
            <a:spAutoFit/>
          </a:bodyPr>
          <a:lstStyle/>
          <a:p>
            <a:pPr algn="r">
              <a:lnSpc>
                <a:spcPts val="11021"/>
              </a:lnSpc>
            </a:pPr>
            <a:r>
              <a:rPr lang="en-US" b="true" sz="10397">
                <a:solidFill>
                  <a:srgbClr val="1C53A3"/>
                </a:solidFill>
                <a:latin typeface="Montaser Arabic Bold"/>
                <a:ea typeface="Montaser Arabic Bold"/>
                <a:cs typeface="Montaser Arabic Bold"/>
                <a:sym typeface="Montaser Arabic Bold"/>
              </a:rPr>
              <a:t>1. KẾT LUẬN</a:t>
            </a:r>
          </a:p>
        </p:txBody>
      </p:sp>
    </p:spTree>
  </p:cSld>
  <p:clrMapOvr>
    <a:masterClrMapping/>
  </p:clrMapOvr>
  <p:transition spd="fast">
    <p:fade/>
  </p:transition>
</p:sld>
</file>

<file path=ppt/slides/slide124.xml><?xml version="1.0" encoding="utf-8"?>
<p:sld xmlns:p="http://schemas.openxmlformats.org/presentationml/2006/main" xmlns:a="http://schemas.openxmlformats.org/drawingml/2006/main" xmlns:r="http://schemas.openxmlformats.org/officeDocument/2006/relationships">
  <p:cSld>
    <p:bg>
      <p:bgPr>
        <a:solidFill>
          <a:srgbClr val="184C99"/>
        </a:solidFill>
      </p:bgPr>
    </p:bg>
    <p:spTree>
      <p:nvGrpSpPr>
        <p:cNvPr id="1" name=""/>
        <p:cNvGrpSpPr/>
        <p:nvPr/>
      </p:nvGrpSpPr>
      <p:grpSpPr>
        <a:xfrm>
          <a:off x="0" y="0"/>
          <a:ext cx="0" cy="0"/>
          <a:chOff x="0" y="0"/>
          <a:chExt cx="0" cy="0"/>
        </a:xfrm>
      </p:grpSpPr>
      <p:grpSp>
        <p:nvGrpSpPr>
          <p:cNvPr name="Group 2" id="2"/>
          <p:cNvGrpSpPr/>
          <p:nvPr/>
        </p:nvGrpSpPr>
        <p:grpSpPr>
          <a:xfrm rot="0">
            <a:off x="6341950" y="-215740"/>
            <a:ext cx="11946050" cy="13152062"/>
            <a:chOff x="0" y="0"/>
            <a:chExt cx="3146285" cy="3463917"/>
          </a:xfrm>
        </p:grpSpPr>
        <p:sp>
          <p:nvSpPr>
            <p:cNvPr name="Freeform 3" id="3"/>
            <p:cNvSpPr/>
            <p:nvPr/>
          </p:nvSpPr>
          <p:spPr>
            <a:xfrm flipH="false" flipV="false" rot="0">
              <a:off x="0" y="0"/>
              <a:ext cx="3146285" cy="3463918"/>
            </a:xfrm>
            <a:custGeom>
              <a:avLst/>
              <a:gdLst/>
              <a:ahLst/>
              <a:cxnLst/>
              <a:rect r="r" b="b" t="t" l="l"/>
              <a:pathLst>
                <a:path h="3463918" w="3146285">
                  <a:moveTo>
                    <a:pt x="0" y="0"/>
                  </a:moveTo>
                  <a:lnTo>
                    <a:pt x="3146285" y="0"/>
                  </a:lnTo>
                  <a:lnTo>
                    <a:pt x="3146285" y="3463918"/>
                  </a:lnTo>
                  <a:lnTo>
                    <a:pt x="0" y="3463918"/>
                  </a:lnTo>
                  <a:close/>
                </a:path>
              </a:pathLst>
            </a:custGeom>
            <a:solidFill>
              <a:srgbClr val="F4F4F4"/>
            </a:solidFill>
          </p:spPr>
        </p:sp>
        <p:sp>
          <p:nvSpPr>
            <p:cNvPr name="TextBox 4" id="4"/>
            <p:cNvSpPr txBox="true"/>
            <p:nvPr/>
          </p:nvSpPr>
          <p:spPr>
            <a:xfrm>
              <a:off x="0" y="-38100"/>
              <a:ext cx="3146285" cy="3502017"/>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4474038">
            <a:off x="14221741" y="-8632831"/>
            <a:ext cx="11649758" cy="11778248"/>
          </a:xfrm>
          <a:custGeom>
            <a:avLst/>
            <a:gdLst/>
            <a:ahLst/>
            <a:cxnLst/>
            <a:rect r="r" b="b" t="t" l="l"/>
            <a:pathLst>
              <a:path h="11778248" w="11649758">
                <a:moveTo>
                  <a:pt x="0" y="0"/>
                </a:moveTo>
                <a:lnTo>
                  <a:pt x="11649759" y="0"/>
                </a:lnTo>
                <a:lnTo>
                  <a:pt x="11649759" y="11778249"/>
                </a:lnTo>
                <a:lnTo>
                  <a:pt x="0" y="117782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a:off x="-117304" y="564580"/>
            <a:ext cx="9126314" cy="0"/>
          </a:xfrm>
          <a:prstGeom prst="line">
            <a:avLst/>
          </a:prstGeom>
          <a:ln cap="flat" w="66675">
            <a:solidFill>
              <a:srgbClr val="F4F4F4"/>
            </a:solidFill>
            <a:prstDash val="solid"/>
            <a:headEnd type="none" len="sm" w="sm"/>
            <a:tailEnd type="none" len="sm" w="sm"/>
          </a:ln>
        </p:spPr>
      </p:sp>
      <p:sp>
        <p:nvSpPr>
          <p:cNvPr name="TextBox 7" id="7"/>
          <p:cNvSpPr txBox="true"/>
          <p:nvPr/>
        </p:nvSpPr>
        <p:spPr>
          <a:xfrm rot="0">
            <a:off x="6561409" y="3739462"/>
            <a:ext cx="10982461" cy="5799211"/>
          </a:xfrm>
          <a:prstGeom prst="rect">
            <a:avLst/>
          </a:prstGeom>
        </p:spPr>
        <p:txBody>
          <a:bodyPr anchor="t" rtlCol="false" tIns="0" lIns="0" bIns="0" rIns="0">
            <a:spAutoFit/>
          </a:bodyPr>
          <a:lstStyle/>
          <a:p>
            <a:pPr algn="just">
              <a:lnSpc>
                <a:spcPts val="7012"/>
              </a:lnSpc>
            </a:pPr>
            <a:r>
              <a:rPr lang="en-US" sz="3749" b="true">
                <a:solidFill>
                  <a:srgbClr val="000000"/>
                </a:solidFill>
                <a:latin typeface="Montaser Arabic Bold"/>
                <a:ea typeface="Montaser Arabic Bold"/>
                <a:cs typeface="Montaser Arabic Bold"/>
                <a:sym typeface="Montaser Arabic Bold"/>
              </a:rPr>
              <a:t>- Phát triển các chiến dịch tiếp thị nhắm đến từng nhóm khách hàng cụ thể:</a:t>
            </a:r>
          </a:p>
          <a:p>
            <a:pPr algn="just" marL="744855" indent="-372428" lvl="1">
              <a:lnSpc>
                <a:spcPts val="6451"/>
              </a:lnSpc>
              <a:buFont typeface="Arial"/>
              <a:buChar char="•"/>
            </a:pPr>
            <a:r>
              <a:rPr lang="en-US" sz="3450">
                <a:solidFill>
                  <a:srgbClr val="000000"/>
                </a:solidFill>
                <a:latin typeface="Montaser Arabic"/>
                <a:ea typeface="Montaser Arabic"/>
                <a:cs typeface="Montaser Arabic"/>
                <a:sym typeface="Montaser Arabic"/>
              </a:rPr>
              <a:t>Khách hàng trẻ (18-29 tuổi): Quảng bá các sản phẩm công nghệ và thời trang theo xu hướng.</a:t>
            </a:r>
          </a:p>
          <a:p>
            <a:pPr algn="just" marL="744855" indent="-372428" lvl="1">
              <a:lnSpc>
                <a:spcPts val="6451"/>
              </a:lnSpc>
              <a:buFont typeface="Arial"/>
              <a:buChar char="•"/>
            </a:pPr>
            <a:r>
              <a:rPr lang="en-US" sz="3450">
                <a:solidFill>
                  <a:srgbClr val="000000"/>
                </a:solidFill>
                <a:latin typeface="Montaser Arabic"/>
                <a:ea typeface="Montaser Arabic"/>
                <a:cs typeface="Montaser Arabic"/>
                <a:sym typeface="Montaser Arabic"/>
              </a:rPr>
              <a:t>Khách hàng trung niên (30-49 tuổi): Tăng cường các chương trình giảm giá cho đồ gia dụng và quần áo chất lượng cao.</a:t>
            </a:r>
          </a:p>
        </p:txBody>
      </p:sp>
      <p:grpSp>
        <p:nvGrpSpPr>
          <p:cNvPr name="Group 8" id="8"/>
          <p:cNvGrpSpPr/>
          <p:nvPr/>
        </p:nvGrpSpPr>
        <p:grpSpPr>
          <a:xfrm rot="0">
            <a:off x="438919" y="1251922"/>
            <a:ext cx="6122491" cy="8286750"/>
            <a:chOff x="0" y="0"/>
            <a:chExt cx="8163321" cy="11049000"/>
          </a:xfrm>
        </p:grpSpPr>
        <p:sp>
          <p:nvSpPr>
            <p:cNvPr name="TextBox 9" id="9"/>
            <p:cNvSpPr txBox="true"/>
            <p:nvPr/>
          </p:nvSpPr>
          <p:spPr>
            <a:xfrm rot="0">
              <a:off x="0" y="-9525"/>
              <a:ext cx="7907457" cy="11058525"/>
            </a:xfrm>
            <a:prstGeom prst="rect">
              <a:avLst/>
            </a:prstGeom>
          </p:spPr>
          <p:txBody>
            <a:bodyPr anchor="t" rtlCol="false" tIns="0" lIns="0" bIns="0" rIns="0">
              <a:spAutoFit/>
            </a:bodyPr>
            <a:lstStyle/>
            <a:p>
              <a:pPr algn="l">
                <a:lnSpc>
                  <a:spcPts val="10907"/>
                </a:lnSpc>
              </a:pPr>
              <a:r>
                <a:rPr lang="en-US" b="true" sz="9089">
                  <a:solidFill>
                    <a:srgbClr val="FFFFFF"/>
                  </a:solidFill>
                  <a:latin typeface="Montaser Arabic Bold"/>
                  <a:ea typeface="Montaser Arabic Bold"/>
                  <a:cs typeface="Montaser Arabic Bold"/>
                  <a:sym typeface="Montaser Arabic Bold"/>
                </a:rPr>
                <a:t>2. KHUYẾN NGHỊ KINH DOANH &amp; TIẾP THỊ</a:t>
              </a:r>
            </a:p>
          </p:txBody>
        </p:sp>
        <p:sp>
          <p:nvSpPr>
            <p:cNvPr name="TextBox 10" id="10"/>
            <p:cNvSpPr txBox="true"/>
            <p:nvPr/>
          </p:nvSpPr>
          <p:spPr>
            <a:xfrm rot="0">
              <a:off x="6648166" y="5463558"/>
              <a:ext cx="1515154" cy="1087758"/>
            </a:xfrm>
            <a:prstGeom prst="rect">
              <a:avLst/>
            </a:prstGeom>
          </p:spPr>
          <p:txBody>
            <a:bodyPr anchor="t" rtlCol="false" tIns="0" lIns="0" bIns="0" rIns="0">
              <a:spAutoFit/>
            </a:bodyPr>
            <a:lstStyle/>
            <a:p>
              <a:pPr algn="l">
                <a:lnSpc>
                  <a:spcPts val="5818"/>
                </a:lnSpc>
              </a:pPr>
            </a:p>
          </p:txBody>
        </p:sp>
      </p:grpSp>
      <p:sp>
        <p:nvSpPr>
          <p:cNvPr name="Freeform 11" id="11"/>
          <p:cNvSpPr/>
          <p:nvPr/>
        </p:nvSpPr>
        <p:spPr>
          <a:xfrm flipH="false" flipV="false" rot="0">
            <a:off x="17433617" y="9292085"/>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5487567" y="754465"/>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6812345" y="1137622"/>
            <a:ext cx="8564278" cy="2219564"/>
          </a:xfrm>
          <a:prstGeom prst="rect">
            <a:avLst/>
          </a:prstGeom>
        </p:spPr>
        <p:txBody>
          <a:bodyPr anchor="t" rtlCol="false" tIns="0" lIns="0" bIns="0" rIns="0">
            <a:spAutoFit/>
          </a:bodyPr>
          <a:lstStyle/>
          <a:p>
            <a:pPr algn="l" marL="0" indent="0" lvl="0">
              <a:lnSpc>
                <a:spcPts val="8988"/>
              </a:lnSpc>
              <a:spcBef>
                <a:spcPct val="0"/>
              </a:spcBef>
            </a:pPr>
            <a:r>
              <a:rPr lang="en-US" b="true" sz="6420">
                <a:solidFill>
                  <a:srgbClr val="184C99"/>
                </a:solidFill>
                <a:latin typeface="Montaser Arabic Bold"/>
                <a:ea typeface="Montaser Arabic Bold"/>
                <a:cs typeface="Montaser Arabic Bold"/>
                <a:sym typeface="Montaser Arabic Bold"/>
              </a:rPr>
              <a:t>a. Chiến lược theo độ tuổi và giới tính</a:t>
            </a:r>
          </a:p>
        </p:txBody>
      </p:sp>
    </p:spTree>
  </p:cSld>
  <p:clrMapOvr>
    <a:masterClrMapping/>
  </p:clrMapOvr>
  <p:transition spd="med">
    <p:circle/>
  </p:transition>
</p:sld>
</file>

<file path=ppt/slides/slide125.xml><?xml version="1.0" encoding="utf-8"?>
<p:sld xmlns:p="http://schemas.openxmlformats.org/presentationml/2006/main" xmlns:a="http://schemas.openxmlformats.org/drawingml/2006/main" xmlns:r="http://schemas.openxmlformats.org/officeDocument/2006/relationships">
  <p:cSld>
    <p:bg>
      <p:bgPr>
        <a:solidFill>
          <a:srgbClr val="184C99"/>
        </a:solidFill>
      </p:bgPr>
    </p:bg>
    <p:spTree>
      <p:nvGrpSpPr>
        <p:cNvPr id="1" name=""/>
        <p:cNvGrpSpPr/>
        <p:nvPr/>
      </p:nvGrpSpPr>
      <p:grpSpPr>
        <a:xfrm>
          <a:off x="0" y="0"/>
          <a:ext cx="0" cy="0"/>
          <a:chOff x="0" y="0"/>
          <a:chExt cx="0" cy="0"/>
        </a:xfrm>
      </p:grpSpPr>
      <p:grpSp>
        <p:nvGrpSpPr>
          <p:cNvPr name="Group 2" id="2"/>
          <p:cNvGrpSpPr/>
          <p:nvPr/>
        </p:nvGrpSpPr>
        <p:grpSpPr>
          <a:xfrm rot="0">
            <a:off x="6341950" y="-215740"/>
            <a:ext cx="11946050" cy="13152062"/>
            <a:chOff x="0" y="0"/>
            <a:chExt cx="3146285" cy="3463917"/>
          </a:xfrm>
        </p:grpSpPr>
        <p:sp>
          <p:nvSpPr>
            <p:cNvPr name="Freeform 3" id="3"/>
            <p:cNvSpPr/>
            <p:nvPr/>
          </p:nvSpPr>
          <p:spPr>
            <a:xfrm flipH="false" flipV="false" rot="0">
              <a:off x="0" y="0"/>
              <a:ext cx="3146285" cy="3463918"/>
            </a:xfrm>
            <a:custGeom>
              <a:avLst/>
              <a:gdLst/>
              <a:ahLst/>
              <a:cxnLst/>
              <a:rect r="r" b="b" t="t" l="l"/>
              <a:pathLst>
                <a:path h="3463918" w="3146285">
                  <a:moveTo>
                    <a:pt x="0" y="0"/>
                  </a:moveTo>
                  <a:lnTo>
                    <a:pt x="3146285" y="0"/>
                  </a:lnTo>
                  <a:lnTo>
                    <a:pt x="3146285" y="3463918"/>
                  </a:lnTo>
                  <a:lnTo>
                    <a:pt x="0" y="3463918"/>
                  </a:lnTo>
                  <a:close/>
                </a:path>
              </a:pathLst>
            </a:custGeom>
            <a:solidFill>
              <a:srgbClr val="F4F4F4"/>
            </a:solidFill>
          </p:spPr>
        </p:sp>
        <p:sp>
          <p:nvSpPr>
            <p:cNvPr name="TextBox 4" id="4"/>
            <p:cNvSpPr txBox="true"/>
            <p:nvPr/>
          </p:nvSpPr>
          <p:spPr>
            <a:xfrm>
              <a:off x="0" y="-38100"/>
              <a:ext cx="3146285" cy="3502017"/>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4474038">
            <a:off x="13542076" y="-8694989"/>
            <a:ext cx="11649758" cy="11778248"/>
          </a:xfrm>
          <a:custGeom>
            <a:avLst/>
            <a:gdLst/>
            <a:ahLst/>
            <a:cxnLst/>
            <a:rect r="r" b="b" t="t" l="l"/>
            <a:pathLst>
              <a:path h="11778248" w="11649758">
                <a:moveTo>
                  <a:pt x="0" y="0"/>
                </a:moveTo>
                <a:lnTo>
                  <a:pt x="11649758" y="0"/>
                </a:lnTo>
                <a:lnTo>
                  <a:pt x="11649758" y="11778249"/>
                </a:lnTo>
                <a:lnTo>
                  <a:pt x="0" y="117782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a:off x="-117304" y="564580"/>
            <a:ext cx="9126314" cy="0"/>
          </a:xfrm>
          <a:prstGeom prst="line">
            <a:avLst/>
          </a:prstGeom>
          <a:ln cap="flat" w="66675">
            <a:solidFill>
              <a:srgbClr val="F4F4F4"/>
            </a:solidFill>
            <a:prstDash val="solid"/>
            <a:headEnd type="none" len="sm" w="sm"/>
            <a:tailEnd type="none" len="sm" w="sm"/>
          </a:ln>
        </p:spPr>
      </p:sp>
      <p:sp>
        <p:nvSpPr>
          <p:cNvPr name="TextBox 7" id="7"/>
          <p:cNvSpPr txBox="true"/>
          <p:nvPr/>
        </p:nvSpPr>
        <p:spPr>
          <a:xfrm rot="0">
            <a:off x="6665275" y="3959148"/>
            <a:ext cx="11299399" cy="5299152"/>
          </a:xfrm>
          <a:prstGeom prst="rect">
            <a:avLst/>
          </a:prstGeom>
        </p:spPr>
        <p:txBody>
          <a:bodyPr anchor="t" rtlCol="false" tIns="0" lIns="0" bIns="0" rIns="0">
            <a:spAutoFit/>
          </a:bodyPr>
          <a:lstStyle/>
          <a:p>
            <a:pPr algn="just">
              <a:lnSpc>
                <a:spcPts val="8137"/>
              </a:lnSpc>
            </a:pPr>
            <a:r>
              <a:rPr lang="en-US" sz="3749" b="true">
                <a:solidFill>
                  <a:srgbClr val="000000"/>
                </a:solidFill>
                <a:latin typeface="Montaser Arabic Bold"/>
                <a:ea typeface="Montaser Arabic Bold"/>
                <a:cs typeface="Montaser Arabic Bold"/>
                <a:sym typeface="Montaser Arabic Bold"/>
              </a:rPr>
              <a:t>- Thực hiện các chương trình khuyến mãi riêng biệt theo giới tính:</a:t>
            </a:r>
          </a:p>
          <a:p>
            <a:pPr algn="just" marL="744855" indent="-372428" lvl="1">
              <a:lnSpc>
                <a:spcPts val="6451"/>
              </a:lnSpc>
              <a:buFont typeface="Arial"/>
              <a:buChar char="•"/>
            </a:pPr>
            <a:r>
              <a:rPr lang="en-US" sz="3450">
                <a:solidFill>
                  <a:srgbClr val="000000"/>
                </a:solidFill>
                <a:latin typeface="Montaser Arabic"/>
                <a:ea typeface="Montaser Arabic"/>
                <a:cs typeface="Montaser Arabic"/>
                <a:sym typeface="Montaser Arabic"/>
              </a:rPr>
              <a:t>Nữ giới: Tập trung vào các sản phẩm quần áo và sách kèm các gói quà tặng cho lễ hội.</a:t>
            </a:r>
          </a:p>
          <a:p>
            <a:pPr algn="just" marL="744855" indent="-372428" lvl="1">
              <a:lnSpc>
                <a:spcPts val="6451"/>
              </a:lnSpc>
              <a:buFont typeface="Arial"/>
              <a:buChar char="•"/>
            </a:pPr>
            <a:r>
              <a:rPr lang="en-US" sz="3450">
                <a:solidFill>
                  <a:srgbClr val="000000"/>
                </a:solidFill>
                <a:latin typeface="Montaser Arabic"/>
                <a:ea typeface="Montaser Arabic"/>
                <a:cs typeface="Montaser Arabic"/>
                <a:sym typeface="Montaser Arabic"/>
              </a:rPr>
              <a:t>Nam giới: Khuyến mãi các sản phẩm điện tử và đồ gia dụng vào dịp hè và ngày lễ công nghệ.</a:t>
            </a:r>
          </a:p>
        </p:txBody>
      </p:sp>
      <p:grpSp>
        <p:nvGrpSpPr>
          <p:cNvPr name="Group 8" id="8"/>
          <p:cNvGrpSpPr/>
          <p:nvPr/>
        </p:nvGrpSpPr>
        <p:grpSpPr>
          <a:xfrm rot="0">
            <a:off x="438919" y="1251922"/>
            <a:ext cx="6122491" cy="8286750"/>
            <a:chOff x="0" y="0"/>
            <a:chExt cx="8163321" cy="11049000"/>
          </a:xfrm>
        </p:grpSpPr>
        <p:sp>
          <p:nvSpPr>
            <p:cNvPr name="TextBox 9" id="9"/>
            <p:cNvSpPr txBox="true"/>
            <p:nvPr/>
          </p:nvSpPr>
          <p:spPr>
            <a:xfrm rot="0">
              <a:off x="0" y="-9525"/>
              <a:ext cx="7907457" cy="11058525"/>
            </a:xfrm>
            <a:prstGeom prst="rect">
              <a:avLst/>
            </a:prstGeom>
          </p:spPr>
          <p:txBody>
            <a:bodyPr anchor="t" rtlCol="false" tIns="0" lIns="0" bIns="0" rIns="0">
              <a:spAutoFit/>
            </a:bodyPr>
            <a:lstStyle/>
            <a:p>
              <a:pPr algn="l">
                <a:lnSpc>
                  <a:spcPts val="10907"/>
                </a:lnSpc>
              </a:pPr>
              <a:r>
                <a:rPr lang="en-US" b="true" sz="9089">
                  <a:solidFill>
                    <a:srgbClr val="FFFFFF"/>
                  </a:solidFill>
                  <a:latin typeface="Montaser Arabic Bold"/>
                  <a:ea typeface="Montaser Arabic Bold"/>
                  <a:cs typeface="Montaser Arabic Bold"/>
                  <a:sym typeface="Montaser Arabic Bold"/>
                </a:rPr>
                <a:t>2. KHUYẾN NGHỊ KINH DOANH &amp; TIẾP THỊ</a:t>
              </a:r>
            </a:p>
          </p:txBody>
        </p:sp>
        <p:sp>
          <p:nvSpPr>
            <p:cNvPr name="TextBox 10" id="10"/>
            <p:cNvSpPr txBox="true"/>
            <p:nvPr/>
          </p:nvSpPr>
          <p:spPr>
            <a:xfrm rot="0">
              <a:off x="6648166" y="5463558"/>
              <a:ext cx="1515154" cy="1087758"/>
            </a:xfrm>
            <a:prstGeom prst="rect">
              <a:avLst/>
            </a:prstGeom>
          </p:spPr>
          <p:txBody>
            <a:bodyPr anchor="t" rtlCol="false" tIns="0" lIns="0" bIns="0" rIns="0">
              <a:spAutoFit/>
            </a:bodyPr>
            <a:lstStyle/>
            <a:p>
              <a:pPr algn="l">
                <a:lnSpc>
                  <a:spcPts val="5818"/>
                </a:lnSpc>
              </a:pPr>
            </a:p>
          </p:txBody>
        </p:sp>
      </p:grpSp>
      <p:sp>
        <p:nvSpPr>
          <p:cNvPr name="Freeform 11" id="11"/>
          <p:cNvSpPr/>
          <p:nvPr/>
        </p:nvSpPr>
        <p:spPr>
          <a:xfrm flipH="false" flipV="false" rot="0">
            <a:off x="17433617" y="9292085"/>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5487567" y="754465"/>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6812345" y="1137622"/>
            <a:ext cx="8564278" cy="2219564"/>
          </a:xfrm>
          <a:prstGeom prst="rect">
            <a:avLst/>
          </a:prstGeom>
        </p:spPr>
        <p:txBody>
          <a:bodyPr anchor="t" rtlCol="false" tIns="0" lIns="0" bIns="0" rIns="0">
            <a:spAutoFit/>
          </a:bodyPr>
          <a:lstStyle/>
          <a:p>
            <a:pPr algn="l" marL="0" indent="0" lvl="0">
              <a:lnSpc>
                <a:spcPts val="8988"/>
              </a:lnSpc>
              <a:spcBef>
                <a:spcPct val="0"/>
              </a:spcBef>
            </a:pPr>
            <a:r>
              <a:rPr lang="en-US" b="true" sz="6420">
                <a:solidFill>
                  <a:srgbClr val="184C99"/>
                </a:solidFill>
                <a:latin typeface="Montaser Arabic Bold"/>
                <a:ea typeface="Montaser Arabic Bold"/>
                <a:cs typeface="Montaser Arabic Bold"/>
                <a:sym typeface="Montaser Arabic Bold"/>
              </a:rPr>
              <a:t>a. Chiến lược theo độ tuổi và giới tính</a:t>
            </a:r>
          </a:p>
        </p:txBody>
      </p:sp>
    </p:spTree>
  </p:cSld>
  <p:clrMapOvr>
    <a:masterClrMapping/>
  </p:clrMapOvr>
  <p:transition spd="slow">
    <p:cover dir="ld"/>
  </p:transition>
</p:sld>
</file>

<file path=ppt/slides/slide126.xml><?xml version="1.0" encoding="utf-8"?>
<p:sld xmlns:p="http://schemas.openxmlformats.org/presentationml/2006/main" xmlns:a="http://schemas.openxmlformats.org/drawingml/2006/main" xmlns:r="http://schemas.openxmlformats.org/officeDocument/2006/relationships">
  <p:cSld>
    <p:bg>
      <p:bgPr>
        <a:solidFill>
          <a:srgbClr val="184C99"/>
        </a:solidFill>
      </p:bgPr>
    </p:bg>
    <p:spTree>
      <p:nvGrpSpPr>
        <p:cNvPr id="1" name=""/>
        <p:cNvGrpSpPr/>
        <p:nvPr/>
      </p:nvGrpSpPr>
      <p:grpSpPr>
        <a:xfrm>
          <a:off x="0" y="0"/>
          <a:ext cx="0" cy="0"/>
          <a:chOff x="0" y="0"/>
          <a:chExt cx="0" cy="0"/>
        </a:xfrm>
      </p:grpSpPr>
      <p:grpSp>
        <p:nvGrpSpPr>
          <p:cNvPr name="Group 2" id="2"/>
          <p:cNvGrpSpPr/>
          <p:nvPr/>
        </p:nvGrpSpPr>
        <p:grpSpPr>
          <a:xfrm rot="0">
            <a:off x="6341950" y="-215740"/>
            <a:ext cx="11946050" cy="13152062"/>
            <a:chOff x="0" y="0"/>
            <a:chExt cx="3146285" cy="3463917"/>
          </a:xfrm>
        </p:grpSpPr>
        <p:sp>
          <p:nvSpPr>
            <p:cNvPr name="Freeform 3" id="3"/>
            <p:cNvSpPr/>
            <p:nvPr/>
          </p:nvSpPr>
          <p:spPr>
            <a:xfrm flipH="false" flipV="false" rot="0">
              <a:off x="0" y="0"/>
              <a:ext cx="3146285" cy="3463918"/>
            </a:xfrm>
            <a:custGeom>
              <a:avLst/>
              <a:gdLst/>
              <a:ahLst/>
              <a:cxnLst/>
              <a:rect r="r" b="b" t="t" l="l"/>
              <a:pathLst>
                <a:path h="3463918" w="3146285">
                  <a:moveTo>
                    <a:pt x="0" y="0"/>
                  </a:moveTo>
                  <a:lnTo>
                    <a:pt x="3146285" y="0"/>
                  </a:lnTo>
                  <a:lnTo>
                    <a:pt x="3146285" y="3463918"/>
                  </a:lnTo>
                  <a:lnTo>
                    <a:pt x="0" y="3463918"/>
                  </a:lnTo>
                  <a:close/>
                </a:path>
              </a:pathLst>
            </a:custGeom>
            <a:solidFill>
              <a:srgbClr val="F4F4F4"/>
            </a:solidFill>
          </p:spPr>
        </p:sp>
        <p:sp>
          <p:nvSpPr>
            <p:cNvPr name="TextBox 4" id="4"/>
            <p:cNvSpPr txBox="true"/>
            <p:nvPr/>
          </p:nvSpPr>
          <p:spPr>
            <a:xfrm>
              <a:off x="0" y="-38100"/>
              <a:ext cx="3146285" cy="3502017"/>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4474038">
            <a:off x="15036817" y="-7927612"/>
            <a:ext cx="11649758" cy="11778248"/>
          </a:xfrm>
          <a:custGeom>
            <a:avLst/>
            <a:gdLst/>
            <a:ahLst/>
            <a:cxnLst/>
            <a:rect r="r" b="b" t="t" l="l"/>
            <a:pathLst>
              <a:path h="11778248" w="11649758">
                <a:moveTo>
                  <a:pt x="0" y="0"/>
                </a:moveTo>
                <a:lnTo>
                  <a:pt x="11649758" y="0"/>
                </a:lnTo>
                <a:lnTo>
                  <a:pt x="11649758" y="11778248"/>
                </a:lnTo>
                <a:lnTo>
                  <a:pt x="0" y="117782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a:off x="-117304" y="564580"/>
            <a:ext cx="9126314" cy="0"/>
          </a:xfrm>
          <a:prstGeom prst="line">
            <a:avLst/>
          </a:prstGeom>
          <a:ln cap="flat" w="66675">
            <a:solidFill>
              <a:srgbClr val="F4F4F4"/>
            </a:solidFill>
            <a:prstDash val="solid"/>
            <a:headEnd type="none" len="sm" w="sm"/>
            <a:tailEnd type="none" len="sm" w="sm"/>
          </a:ln>
        </p:spPr>
      </p:sp>
      <p:sp>
        <p:nvSpPr>
          <p:cNvPr name="TextBox 7" id="7"/>
          <p:cNvSpPr txBox="true"/>
          <p:nvPr/>
        </p:nvSpPr>
        <p:spPr>
          <a:xfrm rot="0">
            <a:off x="7123861" y="3657816"/>
            <a:ext cx="10135439" cy="5166825"/>
          </a:xfrm>
          <a:prstGeom prst="rect">
            <a:avLst/>
          </a:prstGeom>
        </p:spPr>
        <p:txBody>
          <a:bodyPr anchor="t" rtlCol="false" tIns="0" lIns="0" bIns="0" rIns="0">
            <a:spAutoFit/>
          </a:bodyPr>
          <a:lstStyle/>
          <a:p>
            <a:pPr algn="just">
              <a:lnSpc>
                <a:spcPts val="6971"/>
              </a:lnSpc>
            </a:pPr>
            <a:r>
              <a:rPr lang="en-US" sz="3649">
                <a:solidFill>
                  <a:srgbClr val="000000"/>
                </a:solidFill>
                <a:latin typeface="Montaser Arabic"/>
                <a:ea typeface="Montaser Arabic"/>
                <a:cs typeface="Montaser Arabic"/>
                <a:sym typeface="Montaser Arabic"/>
              </a:rPr>
              <a:t>- Ra mắt các chương trình khách hàng thân thiết, chẳng hạn tích điểm đổi thưởng hoặc giảm giá cho các giao dịch lặp lại trong một tháng.</a:t>
            </a:r>
          </a:p>
          <a:p>
            <a:pPr algn="just">
              <a:lnSpc>
                <a:spcPts val="6971"/>
              </a:lnSpc>
            </a:pPr>
            <a:r>
              <a:rPr lang="en-US" sz="3649">
                <a:solidFill>
                  <a:srgbClr val="000000"/>
                </a:solidFill>
                <a:latin typeface="Montaser Arabic"/>
                <a:ea typeface="Montaser Arabic"/>
                <a:cs typeface="Montaser Arabic"/>
                <a:sym typeface="Montaser Arabic"/>
              </a:rPr>
              <a:t>- </a:t>
            </a:r>
            <a:r>
              <a:rPr lang="en-US" sz="3649">
                <a:solidFill>
                  <a:srgbClr val="000000"/>
                </a:solidFill>
                <a:latin typeface="Montaser Arabic"/>
                <a:ea typeface="Montaser Arabic"/>
                <a:cs typeface="Montaser Arabic"/>
                <a:sym typeface="Montaser Arabic"/>
              </a:rPr>
              <a:t>Tận dụng ngày lễ như Valentine, Lễ Độc Thân (11/11) để kích cầu tiêu dùng.</a:t>
            </a:r>
          </a:p>
        </p:txBody>
      </p:sp>
      <p:grpSp>
        <p:nvGrpSpPr>
          <p:cNvPr name="Group 8" id="8"/>
          <p:cNvGrpSpPr/>
          <p:nvPr/>
        </p:nvGrpSpPr>
        <p:grpSpPr>
          <a:xfrm rot="0">
            <a:off x="438919" y="1251922"/>
            <a:ext cx="6122491" cy="8286750"/>
            <a:chOff x="0" y="0"/>
            <a:chExt cx="8163321" cy="11049000"/>
          </a:xfrm>
        </p:grpSpPr>
        <p:sp>
          <p:nvSpPr>
            <p:cNvPr name="TextBox 9" id="9"/>
            <p:cNvSpPr txBox="true"/>
            <p:nvPr/>
          </p:nvSpPr>
          <p:spPr>
            <a:xfrm rot="0">
              <a:off x="0" y="-9525"/>
              <a:ext cx="7907457" cy="11058525"/>
            </a:xfrm>
            <a:prstGeom prst="rect">
              <a:avLst/>
            </a:prstGeom>
          </p:spPr>
          <p:txBody>
            <a:bodyPr anchor="t" rtlCol="false" tIns="0" lIns="0" bIns="0" rIns="0">
              <a:spAutoFit/>
            </a:bodyPr>
            <a:lstStyle/>
            <a:p>
              <a:pPr algn="l">
                <a:lnSpc>
                  <a:spcPts val="10907"/>
                </a:lnSpc>
              </a:pPr>
              <a:r>
                <a:rPr lang="en-US" b="true" sz="9089">
                  <a:solidFill>
                    <a:srgbClr val="FFFFFF"/>
                  </a:solidFill>
                  <a:latin typeface="Montaser Arabic Bold"/>
                  <a:ea typeface="Montaser Arabic Bold"/>
                  <a:cs typeface="Montaser Arabic Bold"/>
                  <a:sym typeface="Montaser Arabic Bold"/>
                </a:rPr>
                <a:t>2. KHUYẾN NGHỊ KINH DOANH &amp; TIẾP THỊ</a:t>
              </a:r>
            </a:p>
          </p:txBody>
        </p:sp>
        <p:sp>
          <p:nvSpPr>
            <p:cNvPr name="TextBox 10" id="10"/>
            <p:cNvSpPr txBox="true"/>
            <p:nvPr/>
          </p:nvSpPr>
          <p:spPr>
            <a:xfrm rot="0">
              <a:off x="6648166" y="5463558"/>
              <a:ext cx="1515154" cy="1087758"/>
            </a:xfrm>
            <a:prstGeom prst="rect">
              <a:avLst/>
            </a:prstGeom>
          </p:spPr>
          <p:txBody>
            <a:bodyPr anchor="t" rtlCol="false" tIns="0" lIns="0" bIns="0" rIns="0">
              <a:spAutoFit/>
            </a:bodyPr>
            <a:lstStyle/>
            <a:p>
              <a:pPr algn="l">
                <a:lnSpc>
                  <a:spcPts val="5818"/>
                </a:lnSpc>
              </a:pPr>
            </a:p>
          </p:txBody>
        </p:sp>
      </p:grpSp>
      <p:sp>
        <p:nvSpPr>
          <p:cNvPr name="Freeform 11" id="11"/>
          <p:cNvSpPr/>
          <p:nvPr/>
        </p:nvSpPr>
        <p:spPr>
          <a:xfrm flipH="false" flipV="false" rot="0">
            <a:off x="17433617" y="9292085"/>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5487567" y="754465"/>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6750188" y="1153522"/>
            <a:ext cx="8767842" cy="1991299"/>
          </a:xfrm>
          <a:prstGeom prst="rect">
            <a:avLst/>
          </a:prstGeom>
        </p:spPr>
        <p:txBody>
          <a:bodyPr anchor="t" rtlCol="false" tIns="0" lIns="0" bIns="0" rIns="0">
            <a:spAutoFit/>
          </a:bodyPr>
          <a:lstStyle/>
          <a:p>
            <a:pPr algn="l" marL="0" indent="0" lvl="0">
              <a:lnSpc>
                <a:spcPts val="8014"/>
              </a:lnSpc>
              <a:spcBef>
                <a:spcPct val="0"/>
              </a:spcBef>
            </a:pPr>
            <a:r>
              <a:rPr lang="en-US" b="true" sz="5724">
                <a:solidFill>
                  <a:srgbClr val="184C99"/>
                </a:solidFill>
                <a:latin typeface="Montaser Arabic Bold"/>
                <a:ea typeface="Montaser Arabic Bold"/>
                <a:cs typeface="Montaser Arabic Bold"/>
                <a:sym typeface="Montaser Arabic Bold"/>
              </a:rPr>
              <a:t>b. Tăng cường tần suất mua sắm</a:t>
            </a:r>
          </a:p>
        </p:txBody>
      </p:sp>
    </p:spTree>
  </p:cSld>
  <p:clrMapOvr>
    <a:masterClrMapping/>
  </p:clrMapOvr>
  <p:transition spd="slow">
    <p:cover dir="ld"/>
  </p:transition>
</p:sld>
</file>

<file path=ppt/slides/slide127.xml><?xml version="1.0" encoding="utf-8"?>
<p:sld xmlns:p="http://schemas.openxmlformats.org/presentationml/2006/main" xmlns:a="http://schemas.openxmlformats.org/drawingml/2006/main" xmlns:r="http://schemas.openxmlformats.org/officeDocument/2006/relationships">
  <p:cSld>
    <p:bg>
      <p:bgPr>
        <a:solidFill>
          <a:srgbClr val="184C99"/>
        </a:solidFill>
      </p:bgPr>
    </p:bg>
    <p:spTree>
      <p:nvGrpSpPr>
        <p:cNvPr id="1" name=""/>
        <p:cNvGrpSpPr/>
        <p:nvPr/>
      </p:nvGrpSpPr>
      <p:grpSpPr>
        <a:xfrm>
          <a:off x="0" y="0"/>
          <a:ext cx="0" cy="0"/>
          <a:chOff x="0" y="0"/>
          <a:chExt cx="0" cy="0"/>
        </a:xfrm>
      </p:grpSpPr>
      <p:grpSp>
        <p:nvGrpSpPr>
          <p:cNvPr name="Group 2" id="2"/>
          <p:cNvGrpSpPr/>
          <p:nvPr/>
        </p:nvGrpSpPr>
        <p:grpSpPr>
          <a:xfrm rot="0">
            <a:off x="6341950" y="-215740"/>
            <a:ext cx="11946050" cy="13152062"/>
            <a:chOff x="0" y="0"/>
            <a:chExt cx="3146285" cy="3463917"/>
          </a:xfrm>
        </p:grpSpPr>
        <p:sp>
          <p:nvSpPr>
            <p:cNvPr name="Freeform 3" id="3"/>
            <p:cNvSpPr/>
            <p:nvPr/>
          </p:nvSpPr>
          <p:spPr>
            <a:xfrm flipH="false" flipV="false" rot="0">
              <a:off x="0" y="0"/>
              <a:ext cx="3146285" cy="3463918"/>
            </a:xfrm>
            <a:custGeom>
              <a:avLst/>
              <a:gdLst/>
              <a:ahLst/>
              <a:cxnLst/>
              <a:rect r="r" b="b" t="t" l="l"/>
              <a:pathLst>
                <a:path h="3463918" w="3146285">
                  <a:moveTo>
                    <a:pt x="0" y="0"/>
                  </a:moveTo>
                  <a:lnTo>
                    <a:pt x="3146285" y="0"/>
                  </a:lnTo>
                  <a:lnTo>
                    <a:pt x="3146285" y="3463918"/>
                  </a:lnTo>
                  <a:lnTo>
                    <a:pt x="0" y="3463918"/>
                  </a:lnTo>
                  <a:close/>
                </a:path>
              </a:pathLst>
            </a:custGeom>
            <a:solidFill>
              <a:srgbClr val="F4F4F4"/>
            </a:solidFill>
          </p:spPr>
        </p:sp>
        <p:sp>
          <p:nvSpPr>
            <p:cNvPr name="TextBox 4" id="4"/>
            <p:cNvSpPr txBox="true"/>
            <p:nvPr/>
          </p:nvSpPr>
          <p:spPr>
            <a:xfrm>
              <a:off x="0" y="-38100"/>
              <a:ext cx="3146285" cy="3502017"/>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4474038">
            <a:off x="13716916" y="-8663910"/>
            <a:ext cx="11649758" cy="11778248"/>
          </a:xfrm>
          <a:custGeom>
            <a:avLst/>
            <a:gdLst/>
            <a:ahLst/>
            <a:cxnLst/>
            <a:rect r="r" b="b" t="t" l="l"/>
            <a:pathLst>
              <a:path h="11778248" w="11649758">
                <a:moveTo>
                  <a:pt x="0" y="0"/>
                </a:moveTo>
                <a:lnTo>
                  <a:pt x="11649759" y="0"/>
                </a:lnTo>
                <a:lnTo>
                  <a:pt x="11649759" y="11778249"/>
                </a:lnTo>
                <a:lnTo>
                  <a:pt x="0" y="117782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a:off x="-117304" y="564580"/>
            <a:ext cx="9126314" cy="0"/>
          </a:xfrm>
          <a:prstGeom prst="line">
            <a:avLst/>
          </a:prstGeom>
          <a:ln cap="flat" w="66675">
            <a:solidFill>
              <a:srgbClr val="F4F4F4"/>
            </a:solidFill>
            <a:prstDash val="solid"/>
            <a:headEnd type="none" len="sm" w="sm"/>
            <a:tailEnd type="none" len="sm" w="sm"/>
          </a:ln>
        </p:spPr>
      </p:sp>
      <p:sp>
        <p:nvSpPr>
          <p:cNvPr name="TextBox 7" id="7"/>
          <p:cNvSpPr txBox="true"/>
          <p:nvPr/>
        </p:nvSpPr>
        <p:spPr>
          <a:xfrm rot="0">
            <a:off x="6570934" y="3212608"/>
            <a:ext cx="11299399" cy="6576935"/>
          </a:xfrm>
          <a:prstGeom prst="rect">
            <a:avLst/>
          </a:prstGeom>
        </p:spPr>
        <p:txBody>
          <a:bodyPr anchor="t" rtlCol="false" tIns="0" lIns="0" bIns="0" rIns="0">
            <a:spAutoFit/>
          </a:bodyPr>
          <a:lstStyle/>
          <a:p>
            <a:pPr algn="just">
              <a:lnSpc>
                <a:spcPts val="6323"/>
              </a:lnSpc>
            </a:pPr>
            <a:r>
              <a:rPr lang="en-US" sz="3613" b="true">
                <a:solidFill>
                  <a:srgbClr val="000000"/>
                </a:solidFill>
                <a:latin typeface="Montaser Arabic Bold"/>
                <a:ea typeface="Montaser Arabic Bold"/>
                <a:cs typeface="Montaser Arabic Bold"/>
                <a:sym typeface="Montaser Arabic Bold"/>
              </a:rPr>
              <a:t>- Lên kế hoạch chuẩn bị tồn kho sớm cho các danh mục bán chạy:</a:t>
            </a:r>
          </a:p>
          <a:p>
            <a:pPr algn="just" marL="717720" indent="-358860" lvl="1">
              <a:lnSpc>
                <a:spcPts val="6216"/>
              </a:lnSpc>
              <a:buFont typeface="Arial"/>
              <a:buChar char="•"/>
            </a:pPr>
            <a:r>
              <a:rPr lang="en-US" sz="3324">
                <a:solidFill>
                  <a:srgbClr val="000000"/>
                </a:solidFill>
                <a:latin typeface="Montaser Arabic"/>
                <a:ea typeface="Montaser Arabic"/>
                <a:cs typeface="Montaser Arabic"/>
                <a:sym typeface="Montaser Arabic"/>
              </a:rPr>
              <a:t>Sách: Đảm bảo tồn kho cao vào dịp năm học mới hoặc mùa lễ cuối năm.</a:t>
            </a:r>
          </a:p>
          <a:p>
            <a:pPr algn="just" marL="717720" indent="-358860" lvl="1">
              <a:lnSpc>
                <a:spcPts val="4986"/>
              </a:lnSpc>
              <a:buFont typeface="Arial"/>
              <a:buChar char="•"/>
            </a:pPr>
            <a:r>
              <a:rPr lang="en-US" sz="3324">
                <a:solidFill>
                  <a:srgbClr val="000000"/>
                </a:solidFill>
                <a:latin typeface="Montaser Arabic"/>
                <a:ea typeface="Montaser Arabic"/>
                <a:cs typeface="Montaser Arabic"/>
                <a:sym typeface="Montaser Arabic"/>
              </a:rPr>
              <a:t>Quần áo: Triển khai trước các chiến dịch khuyến mãi vào cuối quý 3 để đẩy mạnh doanh số cho quý 4.</a:t>
            </a:r>
          </a:p>
          <a:p>
            <a:pPr algn="just" marL="717720" indent="-358860" lvl="1">
              <a:lnSpc>
                <a:spcPts val="6216"/>
              </a:lnSpc>
              <a:buFont typeface="Arial"/>
              <a:buChar char="•"/>
            </a:pPr>
            <a:r>
              <a:rPr lang="en-US" sz="3324">
                <a:solidFill>
                  <a:srgbClr val="000000"/>
                </a:solidFill>
                <a:latin typeface="Montaser Arabic"/>
                <a:ea typeface="Montaser Arabic"/>
                <a:cs typeface="Montaser Arabic"/>
                <a:sym typeface="Montaser Arabic"/>
              </a:rPr>
              <a:t>Điện tử: Đầu tư vào các sự kiện giảm giá như Black Friday hoặc mùa hè</a:t>
            </a:r>
            <a:r>
              <a:rPr lang="en-US" sz="3324">
                <a:solidFill>
                  <a:srgbClr val="000000"/>
                </a:solidFill>
                <a:latin typeface="Montaser Arabic"/>
                <a:ea typeface="Montaser Arabic"/>
                <a:cs typeface="Montaser Arabic"/>
                <a:sym typeface="Montaser Arabic"/>
              </a:rPr>
              <a:t>.</a:t>
            </a:r>
          </a:p>
        </p:txBody>
      </p:sp>
      <p:grpSp>
        <p:nvGrpSpPr>
          <p:cNvPr name="Group 8" id="8"/>
          <p:cNvGrpSpPr/>
          <p:nvPr/>
        </p:nvGrpSpPr>
        <p:grpSpPr>
          <a:xfrm rot="0">
            <a:off x="438919" y="1251922"/>
            <a:ext cx="6122491" cy="8286750"/>
            <a:chOff x="0" y="0"/>
            <a:chExt cx="8163321" cy="11049000"/>
          </a:xfrm>
        </p:grpSpPr>
        <p:sp>
          <p:nvSpPr>
            <p:cNvPr name="TextBox 9" id="9"/>
            <p:cNvSpPr txBox="true"/>
            <p:nvPr/>
          </p:nvSpPr>
          <p:spPr>
            <a:xfrm rot="0">
              <a:off x="0" y="-9525"/>
              <a:ext cx="7907457" cy="11058525"/>
            </a:xfrm>
            <a:prstGeom prst="rect">
              <a:avLst/>
            </a:prstGeom>
          </p:spPr>
          <p:txBody>
            <a:bodyPr anchor="t" rtlCol="false" tIns="0" lIns="0" bIns="0" rIns="0">
              <a:spAutoFit/>
            </a:bodyPr>
            <a:lstStyle/>
            <a:p>
              <a:pPr algn="l">
                <a:lnSpc>
                  <a:spcPts val="10907"/>
                </a:lnSpc>
              </a:pPr>
              <a:r>
                <a:rPr lang="en-US" b="true" sz="9089">
                  <a:solidFill>
                    <a:srgbClr val="FFFFFF"/>
                  </a:solidFill>
                  <a:latin typeface="Montaser Arabic Bold"/>
                  <a:ea typeface="Montaser Arabic Bold"/>
                  <a:cs typeface="Montaser Arabic Bold"/>
                  <a:sym typeface="Montaser Arabic Bold"/>
                </a:rPr>
                <a:t>2. KHUYẾN NGHỊ KINH DOANH &amp; TIẾP THỊ</a:t>
              </a:r>
            </a:p>
          </p:txBody>
        </p:sp>
        <p:sp>
          <p:nvSpPr>
            <p:cNvPr name="TextBox 10" id="10"/>
            <p:cNvSpPr txBox="true"/>
            <p:nvPr/>
          </p:nvSpPr>
          <p:spPr>
            <a:xfrm rot="0">
              <a:off x="6648166" y="5463558"/>
              <a:ext cx="1515154" cy="1087758"/>
            </a:xfrm>
            <a:prstGeom prst="rect">
              <a:avLst/>
            </a:prstGeom>
          </p:spPr>
          <p:txBody>
            <a:bodyPr anchor="t" rtlCol="false" tIns="0" lIns="0" bIns="0" rIns="0">
              <a:spAutoFit/>
            </a:bodyPr>
            <a:lstStyle/>
            <a:p>
              <a:pPr algn="l">
                <a:lnSpc>
                  <a:spcPts val="5818"/>
                </a:lnSpc>
              </a:pPr>
            </a:p>
          </p:txBody>
        </p:sp>
      </p:grpSp>
      <p:sp>
        <p:nvSpPr>
          <p:cNvPr name="Freeform 11" id="11"/>
          <p:cNvSpPr/>
          <p:nvPr/>
        </p:nvSpPr>
        <p:spPr>
          <a:xfrm flipH="false" flipV="false" rot="0">
            <a:off x="17433617" y="9292085"/>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5487567" y="754465"/>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6747883" y="1147147"/>
            <a:ext cx="8426352" cy="1908175"/>
          </a:xfrm>
          <a:prstGeom prst="rect">
            <a:avLst/>
          </a:prstGeom>
        </p:spPr>
        <p:txBody>
          <a:bodyPr anchor="t" rtlCol="false" tIns="0" lIns="0" bIns="0" rIns="0">
            <a:spAutoFit/>
          </a:bodyPr>
          <a:lstStyle/>
          <a:p>
            <a:pPr algn="l" marL="0" indent="0" lvl="0">
              <a:lnSpc>
                <a:spcPts val="7699"/>
              </a:lnSpc>
              <a:spcBef>
                <a:spcPct val="0"/>
              </a:spcBef>
            </a:pPr>
            <a:r>
              <a:rPr lang="en-US" b="true" sz="5499">
                <a:solidFill>
                  <a:srgbClr val="184C99"/>
                </a:solidFill>
                <a:latin typeface="Montaser Arabic Bold"/>
                <a:ea typeface="Montaser Arabic Bold"/>
                <a:cs typeface="Montaser Arabic Bold"/>
                <a:sym typeface="Montaser Arabic Bold"/>
              </a:rPr>
              <a:t>c. Tối ưu hóa danh mục sản phẩm theo mùa</a:t>
            </a:r>
          </a:p>
        </p:txBody>
      </p:sp>
    </p:spTree>
  </p:cSld>
  <p:clrMapOvr>
    <a:masterClrMapping/>
  </p:clrMapOvr>
  <p:transition spd="slow">
    <p:cover dir="ld"/>
  </p:transition>
</p:sld>
</file>

<file path=ppt/slides/slide128.xml><?xml version="1.0" encoding="utf-8"?>
<p:sld xmlns:p="http://schemas.openxmlformats.org/presentationml/2006/main" xmlns:a="http://schemas.openxmlformats.org/drawingml/2006/main" xmlns:r="http://schemas.openxmlformats.org/officeDocument/2006/relationships">
  <p:cSld>
    <p:bg>
      <p:bgPr>
        <a:solidFill>
          <a:srgbClr val="184C99"/>
        </a:solidFill>
      </p:bgPr>
    </p:bg>
    <p:spTree>
      <p:nvGrpSpPr>
        <p:cNvPr id="1" name=""/>
        <p:cNvGrpSpPr/>
        <p:nvPr/>
      </p:nvGrpSpPr>
      <p:grpSpPr>
        <a:xfrm>
          <a:off x="0" y="0"/>
          <a:ext cx="0" cy="0"/>
          <a:chOff x="0" y="0"/>
          <a:chExt cx="0" cy="0"/>
        </a:xfrm>
      </p:grpSpPr>
      <p:grpSp>
        <p:nvGrpSpPr>
          <p:cNvPr name="Group 2" id="2"/>
          <p:cNvGrpSpPr/>
          <p:nvPr/>
        </p:nvGrpSpPr>
        <p:grpSpPr>
          <a:xfrm rot="0">
            <a:off x="6313375" y="-215740"/>
            <a:ext cx="11946050" cy="13152062"/>
            <a:chOff x="0" y="0"/>
            <a:chExt cx="3146285" cy="3463917"/>
          </a:xfrm>
        </p:grpSpPr>
        <p:sp>
          <p:nvSpPr>
            <p:cNvPr name="Freeform 3" id="3"/>
            <p:cNvSpPr/>
            <p:nvPr/>
          </p:nvSpPr>
          <p:spPr>
            <a:xfrm flipH="false" flipV="false" rot="0">
              <a:off x="0" y="0"/>
              <a:ext cx="3146285" cy="3463918"/>
            </a:xfrm>
            <a:custGeom>
              <a:avLst/>
              <a:gdLst/>
              <a:ahLst/>
              <a:cxnLst/>
              <a:rect r="r" b="b" t="t" l="l"/>
              <a:pathLst>
                <a:path h="3463918" w="3146285">
                  <a:moveTo>
                    <a:pt x="0" y="0"/>
                  </a:moveTo>
                  <a:lnTo>
                    <a:pt x="3146285" y="0"/>
                  </a:lnTo>
                  <a:lnTo>
                    <a:pt x="3146285" y="3463918"/>
                  </a:lnTo>
                  <a:lnTo>
                    <a:pt x="0" y="3463918"/>
                  </a:lnTo>
                  <a:close/>
                </a:path>
              </a:pathLst>
            </a:custGeom>
            <a:solidFill>
              <a:srgbClr val="F4F4F4"/>
            </a:solidFill>
          </p:spPr>
        </p:sp>
        <p:sp>
          <p:nvSpPr>
            <p:cNvPr name="TextBox 4" id="4"/>
            <p:cNvSpPr txBox="true"/>
            <p:nvPr/>
          </p:nvSpPr>
          <p:spPr>
            <a:xfrm>
              <a:off x="0" y="-38100"/>
              <a:ext cx="3146285" cy="3502017"/>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4474038">
            <a:off x="14283630" y="-8570673"/>
            <a:ext cx="11649758" cy="11778248"/>
          </a:xfrm>
          <a:custGeom>
            <a:avLst/>
            <a:gdLst/>
            <a:ahLst/>
            <a:cxnLst/>
            <a:rect r="r" b="b" t="t" l="l"/>
            <a:pathLst>
              <a:path h="11778248" w="11649758">
                <a:moveTo>
                  <a:pt x="0" y="0"/>
                </a:moveTo>
                <a:lnTo>
                  <a:pt x="11649758" y="0"/>
                </a:lnTo>
                <a:lnTo>
                  <a:pt x="11649758" y="11778248"/>
                </a:lnTo>
                <a:lnTo>
                  <a:pt x="0" y="117782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a:off x="-5143493" y="721128"/>
            <a:ext cx="9126314" cy="0"/>
          </a:xfrm>
          <a:prstGeom prst="line">
            <a:avLst/>
          </a:prstGeom>
          <a:ln cap="flat" w="66675">
            <a:solidFill>
              <a:srgbClr val="F4F4F4"/>
            </a:solidFill>
            <a:prstDash val="solid"/>
            <a:headEnd type="none" len="sm" w="sm"/>
            <a:tailEnd type="none" len="sm" w="sm"/>
          </a:ln>
        </p:spPr>
      </p:sp>
      <p:sp>
        <p:nvSpPr>
          <p:cNvPr name="TextBox 7" id="7"/>
          <p:cNvSpPr txBox="true"/>
          <p:nvPr/>
        </p:nvSpPr>
        <p:spPr>
          <a:xfrm rot="0">
            <a:off x="6747883" y="3676444"/>
            <a:ext cx="10685734" cy="4352560"/>
          </a:xfrm>
          <a:prstGeom prst="rect">
            <a:avLst/>
          </a:prstGeom>
        </p:spPr>
        <p:txBody>
          <a:bodyPr anchor="t" rtlCol="false" tIns="0" lIns="0" bIns="0" rIns="0">
            <a:spAutoFit/>
          </a:bodyPr>
          <a:lstStyle/>
          <a:p>
            <a:pPr algn="just">
              <a:lnSpc>
                <a:spcPts val="6636"/>
              </a:lnSpc>
            </a:pPr>
            <a:r>
              <a:rPr lang="en-US" sz="3646" b="true">
                <a:solidFill>
                  <a:srgbClr val="000000"/>
                </a:solidFill>
                <a:latin typeface="Montaser Arabic Bold"/>
                <a:ea typeface="Montaser Arabic Bold"/>
                <a:cs typeface="Montaser Arabic Bold"/>
                <a:sym typeface="Montaser Arabic Bold"/>
              </a:rPr>
              <a:t>- Phát triển các sản phẩm kết hợp (bundles) để tăng giá trị đơn hàng, chẳng hạn:</a:t>
            </a:r>
          </a:p>
          <a:p>
            <a:pPr algn="just" marL="731226" indent="-365613" lvl="1">
              <a:lnSpc>
                <a:spcPts val="8196"/>
              </a:lnSpc>
              <a:buFont typeface="Arial"/>
              <a:buChar char="•"/>
            </a:pPr>
            <a:r>
              <a:rPr lang="en-US" sz="3386">
                <a:solidFill>
                  <a:srgbClr val="000000"/>
                </a:solidFill>
                <a:latin typeface="Montaser Arabic"/>
                <a:ea typeface="Montaser Arabic"/>
                <a:cs typeface="Montaser Arabic"/>
                <a:sym typeface="Montaser Arabic"/>
              </a:rPr>
              <a:t>Giảm giá khi mua bộ quần áo cùng phụ kiện.</a:t>
            </a:r>
          </a:p>
          <a:p>
            <a:pPr algn="just" marL="731226" indent="-365613" lvl="1">
              <a:lnSpc>
                <a:spcPts val="6909"/>
              </a:lnSpc>
              <a:buFont typeface="Arial"/>
              <a:buChar char="•"/>
            </a:pPr>
            <a:r>
              <a:rPr lang="en-US" sz="3386">
                <a:solidFill>
                  <a:srgbClr val="000000"/>
                </a:solidFill>
                <a:latin typeface="Montaser Arabic"/>
                <a:ea typeface="Montaser Arabic"/>
                <a:cs typeface="Montaser Arabic"/>
                <a:sym typeface="Montaser Arabic"/>
              </a:rPr>
              <a:t>Tặng thêm sách khi mua các sản phẩm theo chủ đề nhất định.</a:t>
            </a:r>
          </a:p>
        </p:txBody>
      </p:sp>
      <p:grpSp>
        <p:nvGrpSpPr>
          <p:cNvPr name="Group 8" id="8"/>
          <p:cNvGrpSpPr/>
          <p:nvPr/>
        </p:nvGrpSpPr>
        <p:grpSpPr>
          <a:xfrm rot="0">
            <a:off x="438919" y="1251922"/>
            <a:ext cx="6572202" cy="8286750"/>
            <a:chOff x="0" y="0"/>
            <a:chExt cx="8762936" cy="11049000"/>
          </a:xfrm>
        </p:grpSpPr>
        <p:sp>
          <p:nvSpPr>
            <p:cNvPr name="TextBox 9" id="9"/>
            <p:cNvSpPr txBox="true"/>
            <p:nvPr/>
          </p:nvSpPr>
          <p:spPr>
            <a:xfrm rot="0">
              <a:off x="0" y="-9525"/>
              <a:ext cx="8488279" cy="11058525"/>
            </a:xfrm>
            <a:prstGeom prst="rect">
              <a:avLst/>
            </a:prstGeom>
          </p:spPr>
          <p:txBody>
            <a:bodyPr anchor="t" rtlCol="false" tIns="0" lIns="0" bIns="0" rIns="0">
              <a:spAutoFit/>
            </a:bodyPr>
            <a:lstStyle/>
            <a:p>
              <a:pPr algn="l">
                <a:lnSpc>
                  <a:spcPts val="10907"/>
                </a:lnSpc>
              </a:pPr>
              <a:r>
                <a:rPr lang="en-US" b="true" sz="9089">
                  <a:solidFill>
                    <a:srgbClr val="FFFFFF"/>
                  </a:solidFill>
                  <a:latin typeface="Montaser Arabic Bold"/>
                  <a:ea typeface="Montaser Arabic Bold"/>
                  <a:cs typeface="Montaser Arabic Bold"/>
                  <a:sym typeface="Montaser Arabic Bold"/>
                </a:rPr>
                <a:t>2. KHUYẾN NGHỊ KINH DOANH &amp; TIẾP THỊ</a:t>
              </a:r>
            </a:p>
          </p:txBody>
        </p:sp>
        <p:sp>
          <p:nvSpPr>
            <p:cNvPr name="TextBox 10" id="10"/>
            <p:cNvSpPr txBox="true"/>
            <p:nvPr/>
          </p:nvSpPr>
          <p:spPr>
            <a:xfrm rot="0">
              <a:off x="7136490" y="5463558"/>
              <a:ext cx="1626446" cy="1087758"/>
            </a:xfrm>
            <a:prstGeom prst="rect">
              <a:avLst/>
            </a:prstGeom>
          </p:spPr>
          <p:txBody>
            <a:bodyPr anchor="t" rtlCol="false" tIns="0" lIns="0" bIns="0" rIns="0">
              <a:spAutoFit/>
            </a:bodyPr>
            <a:lstStyle/>
            <a:p>
              <a:pPr algn="l">
                <a:lnSpc>
                  <a:spcPts val="5818"/>
                </a:lnSpc>
              </a:pPr>
            </a:p>
          </p:txBody>
        </p:sp>
      </p:grpSp>
      <p:sp>
        <p:nvSpPr>
          <p:cNvPr name="Freeform 11" id="11"/>
          <p:cNvSpPr/>
          <p:nvPr/>
        </p:nvSpPr>
        <p:spPr>
          <a:xfrm flipH="false" flipV="false" rot="0">
            <a:off x="17433617" y="9292085"/>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5487567" y="754465"/>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6747883" y="1147147"/>
            <a:ext cx="8426352" cy="1908175"/>
          </a:xfrm>
          <a:prstGeom prst="rect">
            <a:avLst/>
          </a:prstGeom>
        </p:spPr>
        <p:txBody>
          <a:bodyPr anchor="t" rtlCol="false" tIns="0" lIns="0" bIns="0" rIns="0">
            <a:spAutoFit/>
          </a:bodyPr>
          <a:lstStyle/>
          <a:p>
            <a:pPr algn="l" marL="0" indent="0" lvl="0">
              <a:lnSpc>
                <a:spcPts val="7699"/>
              </a:lnSpc>
              <a:spcBef>
                <a:spcPct val="0"/>
              </a:spcBef>
            </a:pPr>
            <a:r>
              <a:rPr lang="en-US" b="true" sz="5499">
                <a:solidFill>
                  <a:srgbClr val="184C99"/>
                </a:solidFill>
                <a:latin typeface="Montaser Arabic Bold"/>
                <a:ea typeface="Montaser Arabic Bold"/>
                <a:cs typeface="Montaser Arabic Bold"/>
                <a:sym typeface="Montaser Arabic Bold"/>
              </a:rPr>
              <a:t>c. Tối ưu hóa danh mục sản phẩm theo mùa</a:t>
            </a:r>
          </a:p>
        </p:txBody>
      </p:sp>
    </p:spTree>
  </p:cSld>
  <p:clrMapOvr>
    <a:masterClrMapping/>
  </p:clrMapOvr>
  <p:transition spd="slow">
    <p:cover dir="ld"/>
  </p:transition>
</p:sld>
</file>

<file path=ppt/slides/slide129.xml><?xml version="1.0" encoding="utf-8"?>
<p:sld xmlns:p="http://schemas.openxmlformats.org/presentationml/2006/main" xmlns:a="http://schemas.openxmlformats.org/drawingml/2006/main" xmlns:r="http://schemas.openxmlformats.org/officeDocument/2006/relationships">
  <p:cSld>
    <p:bg>
      <p:bgPr>
        <a:solidFill>
          <a:srgbClr val="184C99"/>
        </a:solidFill>
      </p:bgPr>
    </p:bg>
    <p:spTree>
      <p:nvGrpSpPr>
        <p:cNvPr id="1" name=""/>
        <p:cNvGrpSpPr/>
        <p:nvPr/>
      </p:nvGrpSpPr>
      <p:grpSpPr>
        <a:xfrm>
          <a:off x="0" y="0"/>
          <a:ext cx="0" cy="0"/>
          <a:chOff x="0" y="0"/>
          <a:chExt cx="0" cy="0"/>
        </a:xfrm>
      </p:grpSpPr>
      <p:grpSp>
        <p:nvGrpSpPr>
          <p:cNvPr name="Group 2" id="2"/>
          <p:cNvGrpSpPr/>
          <p:nvPr/>
        </p:nvGrpSpPr>
        <p:grpSpPr>
          <a:xfrm rot="0">
            <a:off x="6341950" y="-215740"/>
            <a:ext cx="11946050" cy="13152062"/>
            <a:chOff x="0" y="0"/>
            <a:chExt cx="3146285" cy="3463917"/>
          </a:xfrm>
        </p:grpSpPr>
        <p:sp>
          <p:nvSpPr>
            <p:cNvPr name="Freeform 3" id="3"/>
            <p:cNvSpPr/>
            <p:nvPr/>
          </p:nvSpPr>
          <p:spPr>
            <a:xfrm flipH="false" flipV="false" rot="0">
              <a:off x="0" y="0"/>
              <a:ext cx="3146285" cy="3463918"/>
            </a:xfrm>
            <a:custGeom>
              <a:avLst/>
              <a:gdLst/>
              <a:ahLst/>
              <a:cxnLst/>
              <a:rect r="r" b="b" t="t" l="l"/>
              <a:pathLst>
                <a:path h="3463918" w="3146285">
                  <a:moveTo>
                    <a:pt x="0" y="0"/>
                  </a:moveTo>
                  <a:lnTo>
                    <a:pt x="3146285" y="0"/>
                  </a:lnTo>
                  <a:lnTo>
                    <a:pt x="3146285" y="3463918"/>
                  </a:lnTo>
                  <a:lnTo>
                    <a:pt x="0" y="3463918"/>
                  </a:lnTo>
                  <a:close/>
                </a:path>
              </a:pathLst>
            </a:custGeom>
            <a:solidFill>
              <a:srgbClr val="F4F4F4"/>
            </a:solidFill>
          </p:spPr>
        </p:sp>
        <p:sp>
          <p:nvSpPr>
            <p:cNvPr name="TextBox 4" id="4"/>
            <p:cNvSpPr txBox="true"/>
            <p:nvPr/>
          </p:nvSpPr>
          <p:spPr>
            <a:xfrm>
              <a:off x="0" y="-38100"/>
              <a:ext cx="3146285" cy="3502017"/>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4474038">
            <a:off x="14221741" y="-8197726"/>
            <a:ext cx="11649758" cy="11778248"/>
          </a:xfrm>
          <a:custGeom>
            <a:avLst/>
            <a:gdLst/>
            <a:ahLst/>
            <a:cxnLst/>
            <a:rect r="r" b="b" t="t" l="l"/>
            <a:pathLst>
              <a:path h="11778248" w="11649758">
                <a:moveTo>
                  <a:pt x="0" y="0"/>
                </a:moveTo>
                <a:lnTo>
                  <a:pt x="11649759" y="0"/>
                </a:lnTo>
                <a:lnTo>
                  <a:pt x="11649759" y="11778248"/>
                </a:lnTo>
                <a:lnTo>
                  <a:pt x="0" y="117782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a:off x="-117304" y="564580"/>
            <a:ext cx="9126314" cy="0"/>
          </a:xfrm>
          <a:prstGeom prst="line">
            <a:avLst/>
          </a:prstGeom>
          <a:ln cap="flat" w="66675">
            <a:solidFill>
              <a:srgbClr val="F4F4F4"/>
            </a:solidFill>
            <a:prstDash val="solid"/>
            <a:headEnd type="none" len="sm" w="sm"/>
            <a:tailEnd type="none" len="sm" w="sm"/>
          </a:ln>
        </p:spPr>
      </p:sp>
      <p:sp>
        <p:nvSpPr>
          <p:cNvPr name="TextBox 7" id="7"/>
          <p:cNvSpPr txBox="true"/>
          <p:nvPr/>
        </p:nvSpPr>
        <p:spPr>
          <a:xfrm rot="0">
            <a:off x="6812345" y="3295015"/>
            <a:ext cx="10807097" cy="6243658"/>
          </a:xfrm>
          <a:prstGeom prst="rect">
            <a:avLst/>
          </a:prstGeom>
        </p:spPr>
        <p:txBody>
          <a:bodyPr anchor="t" rtlCol="false" tIns="0" lIns="0" bIns="0" rIns="0">
            <a:spAutoFit/>
          </a:bodyPr>
          <a:lstStyle/>
          <a:p>
            <a:pPr algn="just">
              <a:lnSpc>
                <a:spcPts val="7162"/>
              </a:lnSpc>
            </a:pPr>
            <a:r>
              <a:rPr lang="en-US" sz="3749">
                <a:solidFill>
                  <a:srgbClr val="000000"/>
                </a:solidFill>
                <a:latin typeface="Montaser Arabic"/>
                <a:ea typeface="Montaser Arabic"/>
                <a:cs typeface="Montaser Arabic"/>
                <a:sym typeface="Montaser Arabic"/>
              </a:rPr>
              <a:t>- Xây dựng các bảng đo lường KPI theo mùa, tập trung vào các chỉ số như doanh thu và phản hồi khách hàng.</a:t>
            </a:r>
          </a:p>
          <a:p>
            <a:pPr algn="just">
              <a:lnSpc>
                <a:spcPts val="7162"/>
              </a:lnSpc>
            </a:pPr>
            <a:r>
              <a:rPr lang="en-US" sz="3749">
                <a:solidFill>
                  <a:srgbClr val="000000"/>
                </a:solidFill>
                <a:latin typeface="Montaser Arabic"/>
                <a:ea typeface="Montaser Arabic"/>
                <a:cs typeface="Montaser Arabic"/>
                <a:sym typeface="Montaser Arabic"/>
              </a:rPr>
              <a:t>- </a:t>
            </a:r>
            <a:r>
              <a:rPr lang="en-US" sz="3749">
                <a:solidFill>
                  <a:srgbClr val="000000"/>
                </a:solidFill>
                <a:latin typeface="Montaser Arabic"/>
                <a:ea typeface="Montaser Arabic"/>
                <a:cs typeface="Montaser Arabic"/>
                <a:sym typeface="Montaser Arabic"/>
              </a:rPr>
              <a:t>Thực hiện khảo sát và thu thập phản hồi thường xuyên để cải thiện chất lượng sản phẩm và dịch vụ, đặc biệt là trong các danh mục điện tử và đồ gia dụng.</a:t>
            </a:r>
          </a:p>
        </p:txBody>
      </p:sp>
      <p:grpSp>
        <p:nvGrpSpPr>
          <p:cNvPr name="Group 8" id="8"/>
          <p:cNvGrpSpPr/>
          <p:nvPr/>
        </p:nvGrpSpPr>
        <p:grpSpPr>
          <a:xfrm rot="0">
            <a:off x="438919" y="1251922"/>
            <a:ext cx="6122491" cy="8286750"/>
            <a:chOff x="0" y="0"/>
            <a:chExt cx="8163321" cy="11049000"/>
          </a:xfrm>
        </p:grpSpPr>
        <p:sp>
          <p:nvSpPr>
            <p:cNvPr name="TextBox 9" id="9"/>
            <p:cNvSpPr txBox="true"/>
            <p:nvPr/>
          </p:nvSpPr>
          <p:spPr>
            <a:xfrm rot="0">
              <a:off x="0" y="-9525"/>
              <a:ext cx="7907457" cy="11058525"/>
            </a:xfrm>
            <a:prstGeom prst="rect">
              <a:avLst/>
            </a:prstGeom>
          </p:spPr>
          <p:txBody>
            <a:bodyPr anchor="t" rtlCol="false" tIns="0" lIns="0" bIns="0" rIns="0">
              <a:spAutoFit/>
            </a:bodyPr>
            <a:lstStyle/>
            <a:p>
              <a:pPr algn="l">
                <a:lnSpc>
                  <a:spcPts val="10907"/>
                </a:lnSpc>
              </a:pPr>
              <a:r>
                <a:rPr lang="en-US" b="true" sz="9089">
                  <a:solidFill>
                    <a:srgbClr val="FFFFFF"/>
                  </a:solidFill>
                  <a:latin typeface="Montaser Arabic Bold"/>
                  <a:ea typeface="Montaser Arabic Bold"/>
                  <a:cs typeface="Montaser Arabic Bold"/>
                  <a:sym typeface="Montaser Arabic Bold"/>
                </a:rPr>
                <a:t>2. KHUYẾN NGHỊ KINH DOANH &amp; TIẾP THỊ</a:t>
              </a:r>
            </a:p>
          </p:txBody>
        </p:sp>
        <p:sp>
          <p:nvSpPr>
            <p:cNvPr name="TextBox 10" id="10"/>
            <p:cNvSpPr txBox="true"/>
            <p:nvPr/>
          </p:nvSpPr>
          <p:spPr>
            <a:xfrm rot="0">
              <a:off x="6648166" y="5463558"/>
              <a:ext cx="1515154" cy="1087758"/>
            </a:xfrm>
            <a:prstGeom prst="rect">
              <a:avLst/>
            </a:prstGeom>
          </p:spPr>
          <p:txBody>
            <a:bodyPr anchor="t" rtlCol="false" tIns="0" lIns="0" bIns="0" rIns="0">
              <a:spAutoFit/>
            </a:bodyPr>
            <a:lstStyle/>
            <a:p>
              <a:pPr algn="l">
                <a:lnSpc>
                  <a:spcPts val="5818"/>
                </a:lnSpc>
              </a:pPr>
            </a:p>
          </p:txBody>
        </p:sp>
      </p:grpSp>
      <p:sp>
        <p:nvSpPr>
          <p:cNvPr name="Freeform 11" id="11"/>
          <p:cNvSpPr/>
          <p:nvPr/>
        </p:nvSpPr>
        <p:spPr>
          <a:xfrm flipH="false" flipV="false" rot="0">
            <a:off x="17433617" y="9292085"/>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5487567" y="754465"/>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6812345" y="1189251"/>
            <a:ext cx="8330811" cy="1908175"/>
          </a:xfrm>
          <a:prstGeom prst="rect">
            <a:avLst/>
          </a:prstGeom>
        </p:spPr>
        <p:txBody>
          <a:bodyPr anchor="t" rtlCol="false" tIns="0" lIns="0" bIns="0" rIns="0">
            <a:spAutoFit/>
          </a:bodyPr>
          <a:lstStyle/>
          <a:p>
            <a:pPr algn="l" marL="0" indent="0" lvl="0">
              <a:lnSpc>
                <a:spcPts val="7699"/>
              </a:lnSpc>
              <a:spcBef>
                <a:spcPct val="0"/>
              </a:spcBef>
            </a:pPr>
            <a:r>
              <a:rPr lang="en-US" b="true" sz="5499">
                <a:solidFill>
                  <a:srgbClr val="184C99"/>
                </a:solidFill>
                <a:latin typeface="Montaser Arabic Bold"/>
                <a:ea typeface="Montaser Arabic Bold"/>
                <a:cs typeface="Montaser Arabic Bold"/>
                <a:sym typeface="Montaser Arabic Bold"/>
              </a:rPr>
              <a:t>d. Theo dõi và cải thiện hiệu suất</a:t>
            </a:r>
          </a:p>
        </p:txBody>
      </p:sp>
    </p:spTree>
  </p:cSld>
  <p:clrMapOvr>
    <a:masterClrMapping/>
  </p:clrMapOvr>
  <p:transition spd="slow">
    <p:cover dir="ld"/>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99005" y="476019"/>
            <a:ext cx="1459391" cy="9334961"/>
            <a:chOff x="0" y="0"/>
            <a:chExt cx="384366" cy="2458591"/>
          </a:xfrm>
        </p:grpSpPr>
        <p:sp>
          <p:nvSpPr>
            <p:cNvPr name="Freeform 3" id="3"/>
            <p:cNvSpPr/>
            <p:nvPr/>
          </p:nvSpPr>
          <p:spPr>
            <a:xfrm flipH="false" flipV="false" rot="0">
              <a:off x="0" y="0"/>
              <a:ext cx="384366" cy="2458591"/>
            </a:xfrm>
            <a:custGeom>
              <a:avLst/>
              <a:gdLst/>
              <a:ahLst/>
              <a:cxnLst/>
              <a:rect r="r" b="b" t="t" l="l"/>
              <a:pathLst>
                <a:path h="2458591" w="384366">
                  <a:moveTo>
                    <a:pt x="0" y="0"/>
                  </a:moveTo>
                  <a:lnTo>
                    <a:pt x="384366" y="0"/>
                  </a:lnTo>
                  <a:lnTo>
                    <a:pt x="384366" y="2458591"/>
                  </a:lnTo>
                  <a:lnTo>
                    <a:pt x="0" y="2458591"/>
                  </a:lnTo>
                  <a:close/>
                </a:path>
              </a:pathLst>
            </a:custGeom>
            <a:solidFill>
              <a:srgbClr val="1C53A3"/>
            </a:solidFill>
          </p:spPr>
        </p:sp>
        <p:sp>
          <p:nvSpPr>
            <p:cNvPr name="TextBox 4" id="4"/>
            <p:cNvSpPr txBox="true"/>
            <p:nvPr/>
          </p:nvSpPr>
          <p:spPr>
            <a:xfrm>
              <a:off x="0" y="-38100"/>
              <a:ext cx="384366" cy="249669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3232625" y="1713001"/>
            <a:ext cx="13524809" cy="8097980"/>
          </a:xfrm>
          <a:custGeom>
            <a:avLst/>
            <a:gdLst/>
            <a:ahLst/>
            <a:cxnLst/>
            <a:rect r="r" b="b" t="t" l="l"/>
            <a:pathLst>
              <a:path h="8097980" w="13524809">
                <a:moveTo>
                  <a:pt x="0" y="0"/>
                </a:moveTo>
                <a:lnTo>
                  <a:pt x="13524809" y="0"/>
                </a:lnTo>
                <a:lnTo>
                  <a:pt x="13524809" y="8097980"/>
                </a:lnTo>
                <a:lnTo>
                  <a:pt x="0" y="8097980"/>
                </a:lnTo>
                <a:lnTo>
                  <a:pt x="0" y="0"/>
                </a:lnTo>
                <a:close/>
              </a:path>
            </a:pathLst>
          </a:custGeom>
          <a:blipFill>
            <a:blip r:embed="rId2"/>
            <a:stretch>
              <a:fillRect l="0" t="0" r="0" b="0"/>
            </a:stretch>
          </a:blipFill>
        </p:spPr>
      </p:sp>
      <p:sp>
        <p:nvSpPr>
          <p:cNvPr name="TextBox 6" id="6"/>
          <p:cNvSpPr txBox="true"/>
          <p:nvPr/>
        </p:nvSpPr>
        <p:spPr>
          <a:xfrm rot="0">
            <a:off x="2069185" y="399819"/>
            <a:ext cx="9853146" cy="1313181"/>
          </a:xfrm>
          <a:prstGeom prst="rect">
            <a:avLst/>
          </a:prstGeom>
        </p:spPr>
        <p:txBody>
          <a:bodyPr anchor="t" rtlCol="false" tIns="0" lIns="0" bIns="0" rIns="0">
            <a:spAutoFit/>
          </a:bodyPr>
          <a:lstStyle/>
          <a:p>
            <a:pPr algn="just">
              <a:lnSpc>
                <a:spcPts val="5319"/>
              </a:lnSpc>
            </a:pPr>
            <a:r>
              <a:rPr lang="en-US" sz="3799" b="true">
                <a:solidFill>
                  <a:srgbClr val="1C53A3"/>
                </a:solidFill>
                <a:latin typeface="Montaser Arabic Bold"/>
                <a:ea typeface="Montaser Arabic Bold"/>
                <a:cs typeface="Montaser Arabic Bold"/>
                <a:sym typeface="Montaser Arabic Bold"/>
              </a:rPr>
              <a:t> 2.2 Tóm tắt dữ liệu cơ bản và thống kê:</a:t>
            </a:r>
          </a:p>
          <a:p>
            <a:pPr algn="just">
              <a:lnSpc>
                <a:spcPts val="5319"/>
              </a:lnSpc>
            </a:pPr>
          </a:p>
        </p:txBody>
      </p:sp>
      <p:sp>
        <p:nvSpPr>
          <p:cNvPr name="TextBox 7" id="7"/>
          <p:cNvSpPr txBox="true"/>
          <p:nvPr/>
        </p:nvSpPr>
        <p:spPr>
          <a:xfrm rot="0">
            <a:off x="2069185" y="1113093"/>
            <a:ext cx="9853146" cy="646431"/>
          </a:xfrm>
          <a:prstGeom prst="rect">
            <a:avLst/>
          </a:prstGeom>
        </p:spPr>
        <p:txBody>
          <a:bodyPr anchor="t" rtlCol="false" tIns="0" lIns="0" bIns="0" rIns="0">
            <a:spAutoFit/>
          </a:bodyPr>
          <a:lstStyle/>
          <a:p>
            <a:pPr algn="just" marL="820408" indent="-410204" lvl="1">
              <a:lnSpc>
                <a:spcPts val="5319"/>
              </a:lnSpc>
              <a:buFont typeface="Arial"/>
              <a:buChar char="•"/>
            </a:pPr>
            <a:r>
              <a:rPr lang="en-US" sz="3799">
                <a:solidFill>
                  <a:srgbClr val="1C53A3"/>
                </a:solidFill>
                <a:latin typeface="Montaser Arabic"/>
                <a:ea typeface="Montaser Arabic"/>
                <a:cs typeface="Montaser Arabic"/>
                <a:sym typeface="Montaser Arabic"/>
              </a:rPr>
              <a:t>Tính toán thống kê tổng quan</a:t>
            </a:r>
          </a:p>
        </p:txBody>
      </p:sp>
    </p:spTree>
  </p:cSld>
  <p:clrMapOvr>
    <a:masterClrMapping/>
  </p:clrMapOvr>
  <p:transition spd="fast">
    <p:cover dir="l"/>
  </p:transition>
</p:sld>
</file>

<file path=ppt/slides/slide130.xml><?xml version="1.0" encoding="utf-8"?>
<p:sld xmlns:p="http://schemas.openxmlformats.org/presentationml/2006/main" xmlns:a="http://schemas.openxmlformats.org/drawingml/2006/main" xmlns:r="http://schemas.openxmlformats.org/officeDocument/2006/relationships">
  <p:cSld>
    <p:bg>
      <p:bgPr>
        <a:solidFill>
          <a:srgbClr val="1848A0"/>
        </a:solidFill>
      </p:bgPr>
    </p:bg>
    <p:spTree>
      <p:nvGrpSpPr>
        <p:cNvPr id="1" name=""/>
        <p:cNvGrpSpPr/>
        <p:nvPr/>
      </p:nvGrpSpPr>
      <p:grpSpPr>
        <a:xfrm>
          <a:off x="0" y="0"/>
          <a:ext cx="0" cy="0"/>
          <a:chOff x="0" y="0"/>
          <a:chExt cx="0" cy="0"/>
        </a:xfrm>
      </p:grpSpPr>
      <p:grpSp>
        <p:nvGrpSpPr>
          <p:cNvPr name="Group 2" id="2"/>
          <p:cNvGrpSpPr/>
          <p:nvPr/>
        </p:nvGrpSpPr>
        <p:grpSpPr>
          <a:xfrm rot="0">
            <a:off x="128414" y="5374298"/>
            <a:ext cx="4277019" cy="47625"/>
            <a:chOff x="0" y="0"/>
            <a:chExt cx="1126458" cy="12543"/>
          </a:xfrm>
        </p:grpSpPr>
        <p:sp>
          <p:nvSpPr>
            <p:cNvPr name="Freeform 3" id="3"/>
            <p:cNvSpPr/>
            <p:nvPr/>
          </p:nvSpPr>
          <p:spPr>
            <a:xfrm flipH="false" flipV="false" rot="0">
              <a:off x="0" y="0"/>
              <a:ext cx="1126458" cy="12543"/>
            </a:xfrm>
            <a:custGeom>
              <a:avLst/>
              <a:gdLst/>
              <a:ahLst/>
              <a:cxnLst/>
              <a:rect r="r" b="b" t="t" l="l"/>
              <a:pathLst>
                <a:path h="12543" w="1126458">
                  <a:moveTo>
                    <a:pt x="0" y="0"/>
                  </a:moveTo>
                  <a:lnTo>
                    <a:pt x="1126458" y="0"/>
                  </a:lnTo>
                  <a:lnTo>
                    <a:pt x="1126458" y="12543"/>
                  </a:lnTo>
                  <a:lnTo>
                    <a:pt x="0" y="12543"/>
                  </a:lnTo>
                  <a:close/>
                </a:path>
              </a:pathLst>
            </a:custGeom>
            <a:solidFill>
              <a:srgbClr val="F4F4F4"/>
            </a:solidFill>
          </p:spPr>
        </p:sp>
        <p:sp>
          <p:nvSpPr>
            <p:cNvPr name="TextBox 4" id="4"/>
            <p:cNvSpPr txBox="true"/>
            <p:nvPr/>
          </p:nvSpPr>
          <p:spPr>
            <a:xfrm>
              <a:off x="0" y="-38100"/>
              <a:ext cx="1126458" cy="5064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7488264" y="5724374"/>
            <a:ext cx="3311472" cy="885693"/>
            <a:chOff x="0" y="0"/>
            <a:chExt cx="812800" cy="217393"/>
          </a:xfrm>
        </p:grpSpPr>
        <p:sp>
          <p:nvSpPr>
            <p:cNvPr name="Freeform 6" id="6"/>
            <p:cNvSpPr/>
            <p:nvPr/>
          </p:nvSpPr>
          <p:spPr>
            <a:xfrm flipH="false" flipV="false" rot="0">
              <a:off x="0" y="0"/>
              <a:ext cx="812800" cy="217393"/>
            </a:xfrm>
            <a:custGeom>
              <a:avLst/>
              <a:gdLst/>
              <a:ahLst/>
              <a:cxnLst/>
              <a:rect r="r" b="b" t="t" l="l"/>
              <a:pathLst>
                <a:path h="217393" w="812800">
                  <a:moveTo>
                    <a:pt x="108697" y="0"/>
                  </a:moveTo>
                  <a:lnTo>
                    <a:pt x="704103" y="0"/>
                  </a:lnTo>
                  <a:cubicBezTo>
                    <a:pt x="732932" y="0"/>
                    <a:pt x="760579" y="11452"/>
                    <a:pt x="780963" y="31837"/>
                  </a:cubicBezTo>
                  <a:cubicBezTo>
                    <a:pt x="801348" y="52221"/>
                    <a:pt x="812800" y="79868"/>
                    <a:pt x="812800" y="108697"/>
                  </a:cubicBezTo>
                  <a:lnTo>
                    <a:pt x="812800" y="108697"/>
                  </a:lnTo>
                  <a:cubicBezTo>
                    <a:pt x="812800" y="137525"/>
                    <a:pt x="801348" y="165172"/>
                    <a:pt x="780963" y="185557"/>
                  </a:cubicBezTo>
                  <a:cubicBezTo>
                    <a:pt x="760579" y="205941"/>
                    <a:pt x="732932" y="217393"/>
                    <a:pt x="704103" y="217393"/>
                  </a:cubicBezTo>
                  <a:lnTo>
                    <a:pt x="108697" y="217393"/>
                  </a:lnTo>
                  <a:cubicBezTo>
                    <a:pt x="79868" y="217393"/>
                    <a:pt x="52221" y="205941"/>
                    <a:pt x="31837" y="185557"/>
                  </a:cubicBezTo>
                  <a:cubicBezTo>
                    <a:pt x="11452" y="165172"/>
                    <a:pt x="0" y="137525"/>
                    <a:pt x="0" y="108697"/>
                  </a:cubicBezTo>
                  <a:lnTo>
                    <a:pt x="0" y="108697"/>
                  </a:lnTo>
                  <a:cubicBezTo>
                    <a:pt x="0" y="79868"/>
                    <a:pt x="11452" y="52221"/>
                    <a:pt x="31837" y="31837"/>
                  </a:cubicBezTo>
                  <a:cubicBezTo>
                    <a:pt x="52221" y="11452"/>
                    <a:pt x="79868" y="0"/>
                    <a:pt x="108697" y="0"/>
                  </a:cubicBezTo>
                  <a:close/>
                </a:path>
              </a:pathLst>
            </a:custGeom>
            <a:solidFill>
              <a:srgbClr val="F4F4F4"/>
            </a:solidFill>
          </p:spPr>
        </p:sp>
        <p:sp>
          <p:nvSpPr>
            <p:cNvPr name="TextBox 7" id="7"/>
            <p:cNvSpPr txBox="true"/>
            <p:nvPr/>
          </p:nvSpPr>
          <p:spPr>
            <a:xfrm>
              <a:off x="0" y="-38100"/>
              <a:ext cx="812800" cy="25549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8797459" y="5781524"/>
            <a:ext cx="14775578" cy="7898218"/>
          </a:xfrm>
          <a:custGeom>
            <a:avLst/>
            <a:gdLst/>
            <a:ahLst/>
            <a:cxnLst/>
            <a:rect r="r" b="b" t="t" l="l"/>
            <a:pathLst>
              <a:path h="7898218" w="14775578">
                <a:moveTo>
                  <a:pt x="0" y="0"/>
                </a:moveTo>
                <a:lnTo>
                  <a:pt x="14775578" y="0"/>
                </a:lnTo>
                <a:lnTo>
                  <a:pt x="14775578" y="7898218"/>
                </a:lnTo>
                <a:lnTo>
                  <a:pt x="0" y="78982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28414" y="2971998"/>
            <a:ext cx="18159586" cy="2809527"/>
          </a:xfrm>
          <a:prstGeom prst="rect">
            <a:avLst/>
          </a:prstGeom>
        </p:spPr>
        <p:txBody>
          <a:bodyPr anchor="t" rtlCol="false" tIns="0" lIns="0" bIns="0" rIns="0">
            <a:spAutoFit/>
          </a:bodyPr>
          <a:lstStyle/>
          <a:p>
            <a:pPr algn="l">
              <a:lnSpc>
                <a:spcPts val="21418"/>
              </a:lnSpc>
            </a:pPr>
            <a:r>
              <a:rPr lang="en-US" b="true" sz="20206">
                <a:solidFill>
                  <a:srgbClr val="F4F4F4"/>
                </a:solidFill>
                <a:latin typeface="Montaser Arabic Bold"/>
                <a:ea typeface="Montaser Arabic Bold"/>
                <a:cs typeface="Montaser Arabic Bold"/>
                <a:sym typeface="Montaser Arabic Bold"/>
              </a:rPr>
              <a:t>THANK YOU!!!</a:t>
            </a:r>
          </a:p>
        </p:txBody>
      </p:sp>
      <p:sp>
        <p:nvSpPr>
          <p:cNvPr name="TextBox 10" id="10"/>
          <p:cNvSpPr txBox="true"/>
          <p:nvPr/>
        </p:nvSpPr>
        <p:spPr>
          <a:xfrm rot="0">
            <a:off x="7488264" y="5868761"/>
            <a:ext cx="3311472" cy="580572"/>
          </a:xfrm>
          <a:prstGeom prst="rect">
            <a:avLst/>
          </a:prstGeom>
        </p:spPr>
        <p:txBody>
          <a:bodyPr anchor="t" rtlCol="false" tIns="0" lIns="0" bIns="0" rIns="0">
            <a:spAutoFit/>
          </a:bodyPr>
          <a:lstStyle/>
          <a:p>
            <a:pPr algn="ctr">
              <a:lnSpc>
                <a:spcPts val="4749"/>
              </a:lnSpc>
            </a:pPr>
            <a:r>
              <a:rPr lang="en-US" b="true" sz="3392">
                <a:solidFill>
                  <a:srgbClr val="1848A0"/>
                </a:solidFill>
                <a:latin typeface="Montaser Arabic Bold"/>
                <a:ea typeface="Montaser Arabic Bold"/>
                <a:cs typeface="Montaser Arabic Bold"/>
                <a:sym typeface="Montaser Arabic Bold"/>
              </a:rPr>
              <a:t>NHÓM 2</a:t>
            </a:r>
          </a:p>
        </p:txBody>
      </p:sp>
      <p:sp>
        <p:nvSpPr>
          <p:cNvPr name="Freeform 11" id="11"/>
          <p:cNvSpPr/>
          <p:nvPr/>
        </p:nvSpPr>
        <p:spPr>
          <a:xfrm flipH="false" flipV="false" rot="0">
            <a:off x="1258810" y="1155451"/>
            <a:ext cx="854383" cy="994915"/>
          </a:xfrm>
          <a:custGeom>
            <a:avLst/>
            <a:gdLst/>
            <a:ahLst/>
            <a:cxnLst/>
            <a:rect r="r" b="b" t="t" l="l"/>
            <a:pathLst>
              <a:path h="994915" w="854383">
                <a:moveTo>
                  <a:pt x="0" y="0"/>
                </a:moveTo>
                <a:lnTo>
                  <a:pt x="854383" y="0"/>
                </a:lnTo>
                <a:lnTo>
                  <a:pt x="854383" y="994914"/>
                </a:lnTo>
                <a:lnTo>
                  <a:pt x="0" y="9949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slow">
    <p:cover dir="ld"/>
  </p:transition>
</p:sld>
</file>

<file path=ppt/slides/slide14.xml><?xml version="1.0" encoding="utf-8"?>
<p:sld xmlns:p="http://schemas.openxmlformats.org/presentationml/2006/main" xmlns:a="http://schemas.openxmlformats.org/drawingml/2006/main" xmlns:r="http://schemas.openxmlformats.org/officeDocument/2006/relationships" show="false">
  <p:cSld>
    <p:spTree>
      <p:nvGrpSpPr>
        <p:cNvPr id="1" name=""/>
        <p:cNvGrpSpPr/>
        <p:nvPr/>
      </p:nvGrpSpPr>
      <p:grpSpPr>
        <a:xfrm>
          <a:off x="0" y="0"/>
          <a:ext cx="0" cy="0"/>
          <a:chOff x="0" y="0"/>
          <a:chExt cx="0" cy="0"/>
        </a:xfrm>
      </p:grpSpPr>
      <p:sp>
        <p:nvSpPr>
          <p:cNvPr name="AutoShape 2" id="2"/>
          <p:cNvSpPr/>
          <p:nvPr/>
        </p:nvSpPr>
        <p:spPr>
          <a:xfrm>
            <a:off x="1028700" y="9918934"/>
            <a:ext cx="8073280" cy="0"/>
          </a:xfrm>
          <a:prstGeom prst="line">
            <a:avLst/>
          </a:prstGeom>
          <a:ln cap="flat" w="66675">
            <a:solidFill>
              <a:srgbClr val="1C53A3"/>
            </a:solidFill>
            <a:prstDash val="solid"/>
            <a:headEnd type="none" len="sm" w="sm"/>
            <a:tailEnd type="none" len="sm" w="sm"/>
          </a:ln>
        </p:spPr>
      </p:sp>
      <p:grpSp>
        <p:nvGrpSpPr>
          <p:cNvPr name="Group 3" id="3"/>
          <p:cNvGrpSpPr/>
          <p:nvPr/>
        </p:nvGrpSpPr>
        <p:grpSpPr>
          <a:xfrm rot="0">
            <a:off x="299005" y="476019"/>
            <a:ext cx="1459391" cy="9334961"/>
            <a:chOff x="0" y="0"/>
            <a:chExt cx="384366" cy="2458591"/>
          </a:xfrm>
        </p:grpSpPr>
        <p:sp>
          <p:nvSpPr>
            <p:cNvPr name="Freeform 4" id="4"/>
            <p:cNvSpPr/>
            <p:nvPr/>
          </p:nvSpPr>
          <p:spPr>
            <a:xfrm flipH="false" flipV="false" rot="0">
              <a:off x="0" y="0"/>
              <a:ext cx="384366" cy="2458591"/>
            </a:xfrm>
            <a:custGeom>
              <a:avLst/>
              <a:gdLst/>
              <a:ahLst/>
              <a:cxnLst/>
              <a:rect r="r" b="b" t="t" l="l"/>
              <a:pathLst>
                <a:path h="2458591" w="384366">
                  <a:moveTo>
                    <a:pt x="0" y="0"/>
                  </a:moveTo>
                  <a:lnTo>
                    <a:pt x="384366" y="0"/>
                  </a:lnTo>
                  <a:lnTo>
                    <a:pt x="384366" y="2458591"/>
                  </a:lnTo>
                  <a:lnTo>
                    <a:pt x="0" y="2458591"/>
                  </a:lnTo>
                  <a:close/>
                </a:path>
              </a:pathLst>
            </a:custGeom>
            <a:solidFill>
              <a:srgbClr val="1C53A3"/>
            </a:solidFill>
          </p:spPr>
        </p:sp>
        <p:sp>
          <p:nvSpPr>
            <p:cNvPr name="TextBox 5" id="5"/>
            <p:cNvSpPr txBox="true"/>
            <p:nvPr/>
          </p:nvSpPr>
          <p:spPr>
            <a:xfrm>
              <a:off x="0" y="-38100"/>
              <a:ext cx="384366" cy="2496691"/>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5077734" y="2601263"/>
            <a:ext cx="9128653" cy="5981670"/>
          </a:xfrm>
          <a:custGeom>
            <a:avLst/>
            <a:gdLst/>
            <a:ahLst/>
            <a:cxnLst/>
            <a:rect r="r" b="b" t="t" l="l"/>
            <a:pathLst>
              <a:path h="5981670" w="9128653">
                <a:moveTo>
                  <a:pt x="0" y="0"/>
                </a:moveTo>
                <a:lnTo>
                  <a:pt x="9128653" y="0"/>
                </a:lnTo>
                <a:lnTo>
                  <a:pt x="9128653" y="5981670"/>
                </a:lnTo>
                <a:lnTo>
                  <a:pt x="0" y="5981670"/>
                </a:lnTo>
                <a:lnTo>
                  <a:pt x="0" y="0"/>
                </a:lnTo>
                <a:close/>
              </a:path>
            </a:pathLst>
          </a:custGeom>
          <a:blipFill>
            <a:blip r:embed="rId2"/>
            <a:stretch>
              <a:fillRect l="0" t="0" r="0" b="0"/>
            </a:stretch>
          </a:blipFill>
        </p:spPr>
      </p:sp>
      <p:sp>
        <p:nvSpPr>
          <p:cNvPr name="TextBox 7" id="7"/>
          <p:cNvSpPr txBox="true"/>
          <p:nvPr/>
        </p:nvSpPr>
        <p:spPr>
          <a:xfrm rot="0">
            <a:off x="2069185" y="399819"/>
            <a:ext cx="10178742" cy="1367142"/>
          </a:xfrm>
          <a:prstGeom prst="rect">
            <a:avLst/>
          </a:prstGeom>
        </p:spPr>
        <p:txBody>
          <a:bodyPr anchor="t" rtlCol="false" tIns="0" lIns="0" bIns="0" rIns="0">
            <a:spAutoFit/>
          </a:bodyPr>
          <a:lstStyle/>
          <a:p>
            <a:pPr algn="just">
              <a:lnSpc>
                <a:spcPts val="5495"/>
              </a:lnSpc>
            </a:pPr>
            <a:r>
              <a:rPr lang="en-US" sz="3925" b="true">
                <a:solidFill>
                  <a:srgbClr val="1C53A3"/>
                </a:solidFill>
                <a:latin typeface="Montaser Arabic Bold"/>
                <a:ea typeface="Montaser Arabic Bold"/>
                <a:cs typeface="Montaser Arabic Bold"/>
                <a:sym typeface="Montaser Arabic Bold"/>
              </a:rPr>
              <a:t> 2.2 Tóm tắt dữ liệu cơ bản và thống kê:</a:t>
            </a:r>
          </a:p>
          <a:p>
            <a:pPr algn="just">
              <a:lnSpc>
                <a:spcPts val="5495"/>
              </a:lnSpc>
            </a:pPr>
          </a:p>
        </p:txBody>
      </p:sp>
      <p:sp>
        <p:nvSpPr>
          <p:cNvPr name="TextBox 8" id="8"/>
          <p:cNvSpPr txBox="true"/>
          <p:nvPr/>
        </p:nvSpPr>
        <p:spPr>
          <a:xfrm rot="0">
            <a:off x="2069185" y="1136663"/>
            <a:ext cx="12137203" cy="665275"/>
          </a:xfrm>
          <a:prstGeom prst="rect">
            <a:avLst/>
          </a:prstGeom>
        </p:spPr>
        <p:txBody>
          <a:bodyPr anchor="t" rtlCol="false" tIns="0" lIns="0" bIns="0" rIns="0">
            <a:spAutoFit/>
          </a:bodyPr>
          <a:lstStyle/>
          <a:p>
            <a:pPr algn="just" marL="847518" indent="-423759" lvl="1">
              <a:lnSpc>
                <a:spcPts val="5495"/>
              </a:lnSpc>
              <a:buFont typeface="Arial"/>
              <a:buChar char="•"/>
            </a:pPr>
            <a:r>
              <a:rPr lang="en-US" sz="3925">
                <a:solidFill>
                  <a:srgbClr val="1C53A3"/>
                </a:solidFill>
                <a:latin typeface="Montaser Arabic"/>
                <a:ea typeface="Montaser Arabic"/>
                <a:cs typeface="Montaser Arabic"/>
                <a:sym typeface="Montaser Arabic"/>
              </a:rPr>
              <a:t>Thống kê cho các cột kiểu dữ liệu chuỗi</a:t>
            </a:r>
          </a:p>
        </p:txBody>
      </p:sp>
    </p:spTree>
  </p:cSld>
  <p:clrMapOvr>
    <a:masterClrMapping/>
  </p:clrMapOvr>
  <p:transition spd="fast">
    <p:cover dir="l"/>
  </p:transition>
</p:sld>
</file>

<file path=ppt/slides/slide1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a:off x="6064760" y="9813723"/>
            <a:ext cx="8073280" cy="0"/>
          </a:xfrm>
          <a:prstGeom prst="line">
            <a:avLst/>
          </a:prstGeom>
          <a:ln cap="flat" w="66675">
            <a:solidFill>
              <a:srgbClr val="1C53A3"/>
            </a:solidFill>
            <a:prstDash val="solid"/>
            <a:headEnd type="none" len="sm" w="sm"/>
            <a:tailEnd type="none" len="sm" w="sm"/>
          </a:ln>
        </p:spPr>
      </p:sp>
      <p:grpSp>
        <p:nvGrpSpPr>
          <p:cNvPr name="Group 3" id="3"/>
          <p:cNvGrpSpPr/>
          <p:nvPr/>
        </p:nvGrpSpPr>
        <p:grpSpPr>
          <a:xfrm rot="0">
            <a:off x="299005" y="425938"/>
            <a:ext cx="1459391" cy="9421122"/>
            <a:chOff x="0" y="0"/>
            <a:chExt cx="384366" cy="2481283"/>
          </a:xfrm>
        </p:grpSpPr>
        <p:sp>
          <p:nvSpPr>
            <p:cNvPr name="Freeform 4" id="4"/>
            <p:cNvSpPr/>
            <p:nvPr/>
          </p:nvSpPr>
          <p:spPr>
            <a:xfrm flipH="false" flipV="false" rot="0">
              <a:off x="0" y="0"/>
              <a:ext cx="384366" cy="2481283"/>
            </a:xfrm>
            <a:custGeom>
              <a:avLst/>
              <a:gdLst/>
              <a:ahLst/>
              <a:cxnLst/>
              <a:rect r="r" b="b" t="t" l="l"/>
              <a:pathLst>
                <a:path h="2481283" w="384366">
                  <a:moveTo>
                    <a:pt x="0" y="0"/>
                  </a:moveTo>
                  <a:lnTo>
                    <a:pt x="384366" y="0"/>
                  </a:lnTo>
                  <a:lnTo>
                    <a:pt x="384366" y="2481283"/>
                  </a:lnTo>
                  <a:lnTo>
                    <a:pt x="0" y="2481283"/>
                  </a:lnTo>
                  <a:close/>
                </a:path>
              </a:pathLst>
            </a:custGeom>
            <a:solidFill>
              <a:srgbClr val="1C53A3"/>
            </a:solidFill>
          </p:spPr>
        </p:sp>
        <p:sp>
          <p:nvSpPr>
            <p:cNvPr name="TextBox 5" id="5"/>
            <p:cNvSpPr txBox="true"/>
            <p:nvPr/>
          </p:nvSpPr>
          <p:spPr>
            <a:xfrm>
              <a:off x="0" y="-38100"/>
              <a:ext cx="384366" cy="2519383"/>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632711" y="1463081"/>
            <a:ext cx="14937378" cy="2149768"/>
          </a:xfrm>
          <a:prstGeom prst="rect">
            <a:avLst/>
          </a:prstGeom>
        </p:spPr>
        <p:txBody>
          <a:bodyPr anchor="t" rtlCol="false" tIns="0" lIns="0" bIns="0" rIns="0">
            <a:spAutoFit/>
          </a:bodyPr>
          <a:lstStyle/>
          <a:p>
            <a:pPr algn="just">
              <a:lnSpc>
                <a:spcPts val="8346"/>
              </a:lnSpc>
            </a:pPr>
            <a:r>
              <a:rPr lang="en-US" b="true" sz="7873">
                <a:solidFill>
                  <a:srgbClr val="1C53A3"/>
                </a:solidFill>
                <a:latin typeface="Montaser Arabic Bold"/>
                <a:ea typeface="Montaser Arabic Bold"/>
                <a:cs typeface="Montaser Arabic Bold"/>
                <a:sym typeface="Montaser Arabic Bold"/>
              </a:rPr>
              <a:t>TỔNG QUAN VỀ BỘ DỮ LIỆU</a:t>
            </a:r>
          </a:p>
          <a:p>
            <a:pPr algn="just">
              <a:lnSpc>
                <a:spcPts val="8346"/>
              </a:lnSpc>
            </a:pPr>
          </a:p>
        </p:txBody>
      </p:sp>
      <p:sp>
        <p:nvSpPr>
          <p:cNvPr name="TextBox 7" id="7"/>
          <p:cNvSpPr txBox="true"/>
          <p:nvPr/>
        </p:nvSpPr>
        <p:spPr>
          <a:xfrm rot="0">
            <a:off x="2131184" y="3546174"/>
            <a:ext cx="15128116" cy="4376859"/>
          </a:xfrm>
          <a:prstGeom prst="rect">
            <a:avLst/>
          </a:prstGeom>
        </p:spPr>
        <p:txBody>
          <a:bodyPr anchor="t" rtlCol="false" tIns="0" lIns="0" bIns="0" rIns="0">
            <a:spAutoFit/>
          </a:bodyPr>
          <a:lstStyle/>
          <a:p>
            <a:pPr algn="just" marL="768107" indent="-384054" lvl="1">
              <a:lnSpc>
                <a:spcPts val="4980"/>
              </a:lnSpc>
              <a:buFont typeface="Arial"/>
              <a:buChar char="•"/>
            </a:pPr>
            <a:r>
              <a:rPr lang="en-US" sz="3557">
                <a:solidFill>
                  <a:srgbClr val="000000"/>
                </a:solidFill>
                <a:latin typeface="Montaser Arabic"/>
                <a:ea typeface="Montaser Arabic"/>
                <a:cs typeface="Montaser Arabic"/>
                <a:sym typeface="Montaser Arabic"/>
              </a:rPr>
              <a:t>Có tổng cộng 250,000 giao dịch được ghi nhận, trong đó có </a:t>
            </a:r>
            <a:r>
              <a:rPr lang="en-US" sz="3557">
                <a:solidFill>
                  <a:srgbClr val="8C2E2E"/>
                </a:solidFill>
                <a:latin typeface="Montaser Arabic"/>
                <a:ea typeface="Montaser Arabic"/>
                <a:cs typeface="Montaser Arabic"/>
                <a:sym typeface="Montaser Arabic"/>
              </a:rPr>
              <a:t>234,633 giá trị ngày giờ khác nhau</a:t>
            </a:r>
            <a:r>
              <a:rPr lang="en-US" sz="3557">
                <a:solidFill>
                  <a:srgbClr val="000000"/>
                </a:solidFill>
                <a:latin typeface="Montaser Arabic"/>
                <a:ea typeface="Montaser Arabic"/>
                <a:cs typeface="Montaser Arabic"/>
                <a:sym typeface="Montaser Arabic"/>
              </a:rPr>
              <a:t>, cho thấy một số thời điểm mua sắm có thể bị trùng lặp.</a:t>
            </a:r>
          </a:p>
          <a:p>
            <a:pPr algn="just" marL="768107" indent="-384054" lvl="1">
              <a:lnSpc>
                <a:spcPts val="4980"/>
              </a:lnSpc>
              <a:buFont typeface="Arial"/>
              <a:buChar char="•"/>
            </a:pPr>
            <a:r>
              <a:rPr lang="en-US" sz="3557">
                <a:solidFill>
                  <a:srgbClr val="000000"/>
                </a:solidFill>
                <a:latin typeface="Montaser Arabic"/>
                <a:ea typeface="Montaser Arabic"/>
                <a:cs typeface="Montaser Arabic"/>
                <a:sym typeface="Montaser Arabic"/>
              </a:rPr>
              <a:t>Cột ‘</a:t>
            </a:r>
            <a:r>
              <a:rPr lang="en-US" b="true" sz="3557">
                <a:solidFill>
                  <a:srgbClr val="8C2E2E"/>
                </a:solidFill>
                <a:latin typeface="Montaser Arabic Bold"/>
                <a:ea typeface="Montaser Arabic Bold"/>
                <a:cs typeface="Montaser Arabic Bold"/>
                <a:sym typeface="Montaser Arabic Bold"/>
              </a:rPr>
              <a:t>Gender’</a:t>
            </a:r>
            <a:r>
              <a:rPr lang="en-US" sz="3557">
                <a:solidFill>
                  <a:srgbClr val="000000"/>
                </a:solidFill>
                <a:latin typeface="Montaser Arabic"/>
                <a:ea typeface="Montaser Arabic"/>
                <a:cs typeface="Montaser Arabic"/>
                <a:sym typeface="Montaser Arabic"/>
              </a:rPr>
              <a:t> ghi nhận 250,000 khách hàng với </a:t>
            </a:r>
            <a:r>
              <a:rPr lang="en-US" sz="3557">
                <a:solidFill>
                  <a:srgbClr val="8C2E2E"/>
                </a:solidFill>
                <a:latin typeface="Montaser Arabic"/>
                <a:ea typeface="Montaser Arabic"/>
                <a:cs typeface="Montaser Arabic"/>
                <a:sym typeface="Montaser Arabic"/>
              </a:rPr>
              <a:t>2 nhóm giới tính</a:t>
            </a:r>
            <a:r>
              <a:rPr lang="en-US" sz="3557">
                <a:solidFill>
                  <a:srgbClr val="000000"/>
                </a:solidFill>
                <a:latin typeface="Montaser Arabic"/>
                <a:ea typeface="Montaser Arabic"/>
                <a:cs typeface="Montaser Arabic"/>
                <a:sym typeface="Montaser Arabic"/>
              </a:rPr>
              <a:t> duy nhất (nam và nữ). Trong đó, </a:t>
            </a:r>
            <a:r>
              <a:rPr lang="en-US" sz="3557">
                <a:solidFill>
                  <a:srgbClr val="8C2E2E"/>
                </a:solidFill>
                <a:latin typeface="Montaser Arabic"/>
                <a:ea typeface="Montaser Arabic"/>
                <a:cs typeface="Montaser Arabic"/>
                <a:sym typeface="Montaser Arabic"/>
              </a:rPr>
              <a:t>khách hàng nữ chiếm ưu thế</a:t>
            </a:r>
            <a:r>
              <a:rPr lang="en-US" sz="3557">
                <a:solidFill>
                  <a:srgbClr val="000000"/>
                </a:solidFill>
                <a:latin typeface="Montaser Arabic"/>
                <a:ea typeface="Montaser Arabic"/>
                <a:cs typeface="Montaser Arabic"/>
                <a:sym typeface="Montaser Arabic"/>
              </a:rPr>
              <a:t>, với </a:t>
            </a:r>
            <a:r>
              <a:rPr lang="en-US" sz="3557">
                <a:solidFill>
                  <a:srgbClr val="8C2E2E"/>
                </a:solidFill>
                <a:latin typeface="Montaser Arabic"/>
                <a:ea typeface="Montaser Arabic"/>
                <a:cs typeface="Montaser Arabic"/>
                <a:sym typeface="Montaser Arabic"/>
              </a:rPr>
              <a:t>125,560</a:t>
            </a:r>
            <a:r>
              <a:rPr lang="en-US" sz="3557">
                <a:solidFill>
                  <a:srgbClr val="000000"/>
                </a:solidFill>
                <a:latin typeface="Montaser Arabic"/>
                <a:ea typeface="Montaser Arabic"/>
                <a:cs typeface="Montaser Arabic"/>
                <a:sym typeface="Montaser Arabic"/>
              </a:rPr>
              <a:t> giao dịch, cho thấy phụ nữ có xu hướng mua sắm nhiều hơn trong dữ liệu này.</a:t>
            </a:r>
          </a:p>
        </p:txBody>
      </p:sp>
    </p:spTree>
  </p:cSld>
  <p:clrMapOvr>
    <a:masterClrMapping/>
  </p:clrMapOvr>
  <p:transition spd="fast">
    <p:cover dir="l"/>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3827375" y="10069541"/>
            <a:ext cx="4578337" cy="0"/>
          </a:xfrm>
          <a:prstGeom prst="line">
            <a:avLst/>
          </a:prstGeom>
          <a:ln cap="flat" w="66675">
            <a:solidFill>
              <a:srgbClr val="1C53A3"/>
            </a:solidFill>
            <a:prstDash val="solid"/>
            <a:headEnd type="none" len="sm" w="sm"/>
            <a:tailEnd type="none" len="sm" w="sm"/>
          </a:ln>
        </p:spPr>
      </p:sp>
      <p:grpSp>
        <p:nvGrpSpPr>
          <p:cNvPr name="Group 3" id="3"/>
          <p:cNvGrpSpPr/>
          <p:nvPr/>
        </p:nvGrpSpPr>
        <p:grpSpPr>
          <a:xfrm rot="0">
            <a:off x="379561" y="624390"/>
            <a:ext cx="1454000" cy="9339545"/>
            <a:chOff x="0" y="0"/>
            <a:chExt cx="382947" cy="2459798"/>
          </a:xfrm>
        </p:grpSpPr>
        <p:sp>
          <p:nvSpPr>
            <p:cNvPr name="Freeform 4" id="4"/>
            <p:cNvSpPr/>
            <p:nvPr/>
          </p:nvSpPr>
          <p:spPr>
            <a:xfrm flipH="false" flipV="false" rot="0">
              <a:off x="0" y="0"/>
              <a:ext cx="382947" cy="2459798"/>
            </a:xfrm>
            <a:custGeom>
              <a:avLst/>
              <a:gdLst/>
              <a:ahLst/>
              <a:cxnLst/>
              <a:rect r="r" b="b" t="t" l="l"/>
              <a:pathLst>
                <a:path h="2459798" w="382947">
                  <a:moveTo>
                    <a:pt x="0" y="0"/>
                  </a:moveTo>
                  <a:lnTo>
                    <a:pt x="382947" y="0"/>
                  </a:lnTo>
                  <a:lnTo>
                    <a:pt x="382947" y="2459798"/>
                  </a:lnTo>
                  <a:lnTo>
                    <a:pt x="0" y="2459798"/>
                  </a:lnTo>
                  <a:close/>
                </a:path>
              </a:pathLst>
            </a:custGeom>
            <a:solidFill>
              <a:srgbClr val="1C53A3"/>
            </a:solidFill>
          </p:spPr>
        </p:sp>
        <p:sp>
          <p:nvSpPr>
            <p:cNvPr name="TextBox 5" id="5"/>
            <p:cNvSpPr txBox="true"/>
            <p:nvPr/>
          </p:nvSpPr>
          <p:spPr>
            <a:xfrm>
              <a:off x="0" y="-38100"/>
              <a:ext cx="382947" cy="2497898"/>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10800000">
            <a:off x="11697043" y="-4544089"/>
            <a:ext cx="11607987" cy="6774843"/>
          </a:xfrm>
          <a:custGeom>
            <a:avLst/>
            <a:gdLst/>
            <a:ahLst/>
            <a:cxnLst/>
            <a:rect r="r" b="b" t="t" l="l"/>
            <a:pathLst>
              <a:path h="6774843" w="11607987">
                <a:moveTo>
                  <a:pt x="0" y="0"/>
                </a:moveTo>
                <a:lnTo>
                  <a:pt x="11607988" y="0"/>
                </a:lnTo>
                <a:lnTo>
                  <a:pt x="11607988" y="6774843"/>
                </a:lnTo>
                <a:lnTo>
                  <a:pt x="0" y="67748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5377660">
            <a:off x="17425711" y="5582124"/>
            <a:ext cx="661343" cy="770123"/>
          </a:xfrm>
          <a:custGeom>
            <a:avLst/>
            <a:gdLst/>
            <a:ahLst/>
            <a:cxnLst/>
            <a:rect r="r" b="b" t="t" l="l"/>
            <a:pathLst>
              <a:path h="770123" w="661343">
                <a:moveTo>
                  <a:pt x="0" y="0"/>
                </a:moveTo>
                <a:lnTo>
                  <a:pt x="661343" y="0"/>
                </a:lnTo>
                <a:lnTo>
                  <a:pt x="661343" y="770122"/>
                </a:lnTo>
                <a:lnTo>
                  <a:pt x="0" y="7701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825501" y="1465802"/>
            <a:ext cx="13260539" cy="5367791"/>
          </a:xfrm>
          <a:custGeom>
            <a:avLst/>
            <a:gdLst/>
            <a:ahLst/>
            <a:cxnLst/>
            <a:rect r="r" b="b" t="t" l="l"/>
            <a:pathLst>
              <a:path h="5367791" w="13260539">
                <a:moveTo>
                  <a:pt x="0" y="0"/>
                </a:moveTo>
                <a:lnTo>
                  <a:pt x="13260539" y="0"/>
                </a:lnTo>
                <a:lnTo>
                  <a:pt x="13260539" y="5367790"/>
                </a:lnTo>
                <a:lnTo>
                  <a:pt x="0" y="5367790"/>
                </a:lnTo>
                <a:lnTo>
                  <a:pt x="0" y="0"/>
                </a:lnTo>
                <a:close/>
              </a:path>
            </a:pathLst>
          </a:custGeom>
          <a:blipFill>
            <a:blip r:embed="rId6"/>
            <a:stretch>
              <a:fillRect l="-586" t="-947" r="0" b="0"/>
            </a:stretch>
          </a:blipFill>
        </p:spPr>
      </p:sp>
      <p:sp>
        <p:nvSpPr>
          <p:cNvPr name="Freeform 9" id="9"/>
          <p:cNvSpPr/>
          <p:nvPr/>
        </p:nvSpPr>
        <p:spPr>
          <a:xfrm flipH="false" flipV="false" rot="0">
            <a:off x="4619011" y="6411154"/>
            <a:ext cx="13137372" cy="3514247"/>
          </a:xfrm>
          <a:custGeom>
            <a:avLst/>
            <a:gdLst/>
            <a:ahLst/>
            <a:cxnLst/>
            <a:rect r="r" b="b" t="t" l="l"/>
            <a:pathLst>
              <a:path h="3514247" w="13137372">
                <a:moveTo>
                  <a:pt x="0" y="0"/>
                </a:moveTo>
                <a:lnTo>
                  <a:pt x="13137371" y="0"/>
                </a:lnTo>
                <a:lnTo>
                  <a:pt x="13137371" y="3514247"/>
                </a:lnTo>
                <a:lnTo>
                  <a:pt x="0" y="3514247"/>
                </a:lnTo>
                <a:lnTo>
                  <a:pt x="0" y="0"/>
                </a:lnTo>
                <a:close/>
              </a:path>
            </a:pathLst>
          </a:custGeom>
          <a:blipFill>
            <a:blip r:embed="rId7"/>
            <a:stretch>
              <a:fillRect l="0" t="0" r="0" b="0"/>
            </a:stretch>
          </a:blipFill>
        </p:spPr>
      </p:sp>
      <p:sp>
        <p:nvSpPr>
          <p:cNvPr name="TextBox 10" id="10"/>
          <p:cNvSpPr txBox="true"/>
          <p:nvPr/>
        </p:nvSpPr>
        <p:spPr>
          <a:xfrm rot="0">
            <a:off x="2072952" y="152620"/>
            <a:ext cx="8299200" cy="1313181"/>
          </a:xfrm>
          <a:prstGeom prst="rect">
            <a:avLst/>
          </a:prstGeom>
        </p:spPr>
        <p:txBody>
          <a:bodyPr anchor="t" rtlCol="false" tIns="0" lIns="0" bIns="0" rIns="0">
            <a:spAutoFit/>
          </a:bodyPr>
          <a:lstStyle/>
          <a:p>
            <a:pPr algn="just">
              <a:lnSpc>
                <a:spcPts val="5319"/>
              </a:lnSpc>
            </a:pPr>
            <a:r>
              <a:rPr lang="en-US" sz="3799" b="true">
                <a:solidFill>
                  <a:srgbClr val="1C53A3"/>
                </a:solidFill>
                <a:latin typeface="Montaser Arabic Bold"/>
                <a:ea typeface="Montaser Arabic Bold"/>
                <a:cs typeface="Montaser Arabic Bold"/>
                <a:sym typeface="Montaser Arabic Bold"/>
              </a:rPr>
              <a:t> 2.3 Làm sạch và thao tác dữ liệu:</a:t>
            </a:r>
          </a:p>
          <a:p>
            <a:pPr algn="just">
              <a:lnSpc>
                <a:spcPts val="5319"/>
              </a:lnSpc>
            </a:pPr>
          </a:p>
        </p:txBody>
      </p:sp>
      <p:sp>
        <p:nvSpPr>
          <p:cNvPr name="TextBox 11" id="11"/>
          <p:cNvSpPr txBox="true"/>
          <p:nvPr/>
        </p:nvSpPr>
        <p:spPr>
          <a:xfrm rot="0">
            <a:off x="2825501" y="981075"/>
            <a:ext cx="5485685" cy="381222"/>
          </a:xfrm>
          <a:prstGeom prst="rect">
            <a:avLst/>
          </a:prstGeom>
        </p:spPr>
        <p:txBody>
          <a:bodyPr anchor="t" rtlCol="false" tIns="0" lIns="0" bIns="0" rIns="0">
            <a:spAutoFit/>
          </a:bodyPr>
          <a:lstStyle/>
          <a:p>
            <a:pPr algn="just">
              <a:lnSpc>
                <a:spcPts val="3137"/>
              </a:lnSpc>
            </a:pPr>
            <a:r>
              <a:rPr lang="en-US" b="true" sz="2241">
                <a:solidFill>
                  <a:srgbClr val="8C2E2E"/>
                </a:solidFill>
                <a:latin typeface="Montaser Arabic Bold"/>
                <a:ea typeface="Montaser Arabic Bold"/>
                <a:cs typeface="Montaser Arabic Bold"/>
                <a:sym typeface="Montaser Arabic Bold"/>
              </a:rPr>
              <a:t>KIỂM TRA THÔNG TIN DATASET</a:t>
            </a:r>
          </a:p>
        </p:txBody>
      </p:sp>
    </p:spTree>
  </p:cSld>
  <p:clrMapOvr>
    <a:masterClrMapping/>
  </p:clrMapOvr>
  <p:transition spd="slow">
    <p:cover dir="d"/>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8809669" y="10043407"/>
            <a:ext cx="9596043" cy="26134"/>
          </a:xfrm>
          <a:prstGeom prst="line">
            <a:avLst/>
          </a:prstGeom>
          <a:ln cap="flat" w="66675">
            <a:solidFill>
              <a:srgbClr val="1C53A3"/>
            </a:solidFill>
            <a:prstDash val="solid"/>
            <a:headEnd type="none" len="sm" w="sm"/>
            <a:tailEnd type="none" len="sm" w="sm"/>
          </a:ln>
        </p:spPr>
      </p:sp>
      <p:sp>
        <p:nvSpPr>
          <p:cNvPr name="Freeform 3" id="3"/>
          <p:cNvSpPr/>
          <p:nvPr/>
        </p:nvSpPr>
        <p:spPr>
          <a:xfrm flipH="false" flipV="false" rot="-10800000">
            <a:off x="11697043" y="-4544089"/>
            <a:ext cx="11607987" cy="6774843"/>
          </a:xfrm>
          <a:custGeom>
            <a:avLst/>
            <a:gdLst/>
            <a:ahLst/>
            <a:cxnLst/>
            <a:rect r="r" b="b" t="t" l="l"/>
            <a:pathLst>
              <a:path h="6774843" w="11607987">
                <a:moveTo>
                  <a:pt x="0" y="0"/>
                </a:moveTo>
                <a:lnTo>
                  <a:pt x="11607988" y="0"/>
                </a:lnTo>
                <a:lnTo>
                  <a:pt x="11607988" y="6774843"/>
                </a:lnTo>
                <a:lnTo>
                  <a:pt x="0" y="67748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377660">
            <a:off x="856830" y="8873239"/>
            <a:ext cx="661343" cy="770123"/>
          </a:xfrm>
          <a:custGeom>
            <a:avLst/>
            <a:gdLst/>
            <a:ahLst/>
            <a:cxnLst/>
            <a:rect r="r" b="b" t="t" l="l"/>
            <a:pathLst>
              <a:path h="770123" w="661343">
                <a:moveTo>
                  <a:pt x="0" y="0"/>
                </a:moveTo>
                <a:lnTo>
                  <a:pt x="661343" y="0"/>
                </a:lnTo>
                <a:lnTo>
                  <a:pt x="661343" y="770122"/>
                </a:lnTo>
                <a:lnTo>
                  <a:pt x="0" y="7701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29399" y="2115166"/>
            <a:ext cx="8152494" cy="6624876"/>
          </a:xfrm>
          <a:custGeom>
            <a:avLst/>
            <a:gdLst/>
            <a:ahLst/>
            <a:cxnLst/>
            <a:rect r="r" b="b" t="t" l="l"/>
            <a:pathLst>
              <a:path h="6624876" w="8152494">
                <a:moveTo>
                  <a:pt x="0" y="0"/>
                </a:moveTo>
                <a:lnTo>
                  <a:pt x="8152494" y="0"/>
                </a:lnTo>
                <a:lnTo>
                  <a:pt x="8152494" y="6624875"/>
                </a:lnTo>
                <a:lnTo>
                  <a:pt x="0" y="6624875"/>
                </a:lnTo>
                <a:lnTo>
                  <a:pt x="0" y="0"/>
                </a:lnTo>
                <a:close/>
              </a:path>
            </a:pathLst>
          </a:custGeom>
          <a:blipFill>
            <a:blip r:embed="rId6"/>
            <a:stretch>
              <a:fillRect l="0" t="0" r="0" b="0"/>
            </a:stretch>
          </a:blipFill>
        </p:spPr>
      </p:sp>
      <p:sp>
        <p:nvSpPr>
          <p:cNvPr name="Freeform 6" id="6"/>
          <p:cNvSpPr/>
          <p:nvPr/>
        </p:nvSpPr>
        <p:spPr>
          <a:xfrm flipH="false" flipV="false" rot="0">
            <a:off x="8481893" y="3200641"/>
            <a:ext cx="9019144" cy="3885718"/>
          </a:xfrm>
          <a:custGeom>
            <a:avLst/>
            <a:gdLst/>
            <a:ahLst/>
            <a:cxnLst/>
            <a:rect r="r" b="b" t="t" l="l"/>
            <a:pathLst>
              <a:path h="3885718" w="9019144">
                <a:moveTo>
                  <a:pt x="0" y="0"/>
                </a:moveTo>
                <a:lnTo>
                  <a:pt x="9019144" y="0"/>
                </a:lnTo>
                <a:lnTo>
                  <a:pt x="9019144" y="3885718"/>
                </a:lnTo>
                <a:lnTo>
                  <a:pt x="0" y="3885718"/>
                </a:lnTo>
                <a:lnTo>
                  <a:pt x="0" y="0"/>
                </a:lnTo>
                <a:close/>
              </a:path>
            </a:pathLst>
          </a:custGeom>
          <a:blipFill>
            <a:blip r:embed="rId7"/>
            <a:stretch>
              <a:fillRect l="0" t="0" r="0" b="0"/>
            </a:stretch>
          </a:blipFill>
        </p:spPr>
      </p:sp>
      <p:sp>
        <p:nvSpPr>
          <p:cNvPr name="TextBox 7" id="7"/>
          <p:cNvSpPr txBox="true"/>
          <p:nvPr/>
        </p:nvSpPr>
        <p:spPr>
          <a:xfrm rot="0">
            <a:off x="0" y="453388"/>
            <a:ext cx="8299200" cy="1313181"/>
          </a:xfrm>
          <a:prstGeom prst="rect">
            <a:avLst/>
          </a:prstGeom>
        </p:spPr>
        <p:txBody>
          <a:bodyPr anchor="t" rtlCol="false" tIns="0" lIns="0" bIns="0" rIns="0">
            <a:spAutoFit/>
          </a:bodyPr>
          <a:lstStyle/>
          <a:p>
            <a:pPr algn="just">
              <a:lnSpc>
                <a:spcPts val="5319"/>
              </a:lnSpc>
            </a:pPr>
            <a:r>
              <a:rPr lang="en-US" sz="3799" b="true">
                <a:solidFill>
                  <a:srgbClr val="1C53A3"/>
                </a:solidFill>
                <a:latin typeface="Montaser Arabic Bold"/>
                <a:ea typeface="Montaser Arabic Bold"/>
                <a:cs typeface="Montaser Arabic Bold"/>
                <a:sym typeface="Montaser Arabic Bold"/>
              </a:rPr>
              <a:t> 2.3 Làm sạch và thao tác dữ liệu:</a:t>
            </a:r>
          </a:p>
          <a:p>
            <a:pPr algn="just">
              <a:lnSpc>
                <a:spcPts val="5319"/>
              </a:lnSpc>
            </a:pPr>
          </a:p>
        </p:txBody>
      </p:sp>
      <p:sp>
        <p:nvSpPr>
          <p:cNvPr name="TextBox 8" id="8"/>
          <p:cNvSpPr txBox="true"/>
          <p:nvPr/>
        </p:nvSpPr>
        <p:spPr>
          <a:xfrm rot="0">
            <a:off x="543113" y="1403331"/>
            <a:ext cx="8943465" cy="530860"/>
          </a:xfrm>
          <a:prstGeom prst="rect">
            <a:avLst/>
          </a:prstGeom>
        </p:spPr>
        <p:txBody>
          <a:bodyPr anchor="t" rtlCol="false" tIns="0" lIns="0" bIns="0" rIns="0">
            <a:spAutoFit/>
          </a:bodyPr>
          <a:lstStyle/>
          <a:p>
            <a:pPr algn="just">
              <a:lnSpc>
                <a:spcPts val="4339"/>
              </a:lnSpc>
            </a:pPr>
            <a:r>
              <a:rPr lang="en-US" b="true" sz="3099">
                <a:solidFill>
                  <a:srgbClr val="8C2E2E"/>
                </a:solidFill>
                <a:latin typeface="Montaser Arabic Bold"/>
                <a:ea typeface="Montaser Arabic Bold"/>
                <a:cs typeface="Montaser Arabic Bold"/>
                <a:sym typeface="Montaser Arabic Bold"/>
              </a:rPr>
              <a:t>Đếm số lượng giá trị duy nhất trong cột</a:t>
            </a:r>
          </a:p>
        </p:txBody>
      </p:sp>
      <p:sp>
        <p:nvSpPr>
          <p:cNvPr name="TextBox 9" id="9"/>
          <p:cNvSpPr txBox="true"/>
          <p:nvPr/>
        </p:nvSpPr>
        <p:spPr>
          <a:xfrm rot="0">
            <a:off x="8586130" y="7305434"/>
            <a:ext cx="8673170" cy="992885"/>
          </a:xfrm>
          <a:prstGeom prst="rect">
            <a:avLst/>
          </a:prstGeom>
        </p:spPr>
        <p:txBody>
          <a:bodyPr anchor="t" rtlCol="false" tIns="0" lIns="0" bIns="0" rIns="0">
            <a:spAutoFit/>
          </a:bodyPr>
          <a:lstStyle/>
          <a:p>
            <a:pPr algn="just">
              <a:lnSpc>
                <a:spcPts val="4083"/>
              </a:lnSpc>
            </a:pPr>
            <a:r>
              <a:rPr lang="en-US" sz="2916">
                <a:solidFill>
                  <a:srgbClr val="1C53A3"/>
                </a:solidFill>
                <a:latin typeface="Montaser Arabic"/>
                <a:ea typeface="Montaser Arabic"/>
                <a:cs typeface="Montaser Arabic"/>
                <a:sym typeface="Montaser Arabic"/>
              </a:rPr>
              <a:t>Chuyển cột 'Purchase Date' sang datetime với định dạng DD/MM/YYYY HH:MM</a:t>
            </a:r>
          </a:p>
        </p:txBody>
      </p:sp>
    </p:spTree>
  </p:cSld>
  <p:clrMapOvr>
    <a:masterClrMapping/>
  </p:clrMapOvr>
  <p:transition spd="fast">
    <p:cover dir="l"/>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3827375" y="10069541"/>
            <a:ext cx="4578337" cy="0"/>
          </a:xfrm>
          <a:prstGeom prst="line">
            <a:avLst/>
          </a:prstGeom>
          <a:ln cap="flat" w="66675">
            <a:solidFill>
              <a:srgbClr val="1C53A3"/>
            </a:solidFill>
            <a:prstDash val="solid"/>
            <a:headEnd type="none" len="sm" w="sm"/>
            <a:tailEnd type="none" len="sm" w="sm"/>
          </a:ln>
        </p:spPr>
      </p:sp>
      <p:sp>
        <p:nvSpPr>
          <p:cNvPr name="Freeform 3" id="3"/>
          <p:cNvSpPr/>
          <p:nvPr/>
        </p:nvSpPr>
        <p:spPr>
          <a:xfrm flipH="false" flipV="false" rot="-10800000">
            <a:off x="11697043" y="-4544089"/>
            <a:ext cx="11607987" cy="6774843"/>
          </a:xfrm>
          <a:custGeom>
            <a:avLst/>
            <a:gdLst/>
            <a:ahLst/>
            <a:cxnLst/>
            <a:rect r="r" b="b" t="t" l="l"/>
            <a:pathLst>
              <a:path h="6774843" w="11607987">
                <a:moveTo>
                  <a:pt x="0" y="0"/>
                </a:moveTo>
                <a:lnTo>
                  <a:pt x="11607988" y="0"/>
                </a:lnTo>
                <a:lnTo>
                  <a:pt x="11607988" y="6774843"/>
                </a:lnTo>
                <a:lnTo>
                  <a:pt x="0" y="67748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377660">
            <a:off x="-330671" y="9684480"/>
            <a:ext cx="661343" cy="770123"/>
          </a:xfrm>
          <a:custGeom>
            <a:avLst/>
            <a:gdLst/>
            <a:ahLst/>
            <a:cxnLst/>
            <a:rect r="r" b="b" t="t" l="l"/>
            <a:pathLst>
              <a:path h="770123" w="661343">
                <a:moveTo>
                  <a:pt x="0" y="0"/>
                </a:moveTo>
                <a:lnTo>
                  <a:pt x="661342" y="0"/>
                </a:lnTo>
                <a:lnTo>
                  <a:pt x="661342" y="770123"/>
                </a:lnTo>
                <a:lnTo>
                  <a:pt x="0" y="7701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00300" y="1766569"/>
            <a:ext cx="16313535" cy="5403859"/>
          </a:xfrm>
          <a:custGeom>
            <a:avLst/>
            <a:gdLst/>
            <a:ahLst/>
            <a:cxnLst/>
            <a:rect r="r" b="b" t="t" l="l"/>
            <a:pathLst>
              <a:path h="5403859" w="16313535">
                <a:moveTo>
                  <a:pt x="0" y="0"/>
                </a:moveTo>
                <a:lnTo>
                  <a:pt x="16313535" y="0"/>
                </a:lnTo>
                <a:lnTo>
                  <a:pt x="16313535" y="5403859"/>
                </a:lnTo>
                <a:lnTo>
                  <a:pt x="0" y="5403859"/>
                </a:lnTo>
                <a:lnTo>
                  <a:pt x="0" y="0"/>
                </a:lnTo>
                <a:close/>
              </a:path>
            </a:pathLst>
          </a:custGeom>
          <a:blipFill>
            <a:blip r:embed="rId6"/>
            <a:stretch>
              <a:fillRect l="0" t="0" r="0" b="0"/>
            </a:stretch>
          </a:blipFill>
        </p:spPr>
      </p:sp>
      <p:sp>
        <p:nvSpPr>
          <p:cNvPr name="TextBox 6" id="6"/>
          <p:cNvSpPr txBox="true"/>
          <p:nvPr/>
        </p:nvSpPr>
        <p:spPr>
          <a:xfrm rot="0">
            <a:off x="0" y="453388"/>
            <a:ext cx="8299200" cy="1313181"/>
          </a:xfrm>
          <a:prstGeom prst="rect">
            <a:avLst/>
          </a:prstGeom>
        </p:spPr>
        <p:txBody>
          <a:bodyPr anchor="t" rtlCol="false" tIns="0" lIns="0" bIns="0" rIns="0">
            <a:spAutoFit/>
          </a:bodyPr>
          <a:lstStyle/>
          <a:p>
            <a:pPr algn="just">
              <a:lnSpc>
                <a:spcPts val="5319"/>
              </a:lnSpc>
            </a:pPr>
            <a:r>
              <a:rPr lang="en-US" sz="3799" b="true">
                <a:solidFill>
                  <a:srgbClr val="1C53A3"/>
                </a:solidFill>
                <a:latin typeface="Montaser Arabic Bold"/>
                <a:ea typeface="Montaser Arabic Bold"/>
                <a:cs typeface="Montaser Arabic Bold"/>
                <a:sym typeface="Montaser Arabic Bold"/>
              </a:rPr>
              <a:t> 2.3 Làm sạch và thao tác dữ liệu:</a:t>
            </a:r>
          </a:p>
          <a:p>
            <a:pPr algn="just">
              <a:lnSpc>
                <a:spcPts val="5319"/>
              </a:lnSpc>
            </a:pPr>
          </a:p>
        </p:txBody>
      </p:sp>
      <p:sp>
        <p:nvSpPr>
          <p:cNvPr name="TextBox 7" id="7"/>
          <p:cNvSpPr txBox="true"/>
          <p:nvPr/>
        </p:nvSpPr>
        <p:spPr>
          <a:xfrm rot="0">
            <a:off x="1028700" y="1283354"/>
            <a:ext cx="5249631" cy="487896"/>
          </a:xfrm>
          <a:prstGeom prst="rect">
            <a:avLst/>
          </a:prstGeom>
        </p:spPr>
        <p:txBody>
          <a:bodyPr anchor="t" rtlCol="false" tIns="0" lIns="0" bIns="0" rIns="0">
            <a:spAutoFit/>
          </a:bodyPr>
          <a:lstStyle/>
          <a:p>
            <a:pPr algn="just">
              <a:lnSpc>
                <a:spcPts val="4083"/>
              </a:lnSpc>
            </a:pPr>
            <a:r>
              <a:rPr lang="en-US" b="true" sz="2916">
                <a:solidFill>
                  <a:srgbClr val="8C2E2E"/>
                </a:solidFill>
                <a:latin typeface="Montaser Arabic Bold"/>
                <a:ea typeface="Montaser Arabic Bold"/>
                <a:cs typeface="Montaser Arabic Bold"/>
                <a:sym typeface="Montaser Arabic Bold"/>
              </a:rPr>
              <a:t>Liệt kê, kiểm tra và xóa cột</a:t>
            </a:r>
          </a:p>
        </p:txBody>
      </p:sp>
      <p:sp>
        <p:nvSpPr>
          <p:cNvPr name="TextBox 8" id="8"/>
          <p:cNvSpPr txBox="true"/>
          <p:nvPr/>
        </p:nvSpPr>
        <p:spPr>
          <a:xfrm rot="0">
            <a:off x="679021" y="7343062"/>
            <a:ext cx="16556093" cy="3059646"/>
          </a:xfrm>
          <a:prstGeom prst="rect">
            <a:avLst/>
          </a:prstGeom>
        </p:spPr>
        <p:txBody>
          <a:bodyPr anchor="t" rtlCol="false" tIns="0" lIns="0" bIns="0" rIns="0">
            <a:spAutoFit/>
          </a:bodyPr>
          <a:lstStyle/>
          <a:p>
            <a:pPr algn="just">
              <a:lnSpc>
                <a:spcPts val="4083"/>
              </a:lnSpc>
            </a:pPr>
            <a:r>
              <a:rPr lang="en-US" sz="2916" b="true">
                <a:solidFill>
                  <a:srgbClr val="000000"/>
                </a:solidFill>
                <a:latin typeface="Montaser Arabic Bold"/>
                <a:ea typeface="Montaser Arabic Bold"/>
                <a:cs typeface="Montaser Arabic Bold"/>
                <a:sym typeface="Montaser Arabic Bold"/>
              </a:rPr>
              <a:t>Loại bỏ các thuộc tính dư thừa:</a:t>
            </a:r>
            <a:r>
              <a:rPr lang="en-US" sz="2916">
                <a:solidFill>
                  <a:srgbClr val="000000"/>
                </a:solidFill>
                <a:latin typeface="Montaser Arabic"/>
                <a:ea typeface="Montaser Arabic"/>
                <a:cs typeface="Montaser Arabic"/>
                <a:sym typeface="Montaser Arabic"/>
              </a:rPr>
              <a:t> Sau khi tìm hiểu, phân tích và xây dựng một số câu hỏi trọng tâm, nhóm em quyết định loại bỏ những cột không cần thiết trong bài phân tích này và giữ lại 7 cột sau:  </a:t>
            </a:r>
          </a:p>
          <a:p>
            <a:pPr algn="just">
              <a:lnSpc>
                <a:spcPts val="4083"/>
              </a:lnSpc>
            </a:pPr>
            <a:r>
              <a:rPr lang="en-US" sz="2916" b="true">
                <a:solidFill>
                  <a:srgbClr val="000000"/>
                </a:solidFill>
                <a:latin typeface="Montaser Arabic Bold"/>
                <a:ea typeface="Montaser Arabic Bold"/>
                <a:cs typeface="Montaser Arabic Bold"/>
                <a:sym typeface="Montaser Arabic Bold"/>
              </a:rPr>
              <a:t>Customer ID, Purchase Date, Product Category, Product Price, Quantity, Customer Age và Gender.</a:t>
            </a:r>
          </a:p>
          <a:p>
            <a:pPr algn="just">
              <a:lnSpc>
                <a:spcPts val="4083"/>
              </a:lnSpc>
            </a:pPr>
          </a:p>
        </p:txBody>
      </p:sp>
    </p:spTree>
  </p:cSld>
  <p:clrMapOvr>
    <a:masterClrMapping/>
  </p:clrMapOvr>
  <p:transition spd="fast">
    <p:cover dir="l"/>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907282" y="-707614"/>
            <a:ext cx="11269044" cy="11393335"/>
          </a:xfrm>
          <a:custGeom>
            <a:avLst/>
            <a:gdLst/>
            <a:ahLst/>
            <a:cxnLst/>
            <a:rect r="r" b="b" t="t" l="l"/>
            <a:pathLst>
              <a:path h="11393335" w="11269044">
                <a:moveTo>
                  <a:pt x="0" y="0"/>
                </a:moveTo>
                <a:lnTo>
                  <a:pt x="11269044" y="0"/>
                </a:lnTo>
                <a:lnTo>
                  <a:pt x="11269044" y="11393335"/>
                </a:lnTo>
                <a:lnTo>
                  <a:pt x="0" y="113933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290124" y="0"/>
            <a:ext cx="5468417" cy="13152062"/>
            <a:chOff x="0" y="0"/>
            <a:chExt cx="1440242" cy="3463917"/>
          </a:xfrm>
        </p:grpSpPr>
        <p:sp>
          <p:nvSpPr>
            <p:cNvPr name="Freeform 4" id="4"/>
            <p:cNvSpPr/>
            <p:nvPr/>
          </p:nvSpPr>
          <p:spPr>
            <a:xfrm flipH="false" flipV="false" rot="0">
              <a:off x="0" y="0"/>
              <a:ext cx="1440242" cy="3463918"/>
            </a:xfrm>
            <a:custGeom>
              <a:avLst/>
              <a:gdLst/>
              <a:ahLst/>
              <a:cxnLst/>
              <a:rect r="r" b="b" t="t" l="l"/>
              <a:pathLst>
                <a:path h="3463918" w="1440242">
                  <a:moveTo>
                    <a:pt x="0" y="0"/>
                  </a:moveTo>
                  <a:lnTo>
                    <a:pt x="1440242" y="0"/>
                  </a:lnTo>
                  <a:lnTo>
                    <a:pt x="1440242" y="3463918"/>
                  </a:lnTo>
                  <a:lnTo>
                    <a:pt x="0" y="3463918"/>
                  </a:lnTo>
                  <a:close/>
                </a:path>
              </a:pathLst>
            </a:custGeom>
            <a:solidFill>
              <a:srgbClr val="1C53A3"/>
            </a:solidFill>
          </p:spPr>
        </p:sp>
        <p:sp>
          <p:nvSpPr>
            <p:cNvPr name="TextBox 5" id="5"/>
            <p:cNvSpPr txBox="true"/>
            <p:nvPr/>
          </p:nvSpPr>
          <p:spPr>
            <a:xfrm>
              <a:off x="0" y="-38100"/>
              <a:ext cx="1440242" cy="3502017"/>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5445202" y="2233978"/>
            <a:ext cx="2735934" cy="5633497"/>
          </a:xfrm>
          <a:prstGeom prst="rect">
            <a:avLst/>
          </a:prstGeom>
        </p:spPr>
        <p:txBody>
          <a:bodyPr anchor="t" rtlCol="false" tIns="0" lIns="0" bIns="0" rIns="0">
            <a:spAutoFit/>
          </a:bodyPr>
          <a:lstStyle/>
          <a:p>
            <a:pPr algn="ctr">
              <a:lnSpc>
                <a:spcPts val="11184"/>
              </a:lnSpc>
            </a:pPr>
            <a:r>
              <a:rPr lang="en-US" b="true" sz="8472">
                <a:solidFill>
                  <a:srgbClr val="FFFFFF"/>
                </a:solidFill>
                <a:latin typeface="Montaser Arabic Bold"/>
                <a:ea typeface="Montaser Arabic Bold"/>
                <a:cs typeface="Montaser Arabic Bold"/>
                <a:sym typeface="Montaser Arabic Bold"/>
              </a:rPr>
              <a:t>LÝ DO LOẠI BỎ</a:t>
            </a:r>
          </a:p>
        </p:txBody>
      </p:sp>
      <p:sp>
        <p:nvSpPr>
          <p:cNvPr name="TextBox 7" id="7"/>
          <p:cNvSpPr txBox="true"/>
          <p:nvPr/>
        </p:nvSpPr>
        <p:spPr>
          <a:xfrm rot="0">
            <a:off x="427191" y="186434"/>
            <a:ext cx="12444047" cy="9662933"/>
          </a:xfrm>
          <a:prstGeom prst="rect">
            <a:avLst/>
          </a:prstGeom>
        </p:spPr>
        <p:txBody>
          <a:bodyPr anchor="t" rtlCol="false" tIns="0" lIns="0" bIns="0" rIns="0">
            <a:spAutoFit/>
          </a:bodyPr>
          <a:lstStyle/>
          <a:p>
            <a:pPr algn="just" marL="592569" indent="-296285" lvl="1">
              <a:lnSpc>
                <a:spcPts val="5132"/>
              </a:lnSpc>
              <a:buFont typeface="Arial"/>
              <a:buChar char="•"/>
            </a:pPr>
            <a:r>
              <a:rPr lang="en-US" sz="2744">
                <a:solidFill>
                  <a:srgbClr val="1C53A3"/>
                </a:solidFill>
                <a:latin typeface="Montaser Arabic"/>
                <a:ea typeface="Montaser Arabic"/>
                <a:cs typeface="Montaser Arabic"/>
                <a:sym typeface="Montaser Arabic"/>
              </a:rPr>
              <a:t>Total Purchase Amount:</a:t>
            </a:r>
          </a:p>
          <a:p>
            <a:pPr algn="just">
              <a:lnSpc>
                <a:spcPts val="5132"/>
              </a:lnSpc>
            </a:pPr>
            <a:r>
              <a:rPr lang="en-US" sz="2744">
                <a:solidFill>
                  <a:srgbClr val="000000"/>
                </a:solidFill>
                <a:latin typeface="Montaser Arabic"/>
                <a:ea typeface="Montaser Arabic"/>
                <a:cs typeface="Montaser Arabic"/>
                <a:sym typeface="Montaser Arabic"/>
              </a:rPr>
              <a:t>+ Tổng số tiền có thể được tính lại dễ dàng từ Product Price * Quantity nếu cần.</a:t>
            </a:r>
          </a:p>
          <a:p>
            <a:pPr algn="just">
              <a:lnSpc>
                <a:spcPts val="5132"/>
              </a:lnSpc>
            </a:pPr>
            <a:r>
              <a:rPr lang="en-US" sz="2744">
                <a:solidFill>
                  <a:srgbClr val="000000"/>
                </a:solidFill>
                <a:latin typeface="Montaser Arabic"/>
                <a:ea typeface="Montaser Arabic"/>
                <a:cs typeface="Montaser Arabic"/>
                <a:sym typeface="Montaser Arabic"/>
              </a:rPr>
              <a:t>+ Không phải yếu tố trọng tâm để phân tích hành vi mua sắm theo thời gian.</a:t>
            </a:r>
          </a:p>
          <a:p>
            <a:pPr algn="just" marL="592569" indent="-296285" lvl="1">
              <a:lnSpc>
                <a:spcPts val="5132"/>
              </a:lnSpc>
              <a:buFont typeface="Arial"/>
              <a:buChar char="•"/>
            </a:pPr>
            <a:r>
              <a:rPr lang="en-US" sz="2744">
                <a:solidFill>
                  <a:srgbClr val="184C99"/>
                </a:solidFill>
                <a:latin typeface="Montaser Arabic"/>
                <a:ea typeface="Montaser Arabic"/>
                <a:cs typeface="Montaser Arabic"/>
                <a:sym typeface="Montaser Arabic"/>
              </a:rPr>
              <a:t>Payment Method:</a:t>
            </a:r>
          </a:p>
          <a:p>
            <a:pPr algn="just">
              <a:lnSpc>
                <a:spcPts val="5132"/>
              </a:lnSpc>
            </a:pPr>
            <a:r>
              <a:rPr lang="en-US" sz="2744">
                <a:solidFill>
                  <a:srgbClr val="000000"/>
                </a:solidFill>
                <a:latin typeface="Montaser Arabic"/>
                <a:ea typeface="Montaser Arabic"/>
                <a:cs typeface="Montaser Arabic"/>
                <a:sym typeface="Montaser Arabic"/>
              </a:rPr>
              <a:t>+ Phương thức thanh toán không liên quan trực tiếp đến mục tiêu phân tích.</a:t>
            </a:r>
          </a:p>
          <a:p>
            <a:pPr algn="just">
              <a:lnSpc>
                <a:spcPts val="5132"/>
              </a:lnSpc>
            </a:pPr>
            <a:r>
              <a:rPr lang="en-US" sz="2744">
                <a:solidFill>
                  <a:srgbClr val="000000"/>
                </a:solidFill>
                <a:latin typeface="Montaser Arabic"/>
                <a:ea typeface="Montaser Arabic"/>
                <a:cs typeface="Montaser Arabic"/>
                <a:sym typeface="Montaser Arabic"/>
              </a:rPr>
              <a:t>+ Nó có thể quan trọng trong bài phân tích khác (như hành vi thanh toán), nhưng không cần thiết ở đây.</a:t>
            </a:r>
          </a:p>
          <a:p>
            <a:pPr algn="just" marL="592569" indent="-296285" lvl="1">
              <a:lnSpc>
                <a:spcPts val="5132"/>
              </a:lnSpc>
              <a:buFont typeface="Arial"/>
              <a:buChar char="•"/>
            </a:pPr>
            <a:r>
              <a:rPr lang="en-US" sz="2744">
                <a:solidFill>
                  <a:srgbClr val="1C53A3"/>
                </a:solidFill>
                <a:latin typeface="Montaser Arabic"/>
                <a:ea typeface="Montaser Arabic"/>
                <a:cs typeface="Montaser Arabic"/>
                <a:sym typeface="Montaser Arabic"/>
              </a:rPr>
              <a:t>Returns:</a:t>
            </a:r>
          </a:p>
          <a:p>
            <a:pPr algn="just">
              <a:lnSpc>
                <a:spcPts val="5132"/>
              </a:lnSpc>
            </a:pPr>
            <a:r>
              <a:rPr lang="en-US" sz="2744">
                <a:solidFill>
                  <a:srgbClr val="000000"/>
                </a:solidFill>
                <a:latin typeface="Montaser Arabic"/>
                <a:ea typeface="Montaser Arabic"/>
                <a:cs typeface="Montaser Arabic"/>
                <a:sym typeface="Montaser Arabic"/>
              </a:rPr>
              <a:t>+ Thông tin về hàng trả lại không phải trọng tâm trong việc phân tích hành vi theo thời gian.</a:t>
            </a:r>
          </a:p>
          <a:p>
            <a:pPr algn="just">
              <a:lnSpc>
                <a:spcPts val="5132"/>
              </a:lnSpc>
            </a:pPr>
            <a:r>
              <a:rPr lang="en-US" sz="2744">
                <a:solidFill>
                  <a:srgbClr val="000000"/>
                </a:solidFill>
                <a:latin typeface="Montaser Arabic"/>
                <a:ea typeface="Montaser Arabic"/>
                <a:cs typeface="Montaser Arabic"/>
                <a:sym typeface="Montaser Arabic"/>
              </a:rPr>
              <a:t>+ Nếu bài phân tích muốn đánh giá chất lượng sản phẩm, thì cột này mới cần thiết.</a:t>
            </a:r>
          </a:p>
        </p:txBody>
      </p:sp>
      <p:sp>
        <p:nvSpPr>
          <p:cNvPr name="Freeform 8" id="8"/>
          <p:cNvSpPr/>
          <p:nvPr/>
        </p:nvSpPr>
        <p:spPr>
          <a:xfrm flipH="false" flipV="false" rot="0">
            <a:off x="-465291" y="9690807"/>
            <a:ext cx="854383" cy="994915"/>
          </a:xfrm>
          <a:custGeom>
            <a:avLst/>
            <a:gdLst/>
            <a:ahLst/>
            <a:cxnLst/>
            <a:rect r="r" b="b" t="t" l="l"/>
            <a:pathLst>
              <a:path h="994915" w="854383">
                <a:moveTo>
                  <a:pt x="0" y="0"/>
                </a:moveTo>
                <a:lnTo>
                  <a:pt x="854382" y="0"/>
                </a:lnTo>
                <a:lnTo>
                  <a:pt x="854382" y="994914"/>
                </a:lnTo>
                <a:lnTo>
                  <a:pt x="0" y="9949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7169949" y="367409"/>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transition spd="fast">
    <p:cover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C53A3"/>
        </a:solidFill>
      </p:bgPr>
    </p:bg>
    <p:spTree>
      <p:nvGrpSpPr>
        <p:cNvPr id="1" name=""/>
        <p:cNvGrpSpPr/>
        <p:nvPr/>
      </p:nvGrpSpPr>
      <p:grpSpPr>
        <a:xfrm>
          <a:off x="0" y="0"/>
          <a:ext cx="0" cy="0"/>
          <a:chOff x="0" y="0"/>
          <a:chExt cx="0" cy="0"/>
        </a:xfrm>
      </p:grpSpPr>
      <p:grpSp>
        <p:nvGrpSpPr>
          <p:cNvPr name="Group 2" id="2"/>
          <p:cNvGrpSpPr/>
          <p:nvPr/>
        </p:nvGrpSpPr>
        <p:grpSpPr>
          <a:xfrm rot="0">
            <a:off x="-471259" y="4857243"/>
            <a:ext cx="18969026" cy="5429920"/>
            <a:chOff x="0" y="0"/>
            <a:chExt cx="4995957" cy="1430102"/>
          </a:xfrm>
        </p:grpSpPr>
        <p:sp>
          <p:nvSpPr>
            <p:cNvPr name="Freeform 3" id="3"/>
            <p:cNvSpPr/>
            <p:nvPr/>
          </p:nvSpPr>
          <p:spPr>
            <a:xfrm flipH="false" flipV="false" rot="0">
              <a:off x="0" y="0"/>
              <a:ext cx="4995957" cy="1430102"/>
            </a:xfrm>
            <a:custGeom>
              <a:avLst/>
              <a:gdLst/>
              <a:ahLst/>
              <a:cxnLst/>
              <a:rect r="r" b="b" t="t" l="l"/>
              <a:pathLst>
                <a:path h="1430102" w="4995957">
                  <a:moveTo>
                    <a:pt x="0" y="0"/>
                  </a:moveTo>
                  <a:lnTo>
                    <a:pt x="4995957" y="0"/>
                  </a:lnTo>
                  <a:lnTo>
                    <a:pt x="4995957" y="1430102"/>
                  </a:lnTo>
                  <a:lnTo>
                    <a:pt x="0" y="1430102"/>
                  </a:lnTo>
                  <a:close/>
                </a:path>
              </a:pathLst>
            </a:custGeom>
            <a:solidFill>
              <a:srgbClr val="FFFFFF"/>
            </a:solidFill>
          </p:spPr>
        </p:sp>
        <p:sp>
          <p:nvSpPr>
            <p:cNvPr name="TextBox 4" id="4"/>
            <p:cNvSpPr txBox="true"/>
            <p:nvPr/>
          </p:nvSpPr>
          <p:spPr>
            <a:xfrm>
              <a:off x="0" y="-38100"/>
              <a:ext cx="4995957" cy="146820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4466992">
            <a:off x="11988158" y="-1103555"/>
            <a:ext cx="13691661" cy="7990951"/>
          </a:xfrm>
          <a:custGeom>
            <a:avLst/>
            <a:gdLst/>
            <a:ahLst/>
            <a:cxnLst/>
            <a:rect r="r" b="b" t="t" l="l"/>
            <a:pathLst>
              <a:path h="7990951" w="13691661">
                <a:moveTo>
                  <a:pt x="0" y="0"/>
                </a:moveTo>
                <a:lnTo>
                  <a:pt x="13691661" y="0"/>
                </a:lnTo>
                <a:lnTo>
                  <a:pt x="13691661" y="7990951"/>
                </a:lnTo>
                <a:lnTo>
                  <a:pt x="0" y="79909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7130403">
            <a:off x="-5166406" y="-3047120"/>
            <a:ext cx="13691661" cy="7990951"/>
          </a:xfrm>
          <a:custGeom>
            <a:avLst/>
            <a:gdLst/>
            <a:ahLst/>
            <a:cxnLst/>
            <a:rect r="r" b="b" t="t" l="l"/>
            <a:pathLst>
              <a:path h="7990951" w="13691661">
                <a:moveTo>
                  <a:pt x="0" y="0"/>
                </a:moveTo>
                <a:lnTo>
                  <a:pt x="13691661" y="0"/>
                </a:lnTo>
                <a:lnTo>
                  <a:pt x="13691661" y="7990951"/>
                </a:lnTo>
                <a:lnTo>
                  <a:pt x="0" y="79909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276030" y="5268942"/>
            <a:ext cx="4299112" cy="1056445"/>
            <a:chOff x="0" y="0"/>
            <a:chExt cx="696093" cy="171055"/>
          </a:xfrm>
        </p:grpSpPr>
        <p:sp>
          <p:nvSpPr>
            <p:cNvPr name="Freeform 8" id="8"/>
            <p:cNvSpPr/>
            <p:nvPr/>
          </p:nvSpPr>
          <p:spPr>
            <a:xfrm flipH="false" flipV="false" rot="0">
              <a:off x="0" y="0"/>
              <a:ext cx="696093" cy="171055"/>
            </a:xfrm>
            <a:custGeom>
              <a:avLst/>
              <a:gdLst/>
              <a:ahLst/>
              <a:cxnLst/>
              <a:rect r="r" b="b" t="t" l="l"/>
              <a:pathLst>
                <a:path h="171055" w="696093">
                  <a:moveTo>
                    <a:pt x="0" y="0"/>
                  </a:moveTo>
                  <a:lnTo>
                    <a:pt x="696093" y="0"/>
                  </a:lnTo>
                  <a:lnTo>
                    <a:pt x="696093" y="171055"/>
                  </a:lnTo>
                  <a:lnTo>
                    <a:pt x="0" y="171055"/>
                  </a:lnTo>
                  <a:close/>
                </a:path>
              </a:pathLst>
            </a:custGeom>
            <a:solidFill>
              <a:srgbClr val="1C53A3"/>
            </a:solidFill>
          </p:spPr>
        </p:sp>
        <p:sp>
          <p:nvSpPr>
            <p:cNvPr name="TextBox 9" id="9"/>
            <p:cNvSpPr txBox="true"/>
            <p:nvPr/>
          </p:nvSpPr>
          <p:spPr>
            <a:xfrm>
              <a:off x="0" y="-38100"/>
              <a:ext cx="696093" cy="209155"/>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5757602" y="7038755"/>
            <a:ext cx="6083554" cy="1066897"/>
            <a:chOff x="0" y="0"/>
            <a:chExt cx="1146431" cy="201054"/>
          </a:xfrm>
        </p:grpSpPr>
        <p:sp>
          <p:nvSpPr>
            <p:cNvPr name="Freeform 11" id="11"/>
            <p:cNvSpPr/>
            <p:nvPr/>
          </p:nvSpPr>
          <p:spPr>
            <a:xfrm flipH="false" flipV="false" rot="0">
              <a:off x="0" y="0"/>
              <a:ext cx="1146431" cy="201054"/>
            </a:xfrm>
            <a:custGeom>
              <a:avLst/>
              <a:gdLst/>
              <a:ahLst/>
              <a:cxnLst/>
              <a:rect r="r" b="b" t="t" l="l"/>
              <a:pathLst>
                <a:path h="201054" w="1146431">
                  <a:moveTo>
                    <a:pt x="0" y="0"/>
                  </a:moveTo>
                  <a:lnTo>
                    <a:pt x="1146431" y="0"/>
                  </a:lnTo>
                  <a:lnTo>
                    <a:pt x="1146431" y="201054"/>
                  </a:lnTo>
                  <a:lnTo>
                    <a:pt x="0" y="201054"/>
                  </a:lnTo>
                  <a:close/>
                </a:path>
              </a:pathLst>
            </a:custGeom>
            <a:solidFill>
              <a:srgbClr val="1C53A3"/>
            </a:solidFill>
          </p:spPr>
        </p:sp>
        <p:sp>
          <p:nvSpPr>
            <p:cNvPr name="TextBox 12" id="12"/>
            <p:cNvSpPr txBox="true"/>
            <p:nvPr/>
          </p:nvSpPr>
          <p:spPr>
            <a:xfrm>
              <a:off x="0" y="-38100"/>
              <a:ext cx="1146431" cy="239154"/>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16068965" y="1625725"/>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1679424" y="3169411"/>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1849771" y="2011158"/>
            <a:ext cx="14219194" cy="1750363"/>
          </a:xfrm>
          <a:prstGeom prst="rect">
            <a:avLst/>
          </a:prstGeom>
        </p:spPr>
        <p:txBody>
          <a:bodyPr anchor="t" rtlCol="false" tIns="0" lIns="0" bIns="0" rIns="0">
            <a:spAutoFit/>
          </a:bodyPr>
          <a:lstStyle/>
          <a:p>
            <a:pPr algn="ctr">
              <a:lnSpc>
                <a:spcPts val="13371"/>
              </a:lnSpc>
            </a:pPr>
            <a:r>
              <a:rPr lang="en-US" sz="12614">
                <a:solidFill>
                  <a:srgbClr val="FFFFFF"/>
                </a:solidFill>
                <a:latin typeface="League Spartan"/>
                <a:ea typeface="League Spartan"/>
                <a:cs typeface="League Spartan"/>
                <a:sym typeface="League Spartan"/>
              </a:rPr>
              <a:t>THÀNH VIÊN</a:t>
            </a:r>
          </a:p>
        </p:txBody>
      </p:sp>
      <p:sp>
        <p:nvSpPr>
          <p:cNvPr name="TextBox 16" id="16"/>
          <p:cNvSpPr txBox="true"/>
          <p:nvPr/>
        </p:nvSpPr>
        <p:spPr>
          <a:xfrm rot="0">
            <a:off x="1028700" y="5362434"/>
            <a:ext cx="4723253" cy="554123"/>
          </a:xfrm>
          <a:prstGeom prst="rect">
            <a:avLst/>
          </a:prstGeom>
        </p:spPr>
        <p:txBody>
          <a:bodyPr anchor="t" rtlCol="false" tIns="0" lIns="0" bIns="0" rIns="0">
            <a:spAutoFit/>
          </a:bodyPr>
          <a:lstStyle/>
          <a:p>
            <a:pPr algn="ctr">
              <a:lnSpc>
                <a:spcPts val="4632"/>
              </a:lnSpc>
            </a:pPr>
            <a:r>
              <a:rPr lang="en-US" b="true" sz="3309">
                <a:solidFill>
                  <a:srgbClr val="FFFFFF"/>
                </a:solidFill>
                <a:latin typeface="Montaser Arabic Bold"/>
                <a:ea typeface="Montaser Arabic Bold"/>
                <a:cs typeface="Montaser Arabic Bold"/>
                <a:sym typeface="Montaser Arabic Bold"/>
              </a:rPr>
              <a:t>ĐỖ QUỲNH GIANG</a:t>
            </a:r>
          </a:p>
        </p:txBody>
      </p:sp>
      <p:sp>
        <p:nvSpPr>
          <p:cNvPr name="TextBox 17" id="17"/>
          <p:cNvSpPr txBox="true"/>
          <p:nvPr/>
        </p:nvSpPr>
        <p:spPr>
          <a:xfrm rot="0">
            <a:off x="1276030" y="5837425"/>
            <a:ext cx="4039920" cy="459387"/>
          </a:xfrm>
          <a:prstGeom prst="rect">
            <a:avLst/>
          </a:prstGeom>
        </p:spPr>
        <p:txBody>
          <a:bodyPr anchor="t" rtlCol="false" tIns="0" lIns="0" bIns="0" rIns="0">
            <a:spAutoFit/>
          </a:bodyPr>
          <a:lstStyle/>
          <a:p>
            <a:pPr algn="ctr">
              <a:lnSpc>
                <a:spcPts val="3528"/>
              </a:lnSpc>
            </a:pPr>
            <a:r>
              <a:rPr lang="en-US" sz="2520">
                <a:solidFill>
                  <a:srgbClr val="FFFFFF"/>
                </a:solidFill>
                <a:latin typeface="Poppins"/>
                <a:ea typeface="Poppins"/>
                <a:cs typeface="Poppins"/>
                <a:sym typeface="Poppins"/>
              </a:rPr>
              <a:t>2254052020</a:t>
            </a:r>
          </a:p>
        </p:txBody>
      </p:sp>
      <p:sp>
        <p:nvSpPr>
          <p:cNvPr name="TextBox 18" id="18"/>
          <p:cNvSpPr txBox="true"/>
          <p:nvPr/>
        </p:nvSpPr>
        <p:spPr>
          <a:xfrm rot="0">
            <a:off x="6194504" y="7162580"/>
            <a:ext cx="6335895" cy="554101"/>
          </a:xfrm>
          <a:prstGeom prst="rect">
            <a:avLst/>
          </a:prstGeom>
        </p:spPr>
        <p:txBody>
          <a:bodyPr anchor="t" rtlCol="false" tIns="0" lIns="0" bIns="0" rIns="0">
            <a:spAutoFit/>
          </a:bodyPr>
          <a:lstStyle/>
          <a:p>
            <a:pPr algn="l">
              <a:lnSpc>
                <a:spcPts val="4633"/>
              </a:lnSpc>
            </a:pPr>
            <a:r>
              <a:rPr lang="en-US" sz="3309" b="true">
                <a:solidFill>
                  <a:srgbClr val="FFFFFF"/>
                </a:solidFill>
                <a:latin typeface="Montaser Arabic Bold"/>
                <a:ea typeface="Montaser Arabic Bold"/>
                <a:cs typeface="Montaser Arabic Bold"/>
                <a:sym typeface="Montaser Arabic Bold"/>
              </a:rPr>
              <a:t>TRƯƠNG THỊ BÍCH THỦY</a:t>
            </a:r>
          </a:p>
        </p:txBody>
      </p:sp>
      <p:sp>
        <p:nvSpPr>
          <p:cNvPr name="TextBox 19" id="19"/>
          <p:cNvSpPr txBox="true"/>
          <p:nvPr/>
        </p:nvSpPr>
        <p:spPr>
          <a:xfrm rot="0">
            <a:off x="7660997" y="7621431"/>
            <a:ext cx="3637182" cy="459867"/>
          </a:xfrm>
          <a:prstGeom prst="rect">
            <a:avLst/>
          </a:prstGeom>
        </p:spPr>
        <p:txBody>
          <a:bodyPr anchor="t" rtlCol="false" tIns="0" lIns="0" bIns="0" rIns="0">
            <a:spAutoFit/>
          </a:bodyPr>
          <a:lstStyle/>
          <a:p>
            <a:pPr algn="l">
              <a:lnSpc>
                <a:spcPts val="3528"/>
              </a:lnSpc>
            </a:pPr>
            <a:r>
              <a:rPr lang="en-US" sz="2520">
                <a:solidFill>
                  <a:srgbClr val="FFFFFF"/>
                </a:solidFill>
                <a:latin typeface="Poppins"/>
                <a:ea typeface="Poppins"/>
                <a:cs typeface="Poppins"/>
                <a:sym typeface="Poppins"/>
              </a:rPr>
              <a:t>2254052080</a:t>
            </a:r>
          </a:p>
        </p:txBody>
      </p:sp>
      <p:grpSp>
        <p:nvGrpSpPr>
          <p:cNvPr name="Group 20" id="20"/>
          <p:cNvGrpSpPr/>
          <p:nvPr/>
        </p:nvGrpSpPr>
        <p:grpSpPr>
          <a:xfrm rot="0">
            <a:off x="12314132" y="8900953"/>
            <a:ext cx="5455844" cy="1084689"/>
            <a:chOff x="0" y="0"/>
            <a:chExt cx="1088349" cy="216377"/>
          </a:xfrm>
        </p:grpSpPr>
        <p:sp>
          <p:nvSpPr>
            <p:cNvPr name="Freeform 21" id="21"/>
            <p:cNvSpPr/>
            <p:nvPr/>
          </p:nvSpPr>
          <p:spPr>
            <a:xfrm flipH="false" flipV="false" rot="0">
              <a:off x="0" y="0"/>
              <a:ext cx="1088349" cy="216377"/>
            </a:xfrm>
            <a:custGeom>
              <a:avLst/>
              <a:gdLst/>
              <a:ahLst/>
              <a:cxnLst/>
              <a:rect r="r" b="b" t="t" l="l"/>
              <a:pathLst>
                <a:path h="216377" w="1088349">
                  <a:moveTo>
                    <a:pt x="0" y="0"/>
                  </a:moveTo>
                  <a:lnTo>
                    <a:pt x="1088349" y="0"/>
                  </a:lnTo>
                  <a:lnTo>
                    <a:pt x="1088349" y="216377"/>
                  </a:lnTo>
                  <a:lnTo>
                    <a:pt x="0" y="216377"/>
                  </a:lnTo>
                  <a:close/>
                </a:path>
              </a:pathLst>
            </a:custGeom>
            <a:solidFill>
              <a:srgbClr val="1C53A3"/>
            </a:solidFill>
          </p:spPr>
        </p:sp>
        <p:sp>
          <p:nvSpPr>
            <p:cNvPr name="TextBox 22" id="22"/>
            <p:cNvSpPr txBox="true"/>
            <p:nvPr/>
          </p:nvSpPr>
          <p:spPr>
            <a:xfrm>
              <a:off x="0" y="-38100"/>
              <a:ext cx="1088349" cy="254477"/>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12524750" y="9019299"/>
            <a:ext cx="5014428" cy="554101"/>
          </a:xfrm>
          <a:prstGeom prst="rect">
            <a:avLst/>
          </a:prstGeom>
        </p:spPr>
        <p:txBody>
          <a:bodyPr anchor="t" rtlCol="false" tIns="0" lIns="0" bIns="0" rIns="0">
            <a:spAutoFit/>
          </a:bodyPr>
          <a:lstStyle/>
          <a:p>
            <a:pPr algn="l">
              <a:lnSpc>
                <a:spcPts val="4634"/>
              </a:lnSpc>
            </a:pPr>
            <a:r>
              <a:rPr lang="en-US" sz="3310" b="true">
                <a:solidFill>
                  <a:srgbClr val="FFFFFF"/>
                </a:solidFill>
                <a:latin typeface="Montaser Arabic Bold"/>
                <a:ea typeface="Montaser Arabic Bold"/>
                <a:cs typeface="Montaser Arabic Bold"/>
                <a:sym typeface="Montaser Arabic Bold"/>
              </a:rPr>
              <a:t>BÙI HUỲNH NGỌC LINH</a:t>
            </a:r>
          </a:p>
        </p:txBody>
      </p:sp>
      <p:sp>
        <p:nvSpPr>
          <p:cNvPr name="TextBox 24" id="24"/>
          <p:cNvSpPr txBox="true"/>
          <p:nvPr/>
        </p:nvSpPr>
        <p:spPr>
          <a:xfrm rot="0">
            <a:off x="13999031" y="9497200"/>
            <a:ext cx="4288969" cy="459867"/>
          </a:xfrm>
          <a:prstGeom prst="rect">
            <a:avLst/>
          </a:prstGeom>
        </p:spPr>
        <p:txBody>
          <a:bodyPr anchor="t" rtlCol="false" tIns="0" lIns="0" bIns="0" rIns="0">
            <a:spAutoFit/>
          </a:bodyPr>
          <a:lstStyle/>
          <a:p>
            <a:pPr algn="l">
              <a:lnSpc>
                <a:spcPts val="3528"/>
              </a:lnSpc>
            </a:pPr>
            <a:r>
              <a:rPr lang="en-US" sz="2520">
                <a:solidFill>
                  <a:srgbClr val="FFFFFF"/>
                </a:solidFill>
                <a:latin typeface="Poppins"/>
                <a:ea typeface="Poppins"/>
                <a:cs typeface="Poppins"/>
                <a:sym typeface="Poppins"/>
              </a:rPr>
              <a:t>2254052036</a:t>
            </a:r>
          </a:p>
        </p:txBody>
      </p:sp>
      <p:grpSp>
        <p:nvGrpSpPr>
          <p:cNvPr name="Group 25" id="25"/>
          <p:cNvGrpSpPr/>
          <p:nvPr/>
        </p:nvGrpSpPr>
        <p:grpSpPr>
          <a:xfrm rot="0">
            <a:off x="7416318" y="3736206"/>
            <a:ext cx="3086100" cy="825415"/>
            <a:chOff x="0" y="0"/>
            <a:chExt cx="812800" cy="217393"/>
          </a:xfrm>
        </p:grpSpPr>
        <p:sp>
          <p:nvSpPr>
            <p:cNvPr name="Freeform 26" id="26"/>
            <p:cNvSpPr/>
            <p:nvPr/>
          </p:nvSpPr>
          <p:spPr>
            <a:xfrm flipH="false" flipV="false" rot="0">
              <a:off x="0" y="0"/>
              <a:ext cx="812800" cy="217393"/>
            </a:xfrm>
            <a:custGeom>
              <a:avLst/>
              <a:gdLst/>
              <a:ahLst/>
              <a:cxnLst/>
              <a:rect r="r" b="b" t="t" l="l"/>
              <a:pathLst>
                <a:path h="217393" w="812800">
                  <a:moveTo>
                    <a:pt x="108697" y="0"/>
                  </a:moveTo>
                  <a:lnTo>
                    <a:pt x="704103" y="0"/>
                  </a:lnTo>
                  <a:cubicBezTo>
                    <a:pt x="732932" y="0"/>
                    <a:pt x="760579" y="11452"/>
                    <a:pt x="780963" y="31837"/>
                  </a:cubicBezTo>
                  <a:cubicBezTo>
                    <a:pt x="801348" y="52221"/>
                    <a:pt x="812800" y="79868"/>
                    <a:pt x="812800" y="108697"/>
                  </a:cubicBezTo>
                  <a:lnTo>
                    <a:pt x="812800" y="108697"/>
                  </a:lnTo>
                  <a:cubicBezTo>
                    <a:pt x="812800" y="137525"/>
                    <a:pt x="801348" y="165172"/>
                    <a:pt x="780963" y="185557"/>
                  </a:cubicBezTo>
                  <a:cubicBezTo>
                    <a:pt x="760579" y="205941"/>
                    <a:pt x="732932" y="217393"/>
                    <a:pt x="704103" y="217393"/>
                  </a:cubicBezTo>
                  <a:lnTo>
                    <a:pt x="108697" y="217393"/>
                  </a:lnTo>
                  <a:cubicBezTo>
                    <a:pt x="79868" y="217393"/>
                    <a:pt x="52221" y="205941"/>
                    <a:pt x="31837" y="185557"/>
                  </a:cubicBezTo>
                  <a:cubicBezTo>
                    <a:pt x="11452" y="165172"/>
                    <a:pt x="0" y="137525"/>
                    <a:pt x="0" y="108697"/>
                  </a:cubicBezTo>
                  <a:lnTo>
                    <a:pt x="0" y="108697"/>
                  </a:lnTo>
                  <a:cubicBezTo>
                    <a:pt x="0" y="79868"/>
                    <a:pt x="11452" y="52221"/>
                    <a:pt x="31837" y="31837"/>
                  </a:cubicBezTo>
                  <a:cubicBezTo>
                    <a:pt x="52221" y="11452"/>
                    <a:pt x="79868" y="0"/>
                    <a:pt x="108697" y="0"/>
                  </a:cubicBezTo>
                  <a:close/>
                </a:path>
              </a:pathLst>
            </a:custGeom>
            <a:solidFill>
              <a:srgbClr val="F4F4F4"/>
            </a:solidFill>
          </p:spPr>
        </p:sp>
        <p:sp>
          <p:nvSpPr>
            <p:cNvPr name="TextBox 27" id="27"/>
            <p:cNvSpPr txBox="true"/>
            <p:nvPr/>
          </p:nvSpPr>
          <p:spPr>
            <a:xfrm>
              <a:off x="0" y="-38100"/>
              <a:ext cx="812800" cy="255493"/>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7406793" y="3837770"/>
            <a:ext cx="3086100" cy="567387"/>
          </a:xfrm>
          <a:prstGeom prst="rect">
            <a:avLst/>
          </a:prstGeom>
        </p:spPr>
        <p:txBody>
          <a:bodyPr anchor="t" rtlCol="false" tIns="0" lIns="0" bIns="0" rIns="0">
            <a:spAutoFit/>
          </a:bodyPr>
          <a:lstStyle/>
          <a:p>
            <a:pPr algn="ctr">
              <a:lnSpc>
                <a:spcPts val="4426"/>
              </a:lnSpc>
            </a:pPr>
            <a:r>
              <a:rPr lang="en-US" b="true" sz="3161">
                <a:solidFill>
                  <a:srgbClr val="1C53A3"/>
                </a:solidFill>
                <a:latin typeface="Poppins Bold"/>
                <a:ea typeface="Poppins Bold"/>
                <a:cs typeface="Poppins Bold"/>
                <a:sym typeface="Poppins Bold"/>
              </a:rPr>
              <a:t>NHÓM 2</a:t>
            </a:r>
          </a:p>
        </p:txBody>
      </p:sp>
    </p:spTree>
  </p:cSld>
  <p:clrMapOvr>
    <a:masterClrMapping/>
  </p:clrMapOvr>
  <p:transition spd="slow">
    <p:push dir="u"/>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006024" y="-876294"/>
            <a:ext cx="11649758" cy="11778248"/>
          </a:xfrm>
          <a:custGeom>
            <a:avLst/>
            <a:gdLst/>
            <a:ahLst/>
            <a:cxnLst/>
            <a:rect r="r" b="b" t="t" l="l"/>
            <a:pathLst>
              <a:path h="11778248" w="11649758">
                <a:moveTo>
                  <a:pt x="0" y="0"/>
                </a:moveTo>
                <a:lnTo>
                  <a:pt x="11649758" y="0"/>
                </a:lnTo>
                <a:lnTo>
                  <a:pt x="11649758" y="11778249"/>
                </a:lnTo>
                <a:lnTo>
                  <a:pt x="0" y="117782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290124" y="0"/>
            <a:ext cx="5468417" cy="13152062"/>
            <a:chOff x="0" y="0"/>
            <a:chExt cx="1440242" cy="3463917"/>
          </a:xfrm>
        </p:grpSpPr>
        <p:sp>
          <p:nvSpPr>
            <p:cNvPr name="Freeform 4" id="4"/>
            <p:cNvSpPr/>
            <p:nvPr/>
          </p:nvSpPr>
          <p:spPr>
            <a:xfrm flipH="false" flipV="false" rot="0">
              <a:off x="0" y="0"/>
              <a:ext cx="1440242" cy="3463918"/>
            </a:xfrm>
            <a:custGeom>
              <a:avLst/>
              <a:gdLst/>
              <a:ahLst/>
              <a:cxnLst/>
              <a:rect r="r" b="b" t="t" l="l"/>
              <a:pathLst>
                <a:path h="3463918" w="1440242">
                  <a:moveTo>
                    <a:pt x="0" y="0"/>
                  </a:moveTo>
                  <a:lnTo>
                    <a:pt x="1440242" y="0"/>
                  </a:lnTo>
                  <a:lnTo>
                    <a:pt x="1440242" y="3463918"/>
                  </a:lnTo>
                  <a:lnTo>
                    <a:pt x="0" y="3463918"/>
                  </a:lnTo>
                  <a:close/>
                </a:path>
              </a:pathLst>
            </a:custGeom>
            <a:solidFill>
              <a:srgbClr val="1C53A3"/>
            </a:solidFill>
          </p:spPr>
        </p:sp>
        <p:sp>
          <p:nvSpPr>
            <p:cNvPr name="TextBox 5" id="5"/>
            <p:cNvSpPr txBox="true"/>
            <p:nvPr/>
          </p:nvSpPr>
          <p:spPr>
            <a:xfrm>
              <a:off x="0" y="-38100"/>
              <a:ext cx="1440242" cy="3502017"/>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5445202" y="2103309"/>
            <a:ext cx="2735934" cy="5633497"/>
          </a:xfrm>
          <a:prstGeom prst="rect">
            <a:avLst/>
          </a:prstGeom>
        </p:spPr>
        <p:txBody>
          <a:bodyPr anchor="t" rtlCol="false" tIns="0" lIns="0" bIns="0" rIns="0">
            <a:spAutoFit/>
          </a:bodyPr>
          <a:lstStyle/>
          <a:p>
            <a:pPr algn="ctr">
              <a:lnSpc>
                <a:spcPts val="11184"/>
              </a:lnSpc>
            </a:pPr>
            <a:r>
              <a:rPr lang="en-US" b="true" sz="8472">
                <a:solidFill>
                  <a:srgbClr val="FFFFFF"/>
                </a:solidFill>
                <a:latin typeface="Montaser Arabic Bold"/>
                <a:ea typeface="Montaser Arabic Bold"/>
                <a:cs typeface="Montaser Arabic Bold"/>
                <a:sym typeface="Montaser Arabic Bold"/>
              </a:rPr>
              <a:t>LÝ DO LOẠI BỎ</a:t>
            </a:r>
          </a:p>
        </p:txBody>
      </p:sp>
      <p:sp>
        <p:nvSpPr>
          <p:cNvPr name="TextBox 7" id="7"/>
          <p:cNvSpPr txBox="true"/>
          <p:nvPr/>
        </p:nvSpPr>
        <p:spPr>
          <a:xfrm rot="0">
            <a:off x="655218" y="1181349"/>
            <a:ext cx="11500702" cy="8076951"/>
          </a:xfrm>
          <a:prstGeom prst="rect">
            <a:avLst/>
          </a:prstGeom>
        </p:spPr>
        <p:txBody>
          <a:bodyPr anchor="t" rtlCol="false" tIns="0" lIns="0" bIns="0" rIns="0">
            <a:spAutoFit/>
          </a:bodyPr>
          <a:lstStyle/>
          <a:p>
            <a:pPr algn="just" marL="620640" indent="-310320" lvl="1">
              <a:lnSpc>
                <a:spcPts val="5375"/>
              </a:lnSpc>
              <a:buFont typeface="Arial"/>
              <a:buChar char="•"/>
            </a:pPr>
            <a:r>
              <a:rPr lang="en-US" sz="2874">
                <a:solidFill>
                  <a:srgbClr val="1C53A3"/>
                </a:solidFill>
                <a:latin typeface="Montaser Arabic"/>
                <a:ea typeface="Montaser Arabic"/>
                <a:cs typeface="Montaser Arabic"/>
                <a:sym typeface="Montaser Arabic"/>
              </a:rPr>
              <a:t>Customer Name:</a:t>
            </a:r>
          </a:p>
          <a:p>
            <a:pPr algn="just">
              <a:lnSpc>
                <a:spcPts val="5375"/>
              </a:lnSpc>
            </a:pPr>
            <a:r>
              <a:rPr lang="en-US" sz="2874">
                <a:solidFill>
                  <a:srgbClr val="000000"/>
                </a:solidFill>
                <a:latin typeface="Montaser Arabic"/>
                <a:ea typeface="Montaser Arabic"/>
                <a:cs typeface="Montaser Arabic"/>
                <a:sym typeface="Montaser Arabic"/>
              </a:rPr>
              <a:t>+ Không mang ý nghĩa phân tích vì Customer ID đã đại diện duy nhất cho từng khách hàng.</a:t>
            </a:r>
          </a:p>
          <a:p>
            <a:pPr algn="just">
              <a:lnSpc>
                <a:spcPts val="5375"/>
              </a:lnSpc>
            </a:pPr>
            <a:r>
              <a:rPr lang="en-US" sz="2874">
                <a:solidFill>
                  <a:srgbClr val="000000"/>
                </a:solidFill>
                <a:latin typeface="Montaser Arabic"/>
                <a:ea typeface="Montaser Arabic"/>
                <a:cs typeface="Montaser Arabic"/>
                <a:sym typeface="Montaser Arabic"/>
              </a:rPr>
              <a:t>+ Lưu giữ thông tin này chỉ làm tăng kích thước dữ liệu mà không đóng góp thêm giá trị phân tích.</a:t>
            </a:r>
          </a:p>
          <a:p>
            <a:pPr algn="just" marL="620640" indent="-310320" lvl="1">
              <a:lnSpc>
                <a:spcPts val="5375"/>
              </a:lnSpc>
              <a:buFont typeface="Arial"/>
              <a:buChar char="•"/>
            </a:pPr>
            <a:r>
              <a:rPr lang="en-US" sz="2874">
                <a:solidFill>
                  <a:srgbClr val="1C53A3"/>
                </a:solidFill>
                <a:latin typeface="Montaser Arabic"/>
                <a:ea typeface="Montaser Arabic"/>
                <a:cs typeface="Montaser Arabic"/>
                <a:sym typeface="Montaser Arabic"/>
              </a:rPr>
              <a:t>Churn:</a:t>
            </a:r>
          </a:p>
          <a:p>
            <a:pPr algn="just">
              <a:lnSpc>
                <a:spcPts val="5375"/>
              </a:lnSpc>
            </a:pPr>
            <a:r>
              <a:rPr lang="en-US" sz="2874">
                <a:solidFill>
                  <a:srgbClr val="000000"/>
                </a:solidFill>
                <a:latin typeface="Montaser Arabic"/>
                <a:ea typeface="Montaser Arabic"/>
                <a:cs typeface="Montaser Arabic"/>
                <a:sym typeface="Montaser Arabic"/>
              </a:rPr>
              <a:t>+ Mặc dù có thể liên quan đến hành vi mua sắm, nhưng nó là một chỉ số dài hạn.</a:t>
            </a:r>
          </a:p>
          <a:p>
            <a:pPr algn="just">
              <a:lnSpc>
                <a:spcPts val="5375"/>
              </a:lnSpc>
            </a:pPr>
            <a:r>
              <a:rPr lang="en-US" sz="2874">
                <a:solidFill>
                  <a:srgbClr val="000000"/>
                </a:solidFill>
                <a:latin typeface="Montaser Arabic"/>
                <a:ea typeface="Montaser Arabic"/>
                <a:cs typeface="Montaser Arabic"/>
                <a:sym typeface="Montaser Arabic"/>
              </a:rPr>
              <a:t>+ Không cần thiết nếu mục tiêu là tập trung vào hành vi theo thời gian.</a:t>
            </a:r>
          </a:p>
          <a:p>
            <a:pPr algn="just" marL="620640" indent="-310320" lvl="1">
              <a:lnSpc>
                <a:spcPts val="5375"/>
              </a:lnSpc>
              <a:buFont typeface="Arial"/>
              <a:buChar char="•"/>
            </a:pPr>
            <a:r>
              <a:rPr lang="en-US" sz="2874">
                <a:solidFill>
                  <a:srgbClr val="1C53A3"/>
                </a:solidFill>
                <a:latin typeface="Montaser Arabic"/>
                <a:ea typeface="Montaser Arabic"/>
                <a:cs typeface="Montaser Arabic"/>
                <a:sym typeface="Montaser Arabic"/>
              </a:rPr>
              <a:t>Age:</a:t>
            </a:r>
            <a:r>
              <a:rPr lang="en-US" sz="2874">
                <a:solidFill>
                  <a:srgbClr val="000000"/>
                </a:solidFill>
                <a:latin typeface="Montaser Arabic"/>
                <a:ea typeface="Montaser Arabic"/>
                <a:cs typeface="Montaser Arabic"/>
                <a:sym typeface="Montaser Arabic"/>
              </a:rPr>
              <a:t> Bị trùng với cột Customer Age.</a:t>
            </a:r>
          </a:p>
          <a:p>
            <a:pPr algn="just">
              <a:lnSpc>
                <a:spcPts val="5375"/>
              </a:lnSpc>
            </a:pPr>
          </a:p>
        </p:txBody>
      </p:sp>
      <p:sp>
        <p:nvSpPr>
          <p:cNvPr name="Freeform 8" id="8"/>
          <p:cNvSpPr/>
          <p:nvPr/>
        </p:nvSpPr>
        <p:spPr>
          <a:xfrm flipH="false" flipV="false" rot="0">
            <a:off x="-427191" y="9569959"/>
            <a:ext cx="854383" cy="994915"/>
          </a:xfrm>
          <a:custGeom>
            <a:avLst/>
            <a:gdLst/>
            <a:ahLst/>
            <a:cxnLst/>
            <a:rect r="r" b="b" t="t" l="l"/>
            <a:pathLst>
              <a:path h="994915" w="854383">
                <a:moveTo>
                  <a:pt x="0" y="0"/>
                </a:moveTo>
                <a:lnTo>
                  <a:pt x="854382" y="0"/>
                </a:lnTo>
                <a:lnTo>
                  <a:pt x="854382" y="994914"/>
                </a:lnTo>
                <a:lnTo>
                  <a:pt x="0" y="9949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7169949" y="367409"/>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transition spd="slow">
    <p:cover dir="ru"/>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611646">
            <a:off x="-8105926" y="-1106225"/>
            <a:ext cx="12681357" cy="12821225"/>
          </a:xfrm>
          <a:custGeom>
            <a:avLst/>
            <a:gdLst/>
            <a:ahLst/>
            <a:cxnLst/>
            <a:rect r="r" b="b" t="t" l="l"/>
            <a:pathLst>
              <a:path h="12821225" w="12681357">
                <a:moveTo>
                  <a:pt x="0" y="0"/>
                </a:moveTo>
                <a:lnTo>
                  <a:pt x="12681357" y="0"/>
                </a:lnTo>
                <a:lnTo>
                  <a:pt x="12681357" y="12821225"/>
                </a:lnTo>
                <a:lnTo>
                  <a:pt x="0" y="128212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21659" y="-261339"/>
            <a:ext cx="3128546" cy="13152062"/>
            <a:chOff x="0" y="0"/>
            <a:chExt cx="823979" cy="3463917"/>
          </a:xfrm>
        </p:grpSpPr>
        <p:sp>
          <p:nvSpPr>
            <p:cNvPr name="Freeform 4" id="4"/>
            <p:cNvSpPr/>
            <p:nvPr/>
          </p:nvSpPr>
          <p:spPr>
            <a:xfrm flipH="false" flipV="false" rot="0">
              <a:off x="0" y="0"/>
              <a:ext cx="823979" cy="3463918"/>
            </a:xfrm>
            <a:custGeom>
              <a:avLst/>
              <a:gdLst/>
              <a:ahLst/>
              <a:cxnLst/>
              <a:rect r="r" b="b" t="t" l="l"/>
              <a:pathLst>
                <a:path h="3463918" w="823979">
                  <a:moveTo>
                    <a:pt x="0" y="0"/>
                  </a:moveTo>
                  <a:lnTo>
                    <a:pt x="823979" y="0"/>
                  </a:lnTo>
                  <a:lnTo>
                    <a:pt x="823979" y="3463918"/>
                  </a:lnTo>
                  <a:lnTo>
                    <a:pt x="0" y="3463918"/>
                  </a:lnTo>
                  <a:close/>
                </a:path>
              </a:pathLst>
            </a:custGeom>
            <a:solidFill>
              <a:srgbClr val="1C53A3"/>
            </a:solidFill>
          </p:spPr>
        </p:sp>
        <p:sp>
          <p:nvSpPr>
            <p:cNvPr name="TextBox 5" id="5"/>
            <p:cNvSpPr txBox="true"/>
            <p:nvPr/>
          </p:nvSpPr>
          <p:spPr>
            <a:xfrm>
              <a:off x="0" y="-38100"/>
              <a:ext cx="823979" cy="3502017"/>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78402" y="577191"/>
            <a:ext cx="2735934" cy="8471947"/>
          </a:xfrm>
          <a:prstGeom prst="rect">
            <a:avLst/>
          </a:prstGeom>
        </p:spPr>
        <p:txBody>
          <a:bodyPr anchor="t" rtlCol="false" tIns="0" lIns="0" bIns="0" rIns="0">
            <a:spAutoFit/>
          </a:bodyPr>
          <a:lstStyle/>
          <a:p>
            <a:pPr algn="ctr">
              <a:lnSpc>
                <a:spcPts val="11184"/>
              </a:lnSpc>
            </a:pPr>
            <a:r>
              <a:rPr lang="en-US" b="true" sz="8472">
                <a:solidFill>
                  <a:srgbClr val="FFFFFF"/>
                </a:solidFill>
                <a:latin typeface="Montaser Arabic Bold"/>
                <a:ea typeface="Montaser Arabic Bold"/>
                <a:cs typeface="Montaser Arabic Bold"/>
                <a:sym typeface="Montaser Arabic Bold"/>
              </a:rPr>
              <a:t>LÝ DO GIỮ LẠI CÁC CỘT</a:t>
            </a:r>
          </a:p>
        </p:txBody>
      </p:sp>
      <p:sp>
        <p:nvSpPr>
          <p:cNvPr name="Freeform 7" id="7"/>
          <p:cNvSpPr/>
          <p:nvPr/>
        </p:nvSpPr>
        <p:spPr>
          <a:xfrm flipH="false" flipV="false" rot="0">
            <a:off x="-427191" y="9569959"/>
            <a:ext cx="854383" cy="994915"/>
          </a:xfrm>
          <a:custGeom>
            <a:avLst/>
            <a:gdLst/>
            <a:ahLst/>
            <a:cxnLst/>
            <a:rect r="r" b="b" t="t" l="l"/>
            <a:pathLst>
              <a:path h="994915" w="854383">
                <a:moveTo>
                  <a:pt x="0" y="0"/>
                </a:moveTo>
                <a:lnTo>
                  <a:pt x="854382" y="0"/>
                </a:lnTo>
                <a:lnTo>
                  <a:pt x="854382" y="994914"/>
                </a:lnTo>
                <a:lnTo>
                  <a:pt x="0" y="9949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7686491" y="-261339"/>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4916976" y="206505"/>
            <a:ext cx="12421878" cy="10080495"/>
          </a:xfrm>
          <a:prstGeom prst="rect">
            <a:avLst/>
          </a:prstGeom>
        </p:spPr>
        <p:txBody>
          <a:bodyPr anchor="t" rtlCol="false" tIns="0" lIns="0" bIns="0" rIns="0">
            <a:spAutoFit/>
          </a:bodyPr>
          <a:lstStyle/>
          <a:p>
            <a:pPr algn="just" marL="620639" indent="-310320" lvl="1">
              <a:lnSpc>
                <a:spcPts val="5375"/>
              </a:lnSpc>
              <a:buFont typeface="Arial"/>
              <a:buChar char="•"/>
            </a:pPr>
            <a:r>
              <a:rPr lang="en-US" sz="2874">
                <a:solidFill>
                  <a:srgbClr val="1C53A3"/>
                </a:solidFill>
                <a:latin typeface="Montaser Arabic"/>
                <a:ea typeface="Montaser Arabic"/>
                <a:cs typeface="Montaser Arabic"/>
                <a:sym typeface="Montaser Arabic"/>
              </a:rPr>
              <a:t>Customer ID:</a:t>
            </a:r>
            <a:r>
              <a:rPr lang="en-US" sz="2874">
                <a:solidFill>
                  <a:srgbClr val="000000"/>
                </a:solidFill>
                <a:latin typeface="Montaser Arabic"/>
                <a:ea typeface="Montaser Arabic"/>
                <a:cs typeface="Montaser Arabic"/>
                <a:sym typeface="Montaser Arabic"/>
              </a:rPr>
              <a:t> Giúp xác định ai là người mua sắm, phân nhóm khách hàng để phân tích hành vi.</a:t>
            </a:r>
          </a:p>
          <a:p>
            <a:pPr algn="just" marL="620639" indent="-310320" lvl="1">
              <a:lnSpc>
                <a:spcPts val="5375"/>
              </a:lnSpc>
              <a:buFont typeface="Arial"/>
              <a:buChar char="•"/>
            </a:pPr>
            <a:r>
              <a:rPr lang="en-US" sz="2874">
                <a:solidFill>
                  <a:srgbClr val="1C53A3"/>
                </a:solidFill>
                <a:latin typeface="Montaser Arabic"/>
                <a:ea typeface="Montaser Arabic"/>
                <a:cs typeface="Montaser Arabic"/>
                <a:sym typeface="Montaser Arabic"/>
              </a:rPr>
              <a:t>Product Price: </a:t>
            </a:r>
            <a:r>
              <a:rPr lang="en-US" sz="2874">
                <a:solidFill>
                  <a:srgbClr val="000000"/>
                </a:solidFill>
                <a:latin typeface="Montaser Arabic"/>
                <a:ea typeface="Montaser Arabic"/>
                <a:cs typeface="Montaser Arabic"/>
                <a:sym typeface="Montaser Arabic"/>
              </a:rPr>
              <a:t>Giúp phân tích số lượng và hiểu rõ hơn về tổng giá trị giao dịch theo mùa </a:t>
            </a:r>
          </a:p>
          <a:p>
            <a:pPr algn="just" marL="620639" indent="-310320" lvl="1">
              <a:lnSpc>
                <a:spcPts val="5375"/>
              </a:lnSpc>
              <a:buFont typeface="Arial"/>
              <a:buChar char="•"/>
            </a:pPr>
            <a:r>
              <a:rPr lang="en-US" sz="2874">
                <a:solidFill>
                  <a:srgbClr val="1C53A3"/>
                </a:solidFill>
                <a:latin typeface="Montaser Arabic"/>
                <a:ea typeface="Montaser Arabic"/>
                <a:cs typeface="Montaser Arabic"/>
                <a:sym typeface="Montaser Arabic"/>
              </a:rPr>
              <a:t>Product Category:</a:t>
            </a:r>
            <a:r>
              <a:rPr lang="en-US" sz="2874">
                <a:solidFill>
                  <a:srgbClr val="000000"/>
                </a:solidFill>
                <a:latin typeface="Montaser Arabic"/>
                <a:ea typeface="Montaser Arabic"/>
                <a:cs typeface="Montaser Arabic"/>
                <a:sym typeface="Montaser Arabic"/>
              </a:rPr>
              <a:t> Đo lường mức độ phổ biến và tổng sức mua của từng loại sản phẩm trong các nhóm tuổi/nhóm giới tính</a:t>
            </a:r>
          </a:p>
          <a:p>
            <a:pPr algn="just" marL="620639" indent="-310320" lvl="1">
              <a:lnSpc>
                <a:spcPts val="5375"/>
              </a:lnSpc>
              <a:buFont typeface="Arial"/>
              <a:buChar char="•"/>
            </a:pPr>
            <a:r>
              <a:rPr lang="en-US" sz="2874">
                <a:solidFill>
                  <a:srgbClr val="1C53A3"/>
                </a:solidFill>
                <a:latin typeface="Montaser Arabic"/>
                <a:ea typeface="Montaser Arabic"/>
                <a:cs typeface="Montaser Arabic"/>
                <a:sym typeface="Montaser Arabic"/>
              </a:rPr>
              <a:t>Purchase Date:</a:t>
            </a:r>
            <a:r>
              <a:rPr lang="en-US" sz="2874">
                <a:solidFill>
                  <a:srgbClr val="000000"/>
                </a:solidFill>
                <a:latin typeface="Montaser Arabic"/>
                <a:ea typeface="Montaser Arabic"/>
                <a:cs typeface="Montaser Arabic"/>
                <a:sym typeface="Montaser Arabic"/>
              </a:rPr>
              <a:t> Là cột trọng tâm để phân tích hành vi theo thời gian, giúp tìm hiểu tần suất, thời gian mua hàng.</a:t>
            </a:r>
          </a:p>
          <a:p>
            <a:pPr algn="just" marL="620639" indent="-310320" lvl="1">
              <a:lnSpc>
                <a:spcPts val="5375"/>
              </a:lnSpc>
              <a:buFont typeface="Arial"/>
              <a:buChar char="•"/>
            </a:pPr>
            <a:r>
              <a:rPr lang="en-US" sz="2874">
                <a:solidFill>
                  <a:srgbClr val="1C53A3"/>
                </a:solidFill>
                <a:latin typeface="Montaser Arabic"/>
                <a:ea typeface="Montaser Arabic"/>
                <a:cs typeface="Montaser Arabic"/>
                <a:sym typeface="Montaser Arabic"/>
              </a:rPr>
              <a:t>Quantity: </a:t>
            </a:r>
            <a:r>
              <a:rPr lang="en-US" sz="2874">
                <a:solidFill>
                  <a:srgbClr val="000000"/>
                </a:solidFill>
                <a:latin typeface="Montaser Arabic"/>
                <a:ea typeface="Montaser Arabic"/>
                <a:cs typeface="Montaser Arabic"/>
                <a:sym typeface="Montaser Arabic"/>
              </a:rPr>
              <a:t>Giúp đánh giá khối lượng hàng hóa được mua, phản ánh xu hướng mua sắm.</a:t>
            </a:r>
          </a:p>
          <a:p>
            <a:pPr algn="just" marL="620639" indent="-310320" lvl="1">
              <a:lnSpc>
                <a:spcPts val="5375"/>
              </a:lnSpc>
              <a:buFont typeface="Arial"/>
              <a:buChar char="•"/>
            </a:pPr>
            <a:r>
              <a:rPr lang="en-US" sz="2874">
                <a:solidFill>
                  <a:srgbClr val="1C53A3"/>
                </a:solidFill>
                <a:latin typeface="Montaser Arabic"/>
                <a:ea typeface="Montaser Arabic"/>
                <a:cs typeface="Montaser Arabic"/>
                <a:sym typeface="Montaser Arabic"/>
              </a:rPr>
              <a:t>Customer Age: </a:t>
            </a:r>
            <a:r>
              <a:rPr lang="en-US" sz="2874">
                <a:solidFill>
                  <a:srgbClr val="000000"/>
                </a:solidFill>
                <a:latin typeface="Montaser Arabic"/>
                <a:ea typeface="Montaser Arabic"/>
                <a:cs typeface="Montaser Arabic"/>
                <a:sym typeface="Montaser Arabic"/>
              </a:rPr>
              <a:t>Cung cấp thông tin nhân khẩu học, hỗ trợ phân tích sự khác biệt về hành vi giữa các nhóm tuổi.</a:t>
            </a:r>
          </a:p>
          <a:p>
            <a:pPr algn="just" marL="620639" indent="-310320" lvl="1">
              <a:lnSpc>
                <a:spcPts val="5375"/>
              </a:lnSpc>
              <a:buFont typeface="Arial"/>
              <a:buChar char="•"/>
            </a:pPr>
            <a:r>
              <a:rPr lang="en-US" sz="2874">
                <a:solidFill>
                  <a:srgbClr val="1C53A3"/>
                </a:solidFill>
                <a:latin typeface="Montaser Arabic"/>
                <a:ea typeface="Montaser Arabic"/>
                <a:cs typeface="Montaser Arabic"/>
                <a:sym typeface="Montaser Arabic"/>
              </a:rPr>
              <a:t>Gender:</a:t>
            </a:r>
            <a:r>
              <a:rPr lang="en-US" sz="2874">
                <a:solidFill>
                  <a:srgbClr val="000000"/>
                </a:solidFill>
                <a:latin typeface="Montaser Arabic"/>
                <a:ea typeface="Montaser Arabic"/>
                <a:cs typeface="Montaser Arabic"/>
                <a:sym typeface="Montaser Arabic"/>
              </a:rPr>
              <a:t> Thêm góc nhìn về sự khác biệt giới tính trong hành vi mua hàng.</a:t>
            </a:r>
          </a:p>
          <a:p>
            <a:pPr algn="just">
              <a:lnSpc>
                <a:spcPts val="5375"/>
              </a:lnSpc>
            </a:pPr>
          </a:p>
        </p:txBody>
      </p:sp>
    </p:spTree>
  </p:cSld>
  <p:clrMapOvr>
    <a:masterClrMapping/>
  </p:clrMapOvr>
  <p:transition spd="slow">
    <p:cover dir="ru"/>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631125" y="0"/>
            <a:ext cx="2656875" cy="10287000"/>
            <a:chOff x="0" y="0"/>
            <a:chExt cx="699753" cy="2709333"/>
          </a:xfrm>
        </p:grpSpPr>
        <p:sp>
          <p:nvSpPr>
            <p:cNvPr name="Freeform 3" id="3"/>
            <p:cNvSpPr/>
            <p:nvPr/>
          </p:nvSpPr>
          <p:spPr>
            <a:xfrm flipH="false" flipV="false" rot="0">
              <a:off x="0" y="0"/>
              <a:ext cx="699753" cy="2709333"/>
            </a:xfrm>
            <a:custGeom>
              <a:avLst/>
              <a:gdLst/>
              <a:ahLst/>
              <a:cxnLst/>
              <a:rect r="r" b="b" t="t" l="l"/>
              <a:pathLst>
                <a:path h="2709333" w="699753">
                  <a:moveTo>
                    <a:pt x="0" y="0"/>
                  </a:moveTo>
                  <a:lnTo>
                    <a:pt x="699753" y="0"/>
                  </a:lnTo>
                  <a:lnTo>
                    <a:pt x="699753" y="2709333"/>
                  </a:lnTo>
                  <a:lnTo>
                    <a:pt x="0" y="2709333"/>
                  </a:lnTo>
                  <a:close/>
                </a:path>
              </a:pathLst>
            </a:custGeom>
            <a:solidFill>
              <a:srgbClr val="1C53A3"/>
            </a:solidFill>
          </p:spPr>
        </p:sp>
        <p:sp>
          <p:nvSpPr>
            <p:cNvPr name="TextBox 4" id="4"/>
            <p:cNvSpPr txBox="true"/>
            <p:nvPr/>
          </p:nvSpPr>
          <p:spPr>
            <a:xfrm>
              <a:off x="0" y="-38100"/>
              <a:ext cx="699753" cy="274743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5631125" y="6062544"/>
            <a:ext cx="9517559" cy="9622532"/>
          </a:xfrm>
          <a:custGeom>
            <a:avLst/>
            <a:gdLst/>
            <a:ahLst/>
            <a:cxnLst/>
            <a:rect r="r" b="b" t="t" l="l"/>
            <a:pathLst>
              <a:path h="9622532" w="9517559">
                <a:moveTo>
                  <a:pt x="0" y="0"/>
                </a:moveTo>
                <a:lnTo>
                  <a:pt x="9517558" y="0"/>
                </a:lnTo>
                <a:lnTo>
                  <a:pt x="9517558" y="9622532"/>
                </a:lnTo>
                <a:lnTo>
                  <a:pt x="0" y="9622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433617" y="9552515"/>
            <a:ext cx="854383" cy="994915"/>
          </a:xfrm>
          <a:custGeom>
            <a:avLst/>
            <a:gdLst/>
            <a:ahLst/>
            <a:cxnLst/>
            <a:rect r="r" b="b" t="t" l="l"/>
            <a:pathLst>
              <a:path h="994915" w="854383">
                <a:moveTo>
                  <a:pt x="0" y="0"/>
                </a:moveTo>
                <a:lnTo>
                  <a:pt x="854383" y="0"/>
                </a:lnTo>
                <a:lnTo>
                  <a:pt x="854383" y="994914"/>
                </a:lnTo>
                <a:lnTo>
                  <a:pt x="0" y="9949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495301" y="33785"/>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015351" y="2378824"/>
            <a:ext cx="13629436" cy="1397017"/>
          </a:xfrm>
          <a:custGeom>
            <a:avLst/>
            <a:gdLst/>
            <a:ahLst/>
            <a:cxnLst/>
            <a:rect r="r" b="b" t="t" l="l"/>
            <a:pathLst>
              <a:path h="1397017" w="13629436">
                <a:moveTo>
                  <a:pt x="0" y="0"/>
                </a:moveTo>
                <a:lnTo>
                  <a:pt x="13629436" y="0"/>
                </a:lnTo>
                <a:lnTo>
                  <a:pt x="13629436" y="1397017"/>
                </a:lnTo>
                <a:lnTo>
                  <a:pt x="0" y="1397017"/>
                </a:lnTo>
                <a:lnTo>
                  <a:pt x="0" y="0"/>
                </a:lnTo>
                <a:close/>
              </a:path>
            </a:pathLst>
          </a:custGeom>
          <a:blipFill>
            <a:blip r:embed="rId8"/>
            <a:stretch>
              <a:fillRect l="0" t="0" r="0" b="0"/>
            </a:stretch>
          </a:blipFill>
        </p:spPr>
      </p:sp>
      <p:sp>
        <p:nvSpPr>
          <p:cNvPr name="Freeform 9" id="9"/>
          <p:cNvSpPr/>
          <p:nvPr/>
        </p:nvSpPr>
        <p:spPr>
          <a:xfrm flipH="false" flipV="false" rot="0">
            <a:off x="1477000" y="6259349"/>
            <a:ext cx="12706138" cy="1492971"/>
          </a:xfrm>
          <a:custGeom>
            <a:avLst/>
            <a:gdLst/>
            <a:ahLst/>
            <a:cxnLst/>
            <a:rect r="r" b="b" t="t" l="l"/>
            <a:pathLst>
              <a:path h="1492971" w="12706138">
                <a:moveTo>
                  <a:pt x="0" y="0"/>
                </a:moveTo>
                <a:lnTo>
                  <a:pt x="12706138" y="0"/>
                </a:lnTo>
                <a:lnTo>
                  <a:pt x="12706138" y="1492971"/>
                </a:lnTo>
                <a:lnTo>
                  <a:pt x="0" y="1492971"/>
                </a:lnTo>
                <a:lnTo>
                  <a:pt x="0" y="0"/>
                </a:lnTo>
                <a:close/>
              </a:path>
            </a:pathLst>
          </a:custGeom>
          <a:blipFill>
            <a:blip r:embed="rId9"/>
            <a:stretch>
              <a:fillRect l="0" t="0" r="0" b="0"/>
            </a:stretch>
          </a:blipFill>
        </p:spPr>
      </p:sp>
      <p:sp>
        <p:nvSpPr>
          <p:cNvPr name="TextBox 10" id="10"/>
          <p:cNvSpPr txBox="true"/>
          <p:nvPr/>
        </p:nvSpPr>
        <p:spPr>
          <a:xfrm rot="0">
            <a:off x="5121529" y="1801958"/>
            <a:ext cx="5417079" cy="576866"/>
          </a:xfrm>
          <a:prstGeom prst="rect">
            <a:avLst/>
          </a:prstGeom>
        </p:spPr>
        <p:txBody>
          <a:bodyPr anchor="t" rtlCol="false" tIns="0" lIns="0" bIns="0" rIns="0">
            <a:spAutoFit/>
          </a:bodyPr>
          <a:lstStyle/>
          <a:p>
            <a:pPr algn="just">
              <a:lnSpc>
                <a:spcPts val="4731"/>
              </a:lnSpc>
            </a:pPr>
            <a:r>
              <a:rPr lang="en-US" b="true" sz="3379">
                <a:solidFill>
                  <a:srgbClr val="1C53A3"/>
                </a:solidFill>
                <a:latin typeface="Montaser Arabic Bold"/>
                <a:ea typeface="Montaser Arabic Bold"/>
                <a:cs typeface="Montaser Arabic Bold"/>
                <a:sym typeface="Montaser Arabic Bold"/>
              </a:rPr>
              <a:t>KIỂM TRA GIÁ TRỊ NULL</a:t>
            </a:r>
          </a:p>
        </p:txBody>
      </p:sp>
      <p:sp>
        <p:nvSpPr>
          <p:cNvPr name="TextBox 11" id="11"/>
          <p:cNvSpPr txBox="true"/>
          <p:nvPr/>
        </p:nvSpPr>
        <p:spPr>
          <a:xfrm rot="0">
            <a:off x="578270" y="3937287"/>
            <a:ext cx="14344222" cy="487896"/>
          </a:xfrm>
          <a:prstGeom prst="rect">
            <a:avLst/>
          </a:prstGeom>
        </p:spPr>
        <p:txBody>
          <a:bodyPr anchor="t" rtlCol="false" tIns="0" lIns="0" bIns="0" rIns="0">
            <a:spAutoFit/>
          </a:bodyPr>
          <a:lstStyle/>
          <a:p>
            <a:pPr algn="just">
              <a:lnSpc>
                <a:spcPts val="4083"/>
              </a:lnSpc>
            </a:pPr>
            <a:r>
              <a:rPr lang="en-US" sz="2916">
                <a:solidFill>
                  <a:srgbClr val="000000"/>
                </a:solidFill>
                <a:latin typeface="Montaser Arabic"/>
                <a:ea typeface="Montaser Arabic"/>
                <a:cs typeface="Montaser Arabic"/>
                <a:sym typeface="Montaser Arabic"/>
              </a:rPr>
              <a:t>→ Qua output này ta nhận thấy bộ dataset không có dòng nào có giá trị null</a:t>
            </a:r>
          </a:p>
        </p:txBody>
      </p:sp>
      <p:sp>
        <p:nvSpPr>
          <p:cNvPr name="TextBox 12" id="12"/>
          <p:cNvSpPr txBox="true"/>
          <p:nvPr/>
        </p:nvSpPr>
        <p:spPr>
          <a:xfrm rot="0">
            <a:off x="3987723" y="5682483"/>
            <a:ext cx="7063513" cy="576866"/>
          </a:xfrm>
          <a:prstGeom prst="rect">
            <a:avLst/>
          </a:prstGeom>
        </p:spPr>
        <p:txBody>
          <a:bodyPr anchor="t" rtlCol="false" tIns="0" lIns="0" bIns="0" rIns="0">
            <a:spAutoFit/>
          </a:bodyPr>
          <a:lstStyle/>
          <a:p>
            <a:pPr algn="just">
              <a:lnSpc>
                <a:spcPts val="4731"/>
              </a:lnSpc>
            </a:pPr>
            <a:r>
              <a:rPr lang="en-US" b="true" sz="3379">
                <a:solidFill>
                  <a:srgbClr val="1C53A3"/>
                </a:solidFill>
                <a:latin typeface="Montaser Arabic Bold"/>
                <a:ea typeface="Montaser Arabic Bold"/>
                <a:cs typeface="Montaser Arabic Bold"/>
                <a:sym typeface="Montaser Arabic Bold"/>
              </a:rPr>
              <a:t>KIỂM TRA GIÁ TRỊ DUPLICATES</a:t>
            </a:r>
          </a:p>
        </p:txBody>
      </p:sp>
      <p:sp>
        <p:nvSpPr>
          <p:cNvPr name="TextBox 13" id="13"/>
          <p:cNvSpPr txBox="true"/>
          <p:nvPr/>
        </p:nvSpPr>
        <p:spPr>
          <a:xfrm rot="0">
            <a:off x="427056" y="7932760"/>
            <a:ext cx="15204069" cy="487896"/>
          </a:xfrm>
          <a:prstGeom prst="rect">
            <a:avLst/>
          </a:prstGeom>
        </p:spPr>
        <p:txBody>
          <a:bodyPr anchor="t" rtlCol="false" tIns="0" lIns="0" bIns="0" rIns="0">
            <a:spAutoFit/>
          </a:bodyPr>
          <a:lstStyle/>
          <a:p>
            <a:pPr algn="just">
              <a:lnSpc>
                <a:spcPts val="4083"/>
              </a:lnSpc>
            </a:pPr>
            <a:r>
              <a:rPr lang="en-US" sz="2916">
                <a:solidFill>
                  <a:srgbClr val="000000"/>
                </a:solidFill>
                <a:latin typeface="Montaser Arabic"/>
                <a:ea typeface="Montaser Arabic"/>
                <a:cs typeface="Montaser Arabic"/>
                <a:sym typeface="Montaser Arabic"/>
              </a:rPr>
              <a:t>→ Qua output này ta nhận thấy bộ dataset không có dòng nào có giá trị duplicates</a:t>
            </a:r>
          </a:p>
        </p:txBody>
      </p:sp>
    </p:spTree>
  </p:cSld>
  <p:clrMapOvr>
    <a:masterClrMapping/>
  </p:clrMapOvr>
  <p:transition spd="slow">
    <p:cover dir="ru"/>
  </p:transition>
</p:sld>
</file>

<file path=ppt/slides/slide23.xml><?xml version="1.0" encoding="utf-8"?>
<p:sld xmlns:p="http://schemas.openxmlformats.org/presentationml/2006/main" xmlns:a="http://schemas.openxmlformats.org/drawingml/2006/main" xmlns:r="http://schemas.openxmlformats.org/officeDocument/2006/relationships" show="false">
  <p:cSld>
    <p:spTree>
      <p:nvGrpSpPr>
        <p:cNvPr id="1" name=""/>
        <p:cNvGrpSpPr/>
        <p:nvPr/>
      </p:nvGrpSpPr>
      <p:grpSpPr>
        <a:xfrm>
          <a:off x="0" y="0"/>
          <a:ext cx="0" cy="0"/>
          <a:chOff x="0" y="0"/>
          <a:chExt cx="0" cy="0"/>
        </a:xfrm>
      </p:grpSpPr>
      <p:grpSp>
        <p:nvGrpSpPr>
          <p:cNvPr name="Group 2" id="2"/>
          <p:cNvGrpSpPr/>
          <p:nvPr/>
        </p:nvGrpSpPr>
        <p:grpSpPr>
          <a:xfrm rot="0">
            <a:off x="15631125" y="0"/>
            <a:ext cx="2656875" cy="10287000"/>
            <a:chOff x="0" y="0"/>
            <a:chExt cx="699753" cy="2709333"/>
          </a:xfrm>
        </p:grpSpPr>
        <p:sp>
          <p:nvSpPr>
            <p:cNvPr name="Freeform 3" id="3"/>
            <p:cNvSpPr/>
            <p:nvPr/>
          </p:nvSpPr>
          <p:spPr>
            <a:xfrm flipH="false" flipV="false" rot="0">
              <a:off x="0" y="0"/>
              <a:ext cx="699753" cy="2709333"/>
            </a:xfrm>
            <a:custGeom>
              <a:avLst/>
              <a:gdLst/>
              <a:ahLst/>
              <a:cxnLst/>
              <a:rect r="r" b="b" t="t" l="l"/>
              <a:pathLst>
                <a:path h="2709333" w="699753">
                  <a:moveTo>
                    <a:pt x="0" y="0"/>
                  </a:moveTo>
                  <a:lnTo>
                    <a:pt x="699753" y="0"/>
                  </a:lnTo>
                  <a:lnTo>
                    <a:pt x="699753" y="2709333"/>
                  </a:lnTo>
                  <a:lnTo>
                    <a:pt x="0" y="2709333"/>
                  </a:lnTo>
                  <a:close/>
                </a:path>
              </a:pathLst>
            </a:custGeom>
            <a:solidFill>
              <a:srgbClr val="1C53A3"/>
            </a:solidFill>
          </p:spPr>
        </p:sp>
        <p:sp>
          <p:nvSpPr>
            <p:cNvPr name="TextBox 4" id="4"/>
            <p:cNvSpPr txBox="true"/>
            <p:nvPr/>
          </p:nvSpPr>
          <p:spPr>
            <a:xfrm>
              <a:off x="0" y="-38100"/>
              <a:ext cx="699753" cy="274743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5631125" y="6062544"/>
            <a:ext cx="9517559" cy="9622532"/>
          </a:xfrm>
          <a:custGeom>
            <a:avLst/>
            <a:gdLst/>
            <a:ahLst/>
            <a:cxnLst/>
            <a:rect r="r" b="b" t="t" l="l"/>
            <a:pathLst>
              <a:path h="9622532" w="9517559">
                <a:moveTo>
                  <a:pt x="0" y="0"/>
                </a:moveTo>
                <a:lnTo>
                  <a:pt x="9517558" y="0"/>
                </a:lnTo>
                <a:lnTo>
                  <a:pt x="9517558" y="9622532"/>
                </a:lnTo>
                <a:lnTo>
                  <a:pt x="0" y="9622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433617" y="9552515"/>
            <a:ext cx="854383" cy="994915"/>
          </a:xfrm>
          <a:custGeom>
            <a:avLst/>
            <a:gdLst/>
            <a:ahLst/>
            <a:cxnLst/>
            <a:rect r="r" b="b" t="t" l="l"/>
            <a:pathLst>
              <a:path h="994915" w="854383">
                <a:moveTo>
                  <a:pt x="0" y="0"/>
                </a:moveTo>
                <a:lnTo>
                  <a:pt x="854383" y="0"/>
                </a:lnTo>
                <a:lnTo>
                  <a:pt x="854383" y="994914"/>
                </a:lnTo>
                <a:lnTo>
                  <a:pt x="0" y="9949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495301" y="33785"/>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784449" y="1029957"/>
            <a:ext cx="13629436" cy="1397017"/>
          </a:xfrm>
          <a:custGeom>
            <a:avLst/>
            <a:gdLst/>
            <a:ahLst/>
            <a:cxnLst/>
            <a:rect r="r" b="b" t="t" l="l"/>
            <a:pathLst>
              <a:path h="1397017" w="13629436">
                <a:moveTo>
                  <a:pt x="0" y="0"/>
                </a:moveTo>
                <a:lnTo>
                  <a:pt x="13629436" y="0"/>
                </a:lnTo>
                <a:lnTo>
                  <a:pt x="13629436" y="1397017"/>
                </a:lnTo>
                <a:lnTo>
                  <a:pt x="0" y="1397017"/>
                </a:lnTo>
                <a:lnTo>
                  <a:pt x="0" y="0"/>
                </a:lnTo>
                <a:close/>
              </a:path>
            </a:pathLst>
          </a:custGeom>
          <a:blipFill>
            <a:blip r:embed="rId8"/>
            <a:stretch>
              <a:fillRect l="0" t="0" r="0" b="0"/>
            </a:stretch>
          </a:blipFill>
        </p:spPr>
      </p:sp>
      <p:sp>
        <p:nvSpPr>
          <p:cNvPr name="Freeform 9" id="9"/>
          <p:cNvSpPr/>
          <p:nvPr/>
        </p:nvSpPr>
        <p:spPr>
          <a:xfrm flipH="false" flipV="false" rot="0">
            <a:off x="1868850" y="4424707"/>
            <a:ext cx="11301259" cy="1327898"/>
          </a:xfrm>
          <a:custGeom>
            <a:avLst/>
            <a:gdLst/>
            <a:ahLst/>
            <a:cxnLst/>
            <a:rect r="r" b="b" t="t" l="l"/>
            <a:pathLst>
              <a:path h="1327898" w="11301259">
                <a:moveTo>
                  <a:pt x="0" y="0"/>
                </a:moveTo>
                <a:lnTo>
                  <a:pt x="11301259" y="0"/>
                </a:lnTo>
                <a:lnTo>
                  <a:pt x="11301259" y="1327897"/>
                </a:lnTo>
                <a:lnTo>
                  <a:pt x="0" y="1327897"/>
                </a:lnTo>
                <a:lnTo>
                  <a:pt x="0" y="0"/>
                </a:lnTo>
                <a:close/>
              </a:path>
            </a:pathLst>
          </a:custGeom>
          <a:blipFill>
            <a:blip r:embed="rId9"/>
            <a:stretch>
              <a:fillRect l="0" t="0" r="0" b="0"/>
            </a:stretch>
          </a:blipFill>
        </p:spPr>
      </p:sp>
      <p:sp>
        <p:nvSpPr>
          <p:cNvPr name="Freeform 10" id="10"/>
          <p:cNvSpPr/>
          <p:nvPr/>
        </p:nvSpPr>
        <p:spPr>
          <a:xfrm flipH="false" flipV="false" rot="0">
            <a:off x="1668825" y="7633494"/>
            <a:ext cx="11301259" cy="1497417"/>
          </a:xfrm>
          <a:custGeom>
            <a:avLst/>
            <a:gdLst/>
            <a:ahLst/>
            <a:cxnLst/>
            <a:rect r="r" b="b" t="t" l="l"/>
            <a:pathLst>
              <a:path h="1497417" w="11301259">
                <a:moveTo>
                  <a:pt x="0" y="0"/>
                </a:moveTo>
                <a:lnTo>
                  <a:pt x="11301259" y="0"/>
                </a:lnTo>
                <a:lnTo>
                  <a:pt x="11301259" y="1497417"/>
                </a:lnTo>
                <a:lnTo>
                  <a:pt x="0" y="1497417"/>
                </a:lnTo>
                <a:lnTo>
                  <a:pt x="0" y="0"/>
                </a:lnTo>
                <a:close/>
              </a:path>
            </a:pathLst>
          </a:custGeom>
          <a:blipFill>
            <a:blip r:embed="rId10"/>
            <a:stretch>
              <a:fillRect l="0" t="0" r="0" b="0"/>
            </a:stretch>
          </a:blipFill>
        </p:spPr>
      </p:sp>
      <p:sp>
        <p:nvSpPr>
          <p:cNvPr name="TextBox 11" id="11"/>
          <p:cNvSpPr txBox="true"/>
          <p:nvPr/>
        </p:nvSpPr>
        <p:spPr>
          <a:xfrm rot="0">
            <a:off x="4890628" y="453091"/>
            <a:ext cx="5417079" cy="576866"/>
          </a:xfrm>
          <a:prstGeom prst="rect">
            <a:avLst/>
          </a:prstGeom>
        </p:spPr>
        <p:txBody>
          <a:bodyPr anchor="t" rtlCol="false" tIns="0" lIns="0" bIns="0" rIns="0">
            <a:spAutoFit/>
          </a:bodyPr>
          <a:lstStyle/>
          <a:p>
            <a:pPr algn="just">
              <a:lnSpc>
                <a:spcPts val="4731"/>
              </a:lnSpc>
            </a:pPr>
            <a:r>
              <a:rPr lang="en-US" b="true" sz="3379">
                <a:solidFill>
                  <a:srgbClr val="1C53A3"/>
                </a:solidFill>
                <a:latin typeface="Montaser Arabic Bold"/>
                <a:ea typeface="Montaser Arabic Bold"/>
                <a:cs typeface="Montaser Arabic Bold"/>
                <a:sym typeface="Montaser Arabic Bold"/>
              </a:rPr>
              <a:t>KIỂM TRA GIÁ TRỊ NULL</a:t>
            </a:r>
          </a:p>
        </p:txBody>
      </p:sp>
      <p:sp>
        <p:nvSpPr>
          <p:cNvPr name="TextBox 12" id="12"/>
          <p:cNvSpPr txBox="true"/>
          <p:nvPr/>
        </p:nvSpPr>
        <p:spPr>
          <a:xfrm rot="0">
            <a:off x="347369" y="2588420"/>
            <a:ext cx="14344222" cy="487896"/>
          </a:xfrm>
          <a:prstGeom prst="rect">
            <a:avLst/>
          </a:prstGeom>
        </p:spPr>
        <p:txBody>
          <a:bodyPr anchor="t" rtlCol="false" tIns="0" lIns="0" bIns="0" rIns="0">
            <a:spAutoFit/>
          </a:bodyPr>
          <a:lstStyle/>
          <a:p>
            <a:pPr algn="just">
              <a:lnSpc>
                <a:spcPts val="4083"/>
              </a:lnSpc>
            </a:pPr>
            <a:r>
              <a:rPr lang="en-US" sz="2916">
                <a:solidFill>
                  <a:srgbClr val="000000"/>
                </a:solidFill>
                <a:latin typeface="Montaser Arabic"/>
                <a:ea typeface="Montaser Arabic"/>
                <a:cs typeface="Montaser Arabic"/>
                <a:sym typeface="Montaser Arabic"/>
              </a:rPr>
              <a:t>→ Qua output này ta nhận thấy bộ dataset không có dòng nào có giá trị null</a:t>
            </a:r>
          </a:p>
        </p:txBody>
      </p:sp>
      <p:sp>
        <p:nvSpPr>
          <p:cNvPr name="TextBox 13" id="13"/>
          <p:cNvSpPr txBox="true"/>
          <p:nvPr/>
        </p:nvSpPr>
        <p:spPr>
          <a:xfrm rot="0">
            <a:off x="4067410" y="3847841"/>
            <a:ext cx="7063513" cy="576866"/>
          </a:xfrm>
          <a:prstGeom prst="rect">
            <a:avLst/>
          </a:prstGeom>
        </p:spPr>
        <p:txBody>
          <a:bodyPr anchor="t" rtlCol="false" tIns="0" lIns="0" bIns="0" rIns="0">
            <a:spAutoFit/>
          </a:bodyPr>
          <a:lstStyle/>
          <a:p>
            <a:pPr algn="just">
              <a:lnSpc>
                <a:spcPts val="4731"/>
              </a:lnSpc>
            </a:pPr>
            <a:r>
              <a:rPr lang="en-US" b="true" sz="3379">
                <a:solidFill>
                  <a:srgbClr val="1C53A3"/>
                </a:solidFill>
                <a:latin typeface="Montaser Arabic Bold"/>
                <a:ea typeface="Montaser Arabic Bold"/>
                <a:cs typeface="Montaser Arabic Bold"/>
                <a:sym typeface="Montaser Arabic Bold"/>
              </a:rPr>
              <a:t>KIỂM TRA GIÁ TRỊ DUPLICATES</a:t>
            </a:r>
          </a:p>
        </p:txBody>
      </p:sp>
      <p:sp>
        <p:nvSpPr>
          <p:cNvPr name="TextBox 14" id="14"/>
          <p:cNvSpPr txBox="true"/>
          <p:nvPr/>
        </p:nvSpPr>
        <p:spPr>
          <a:xfrm rot="0">
            <a:off x="427056" y="5704979"/>
            <a:ext cx="15204069" cy="487896"/>
          </a:xfrm>
          <a:prstGeom prst="rect">
            <a:avLst/>
          </a:prstGeom>
        </p:spPr>
        <p:txBody>
          <a:bodyPr anchor="t" rtlCol="false" tIns="0" lIns="0" bIns="0" rIns="0">
            <a:spAutoFit/>
          </a:bodyPr>
          <a:lstStyle/>
          <a:p>
            <a:pPr algn="just">
              <a:lnSpc>
                <a:spcPts val="4083"/>
              </a:lnSpc>
            </a:pPr>
            <a:r>
              <a:rPr lang="en-US" sz="2916">
                <a:solidFill>
                  <a:srgbClr val="000000"/>
                </a:solidFill>
                <a:latin typeface="Montaser Arabic"/>
                <a:ea typeface="Montaser Arabic"/>
                <a:cs typeface="Montaser Arabic"/>
                <a:sym typeface="Montaser Arabic"/>
              </a:rPr>
              <a:t>→ Qua output này ta nhận thấy bộ dataset không có dòng nào có giá trị duplicates</a:t>
            </a:r>
          </a:p>
        </p:txBody>
      </p:sp>
      <p:sp>
        <p:nvSpPr>
          <p:cNvPr name="TextBox 15" id="15"/>
          <p:cNvSpPr txBox="true"/>
          <p:nvPr/>
        </p:nvSpPr>
        <p:spPr>
          <a:xfrm rot="0">
            <a:off x="4035970" y="6965657"/>
            <a:ext cx="6566970" cy="576866"/>
          </a:xfrm>
          <a:prstGeom prst="rect">
            <a:avLst/>
          </a:prstGeom>
        </p:spPr>
        <p:txBody>
          <a:bodyPr anchor="t" rtlCol="false" tIns="0" lIns="0" bIns="0" rIns="0">
            <a:spAutoFit/>
          </a:bodyPr>
          <a:lstStyle/>
          <a:p>
            <a:pPr algn="just">
              <a:lnSpc>
                <a:spcPts val="4731"/>
              </a:lnSpc>
            </a:pPr>
            <a:r>
              <a:rPr lang="en-US" b="true" sz="3379">
                <a:solidFill>
                  <a:srgbClr val="1C53A3"/>
                </a:solidFill>
                <a:latin typeface="Montaser Arabic Bold"/>
                <a:ea typeface="Montaser Arabic Bold"/>
                <a:cs typeface="Montaser Arabic Bold"/>
                <a:sym typeface="Montaser Arabic Bold"/>
              </a:rPr>
              <a:t>KIỂM TRA GIÁ TRỊ NGOẠI LAI</a:t>
            </a:r>
          </a:p>
        </p:txBody>
      </p:sp>
      <p:sp>
        <p:nvSpPr>
          <p:cNvPr name="TextBox 16" id="16"/>
          <p:cNvSpPr txBox="true"/>
          <p:nvPr/>
        </p:nvSpPr>
        <p:spPr>
          <a:xfrm rot="0">
            <a:off x="147344" y="9092811"/>
            <a:ext cx="15283756" cy="966686"/>
          </a:xfrm>
          <a:prstGeom prst="rect">
            <a:avLst/>
          </a:prstGeom>
        </p:spPr>
        <p:txBody>
          <a:bodyPr anchor="t" rtlCol="false" tIns="0" lIns="0" bIns="0" rIns="0">
            <a:spAutoFit/>
          </a:bodyPr>
          <a:lstStyle/>
          <a:p>
            <a:pPr algn="just">
              <a:lnSpc>
                <a:spcPts val="3943"/>
              </a:lnSpc>
            </a:pPr>
            <a:r>
              <a:rPr lang="en-US" sz="2816">
                <a:solidFill>
                  <a:srgbClr val="000000"/>
                </a:solidFill>
                <a:latin typeface="Montaser Arabic"/>
                <a:ea typeface="Montaser Arabic"/>
                <a:cs typeface="Montaser Arabic"/>
                <a:sym typeface="Montaser Arabic"/>
              </a:rPr>
              <a:t>→ Tìm giá trị ngoại lai của thuộc tính ‘Customer Age’ ngoài khoảng quy định </a:t>
            </a:r>
          </a:p>
          <a:p>
            <a:pPr algn="just">
              <a:lnSpc>
                <a:spcPts val="3943"/>
              </a:lnSpc>
            </a:pPr>
            <a:r>
              <a:rPr lang="en-US" sz="2816">
                <a:solidFill>
                  <a:srgbClr val="000000"/>
                </a:solidFill>
                <a:latin typeface="Montaser Arabic"/>
                <a:ea typeface="Montaser Arabic"/>
                <a:cs typeface="Montaser Arabic"/>
                <a:sym typeface="Montaser Arabic"/>
              </a:rPr>
              <a:t>[18, 70]. Qua Output, ta thấy không có giá trị nào ngoại lai ngoài khoảng quy định trên</a:t>
            </a:r>
          </a:p>
        </p:txBody>
      </p:sp>
    </p:spTree>
  </p:cSld>
  <p:clrMapOvr>
    <a:masterClrMapping/>
  </p:clrMapOvr>
  <p:transition spd="fast">
    <p:circle/>
  </p:transition>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184C99"/>
        </a:solidFill>
      </p:bgPr>
    </p:bg>
    <p:spTree>
      <p:nvGrpSpPr>
        <p:cNvPr id="1" name=""/>
        <p:cNvGrpSpPr/>
        <p:nvPr/>
      </p:nvGrpSpPr>
      <p:grpSpPr>
        <a:xfrm>
          <a:off x="0" y="0"/>
          <a:ext cx="0" cy="0"/>
          <a:chOff x="0" y="0"/>
          <a:chExt cx="0" cy="0"/>
        </a:xfrm>
      </p:grpSpPr>
      <p:grpSp>
        <p:nvGrpSpPr>
          <p:cNvPr name="Group 2" id="2"/>
          <p:cNvGrpSpPr/>
          <p:nvPr/>
        </p:nvGrpSpPr>
        <p:grpSpPr>
          <a:xfrm rot="0">
            <a:off x="1624501" y="431705"/>
            <a:ext cx="7519499" cy="2809043"/>
            <a:chOff x="0" y="0"/>
            <a:chExt cx="10025999" cy="3745390"/>
          </a:xfrm>
        </p:grpSpPr>
        <p:sp>
          <p:nvSpPr>
            <p:cNvPr name="TextBox 3" id="3"/>
            <p:cNvSpPr txBox="true"/>
            <p:nvPr/>
          </p:nvSpPr>
          <p:spPr>
            <a:xfrm rot="0">
              <a:off x="617724" y="525384"/>
              <a:ext cx="9408275" cy="3220006"/>
            </a:xfrm>
            <a:prstGeom prst="rect">
              <a:avLst/>
            </a:prstGeom>
          </p:spPr>
          <p:txBody>
            <a:bodyPr anchor="t" rtlCol="false" tIns="0" lIns="0" bIns="0" rIns="0">
              <a:spAutoFit/>
            </a:bodyPr>
            <a:lstStyle/>
            <a:p>
              <a:pPr algn="l">
                <a:lnSpc>
                  <a:spcPts val="9318"/>
                </a:lnSpc>
              </a:pPr>
              <a:r>
                <a:rPr lang="en-US" b="true" sz="8791">
                  <a:solidFill>
                    <a:srgbClr val="F4F4F4"/>
                  </a:solidFill>
                  <a:latin typeface="Montaser Arabic Bold"/>
                  <a:ea typeface="Montaser Arabic Bold"/>
                  <a:cs typeface="Montaser Arabic Bold"/>
                  <a:sym typeface="Montaser Arabic Bold"/>
                </a:rPr>
                <a:t>PHÂN TÍCH DỮ LIỆU</a:t>
              </a:r>
            </a:p>
          </p:txBody>
        </p:sp>
        <p:sp>
          <p:nvSpPr>
            <p:cNvPr name="TextBox 4" id="4"/>
            <p:cNvSpPr txBox="true"/>
            <p:nvPr/>
          </p:nvSpPr>
          <p:spPr>
            <a:xfrm rot="0">
              <a:off x="0" y="47625"/>
              <a:ext cx="1742102" cy="755493"/>
            </a:xfrm>
            <a:prstGeom prst="rect">
              <a:avLst/>
            </a:prstGeom>
          </p:spPr>
          <p:txBody>
            <a:bodyPr anchor="t" rtlCol="false" tIns="0" lIns="0" bIns="0" rIns="0">
              <a:spAutoFit/>
            </a:bodyPr>
            <a:lstStyle/>
            <a:p>
              <a:pPr algn="l">
                <a:lnSpc>
                  <a:spcPts val="4222"/>
                </a:lnSpc>
              </a:pPr>
              <a:r>
                <a:rPr lang="en-US" sz="3983" b="true">
                  <a:solidFill>
                    <a:srgbClr val="F4F4F4"/>
                  </a:solidFill>
                  <a:latin typeface="Montaser Arabic Bold"/>
                  <a:ea typeface="Montaser Arabic Bold"/>
                  <a:cs typeface="Montaser Arabic Bold"/>
                  <a:sym typeface="Montaser Arabic Bold"/>
                </a:rPr>
                <a:t>03.</a:t>
              </a:r>
            </a:p>
          </p:txBody>
        </p:sp>
      </p:grpSp>
      <p:sp>
        <p:nvSpPr>
          <p:cNvPr name="Freeform 5" id="5"/>
          <p:cNvSpPr/>
          <p:nvPr/>
        </p:nvSpPr>
        <p:spPr>
          <a:xfrm flipH="false" flipV="false" rot="-10800000">
            <a:off x="12826687" y="-2687200"/>
            <a:ext cx="11607987" cy="6774843"/>
          </a:xfrm>
          <a:custGeom>
            <a:avLst/>
            <a:gdLst/>
            <a:ahLst/>
            <a:cxnLst/>
            <a:rect r="r" b="b" t="t" l="l"/>
            <a:pathLst>
              <a:path h="6774843" w="11607987">
                <a:moveTo>
                  <a:pt x="0" y="0"/>
                </a:moveTo>
                <a:lnTo>
                  <a:pt x="11607987" y="0"/>
                </a:lnTo>
                <a:lnTo>
                  <a:pt x="11607987" y="6774844"/>
                </a:lnTo>
                <a:lnTo>
                  <a:pt x="0" y="6774844"/>
                </a:lnTo>
                <a:lnTo>
                  <a:pt x="0" y="0"/>
                </a:lnTo>
                <a:close/>
              </a:path>
            </a:pathLst>
          </a:custGeom>
          <a:blipFill>
            <a:blip r:embed="rId2">
              <a:alphaModFix amt="61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247110" y="3793197"/>
            <a:ext cx="12690160" cy="1273773"/>
            <a:chOff x="0" y="0"/>
            <a:chExt cx="3628307" cy="364191"/>
          </a:xfrm>
        </p:grpSpPr>
        <p:sp>
          <p:nvSpPr>
            <p:cNvPr name="Freeform 7" id="7"/>
            <p:cNvSpPr/>
            <p:nvPr/>
          </p:nvSpPr>
          <p:spPr>
            <a:xfrm flipH="false" flipV="false" rot="0">
              <a:off x="0" y="0"/>
              <a:ext cx="3628307" cy="364191"/>
            </a:xfrm>
            <a:custGeom>
              <a:avLst/>
              <a:gdLst/>
              <a:ahLst/>
              <a:cxnLst/>
              <a:rect r="r" b="b" t="t" l="l"/>
              <a:pathLst>
                <a:path h="364191" w="3628307">
                  <a:moveTo>
                    <a:pt x="36604" y="0"/>
                  </a:moveTo>
                  <a:lnTo>
                    <a:pt x="3591702" y="0"/>
                  </a:lnTo>
                  <a:cubicBezTo>
                    <a:pt x="3601410" y="0"/>
                    <a:pt x="3610721" y="3857"/>
                    <a:pt x="3617586" y="10721"/>
                  </a:cubicBezTo>
                  <a:cubicBezTo>
                    <a:pt x="3624450" y="17586"/>
                    <a:pt x="3628307" y="26896"/>
                    <a:pt x="3628307" y="36604"/>
                  </a:cubicBezTo>
                  <a:lnTo>
                    <a:pt x="3628307" y="327586"/>
                  </a:lnTo>
                  <a:cubicBezTo>
                    <a:pt x="3628307" y="337294"/>
                    <a:pt x="3624450" y="346605"/>
                    <a:pt x="3617586" y="353470"/>
                  </a:cubicBezTo>
                  <a:cubicBezTo>
                    <a:pt x="3610721" y="360334"/>
                    <a:pt x="3601410" y="364191"/>
                    <a:pt x="3591702" y="364191"/>
                  </a:cubicBezTo>
                  <a:lnTo>
                    <a:pt x="36604" y="364191"/>
                  </a:lnTo>
                  <a:cubicBezTo>
                    <a:pt x="26896" y="364191"/>
                    <a:pt x="17586" y="360334"/>
                    <a:pt x="10721" y="353470"/>
                  </a:cubicBezTo>
                  <a:cubicBezTo>
                    <a:pt x="3857" y="346605"/>
                    <a:pt x="0" y="337294"/>
                    <a:pt x="0" y="327586"/>
                  </a:cubicBezTo>
                  <a:lnTo>
                    <a:pt x="0" y="36604"/>
                  </a:lnTo>
                  <a:cubicBezTo>
                    <a:pt x="0" y="26896"/>
                    <a:pt x="3857" y="17586"/>
                    <a:pt x="10721" y="10721"/>
                  </a:cubicBezTo>
                  <a:cubicBezTo>
                    <a:pt x="17586" y="3857"/>
                    <a:pt x="26896" y="0"/>
                    <a:pt x="36604" y="0"/>
                  </a:cubicBezTo>
                  <a:close/>
                </a:path>
              </a:pathLst>
            </a:custGeom>
            <a:solidFill>
              <a:srgbClr val="F4F4F4"/>
            </a:solidFill>
            <a:ln w="38100" cap="rnd">
              <a:solidFill>
                <a:srgbClr val="FBF9F1"/>
              </a:solidFill>
              <a:prstDash val="solid"/>
              <a:round/>
            </a:ln>
          </p:spPr>
        </p:sp>
        <p:sp>
          <p:nvSpPr>
            <p:cNvPr name="TextBox 8" id="8"/>
            <p:cNvSpPr txBox="true"/>
            <p:nvPr/>
          </p:nvSpPr>
          <p:spPr>
            <a:xfrm>
              <a:off x="0" y="-38100"/>
              <a:ext cx="3628307" cy="402291"/>
            </a:xfrm>
            <a:prstGeom prst="rect">
              <a:avLst/>
            </a:prstGeom>
          </p:spPr>
          <p:txBody>
            <a:bodyPr anchor="ctr" rtlCol="false" tIns="52494" lIns="52494" bIns="52494" rIns="52494"/>
            <a:lstStyle/>
            <a:p>
              <a:pPr algn="ctr">
                <a:lnSpc>
                  <a:spcPts val="2659"/>
                </a:lnSpc>
              </a:pPr>
            </a:p>
          </p:txBody>
        </p:sp>
      </p:grpSp>
      <p:sp>
        <p:nvSpPr>
          <p:cNvPr name="TextBox 9" id="9"/>
          <p:cNvSpPr txBox="true"/>
          <p:nvPr/>
        </p:nvSpPr>
        <p:spPr>
          <a:xfrm rot="0">
            <a:off x="1754672" y="3911760"/>
            <a:ext cx="11675035" cy="960447"/>
          </a:xfrm>
          <a:prstGeom prst="rect">
            <a:avLst/>
          </a:prstGeom>
        </p:spPr>
        <p:txBody>
          <a:bodyPr anchor="t" rtlCol="false" tIns="0" lIns="0" bIns="0" rIns="0">
            <a:spAutoFit/>
          </a:bodyPr>
          <a:lstStyle/>
          <a:p>
            <a:pPr algn="l">
              <a:lnSpc>
                <a:spcPts val="3761"/>
              </a:lnSpc>
              <a:spcBef>
                <a:spcPct val="0"/>
              </a:spcBef>
            </a:pPr>
            <a:r>
              <a:rPr lang="en-US" b="true" sz="2687">
                <a:solidFill>
                  <a:srgbClr val="1848A0"/>
                </a:solidFill>
                <a:latin typeface="Poppins Bold"/>
                <a:ea typeface="Poppins Bold"/>
                <a:cs typeface="Poppins Bold"/>
                <a:sym typeface="Poppins Bold"/>
              </a:rPr>
              <a:t>3.1  TÌM HIỂU HÀNH VI CỦA KHÁCH HÀNG THEO ĐỘ TUỔI VÀ GIỚI TÍNH ĐỂ HIỂU THÓI QUEN MUA SẮM TRONG CÁC NHÓM </a:t>
            </a:r>
          </a:p>
        </p:txBody>
      </p:sp>
      <p:grpSp>
        <p:nvGrpSpPr>
          <p:cNvPr name="Group 10" id="10"/>
          <p:cNvGrpSpPr/>
          <p:nvPr/>
        </p:nvGrpSpPr>
        <p:grpSpPr>
          <a:xfrm rot="0">
            <a:off x="1247110" y="5426708"/>
            <a:ext cx="12690160" cy="1273773"/>
            <a:chOff x="0" y="0"/>
            <a:chExt cx="3628307" cy="364191"/>
          </a:xfrm>
        </p:grpSpPr>
        <p:sp>
          <p:nvSpPr>
            <p:cNvPr name="Freeform 11" id="11"/>
            <p:cNvSpPr/>
            <p:nvPr/>
          </p:nvSpPr>
          <p:spPr>
            <a:xfrm flipH="false" flipV="false" rot="0">
              <a:off x="0" y="0"/>
              <a:ext cx="3628307" cy="364191"/>
            </a:xfrm>
            <a:custGeom>
              <a:avLst/>
              <a:gdLst/>
              <a:ahLst/>
              <a:cxnLst/>
              <a:rect r="r" b="b" t="t" l="l"/>
              <a:pathLst>
                <a:path h="364191" w="3628307">
                  <a:moveTo>
                    <a:pt x="36604" y="0"/>
                  </a:moveTo>
                  <a:lnTo>
                    <a:pt x="3591702" y="0"/>
                  </a:lnTo>
                  <a:cubicBezTo>
                    <a:pt x="3601410" y="0"/>
                    <a:pt x="3610721" y="3857"/>
                    <a:pt x="3617586" y="10721"/>
                  </a:cubicBezTo>
                  <a:cubicBezTo>
                    <a:pt x="3624450" y="17586"/>
                    <a:pt x="3628307" y="26896"/>
                    <a:pt x="3628307" y="36604"/>
                  </a:cubicBezTo>
                  <a:lnTo>
                    <a:pt x="3628307" y="327586"/>
                  </a:lnTo>
                  <a:cubicBezTo>
                    <a:pt x="3628307" y="337294"/>
                    <a:pt x="3624450" y="346605"/>
                    <a:pt x="3617586" y="353470"/>
                  </a:cubicBezTo>
                  <a:cubicBezTo>
                    <a:pt x="3610721" y="360334"/>
                    <a:pt x="3601410" y="364191"/>
                    <a:pt x="3591702" y="364191"/>
                  </a:cubicBezTo>
                  <a:lnTo>
                    <a:pt x="36604" y="364191"/>
                  </a:lnTo>
                  <a:cubicBezTo>
                    <a:pt x="26896" y="364191"/>
                    <a:pt x="17586" y="360334"/>
                    <a:pt x="10721" y="353470"/>
                  </a:cubicBezTo>
                  <a:cubicBezTo>
                    <a:pt x="3857" y="346605"/>
                    <a:pt x="0" y="337294"/>
                    <a:pt x="0" y="327586"/>
                  </a:cubicBezTo>
                  <a:lnTo>
                    <a:pt x="0" y="36604"/>
                  </a:lnTo>
                  <a:cubicBezTo>
                    <a:pt x="0" y="26896"/>
                    <a:pt x="3857" y="17586"/>
                    <a:pt x="10721" y="10721"/>
                  </a:cubicBezTo>
                  <a:cubicBezTo>
                    <a:pt x="17586" y="3857"/>
                    <a:pt x="26896" y="0"/>
                    <a:pt x="36604" y="0"/>
                  </a:cubicBezTo>
                  <a:close/>
                </a:path>
              </a:pathLst>
            </a:custGeom>
            <a:solidFill>
              <a:srgbClr val="F4F4F4"/>
            </a:solidFill>
            <a:ln w="38100" cap="rnd">
              <a:solidFill>
                <a:srgbClr val="FBF9F1"/>
              </a:solidFill>
              <a:prstDash val="solid"/>
              <a:round/>
            </a:ln>
          </p:spPr>
        </p:sp>
        <p:sp>
          <p:nvSpPr>
            <p:cNvPr name="TextBox 12" id="12"/>
            <p:cNvSpPr txBox="true"/>
            <p:nvPr/>
          </p:nvSpPr>
          <p:spPr>
            <a:xfrm>
              <a:off x="0" y="-38100"/>
              <a:ext cx="3628307" cy="402291"/>
            </a:xfrm>
            <a:prstGeom prst="rect">
              <a:avLst/>
            </a:prstGeom>
          </p:spPr>
          <p:txBody>
            <a:bodyPr anchor="ctr" rtlCol="false" tIns="52494" lIns="52494" bIns="52494" rIns="52494"/>
            <a:lstStyle/>
            <a:p>
              <a:pPr algn="ctr">
                <a:lnSpc>
                  <a:spcPts val="2659"/>
                </a:lnSpc>
              </a:pPr>
            </a:p>
          </p:txBody>
        </p:sp>
      </p:grpSp>
      <p:sp>
        <p:nvSpPr>
          <p:cNvPr name="TextBox 13" id="13"/>
          <p:cNvSpPr txBox="true"/>
          <p:nvPr/>
        </p:nvSpPr>
        <p:spPr>
          <a:xfrm rot="0">
            <a:off x="1754672" y="5783395"/>
            <a:ext cx="12248615" cy="484197"/>
          </a:xfrm>
          <a:prstGeom prst="rect">
            <a:avLst/>
          </a:prstGeom>
        </p:spPr>
        <p:txBody>
          <a:bodyPr anchor="t" rtlCol="false" tIns="0" lIns="0" bIns="0" rIns="0">
            <a:spAutoFit/>
          </a:bodyPr>
          <a:lstStyle/>
          <a:p>
            <a:pPr algn="l">
              <a:lnSpc>
                <a:spcPts val="3761"/>
              </a:lnSpc>
              <a:spcBef>
                <a:spcPct val="0"/>
              </a:spcBef>
            </a:pPr>
            <a:r>
              <a:rPr lang="en-US" b="true" sz="2687">
                <a:solidFill>
                  <a:srgbClr val="1848A0"/>
                </a:solidFill>
                <a:latin typeface="Poppins Bold"/>
                <a:ea typeface="Poppins Bold"/>
                <a:cs typeface="Poppins Bold"/>
                <a:sym typeface="Poppins Bold"/>
              </a:rPr>
              <a:t>3.2 TẦN SUẤT MUA SẮM CỦA CÁC NHÓM KHÁCH HÀNG THEO THỜI GIAN</a:t>
            </a:r>
          </a:p>
        </p:txBody>
      </p:sp>
      <p:grpSp>
        <p:nvGrpSpPr>
          <p:cNvPr name="Group 14" id="14"/>
          <p:cNvGrpSpPr/>
          <p:nvPr/>
        </p:nvGrpSpPr>
        <p:grpSpPr>
          <a:xfrm rot="0">
            <a:off x="1247110" y="7060218"/>
            <a:ext cx="12690160" cy="1273773"/>
            <a:chOff x="0" y="0"/>
            <a:chExt cx="3628307" cy="364191"/>
          </a:xfrm>
        </p:grpSpPr>
        <p:sp>
          <p:nvSpPr>
            <p:cNvPr name="Freeform 15" id="15"/>
            <p:cNvSpPr/>
            <p:nvPr/>
          </p:nvSpPr>
          <p:spPr>
            <a:xfrm flipH="false" flipV="false" rot="0">
              <a:off x="0" y="0"/>
              <a:ext cx="3628307" cy="364191"/>
            </a:xfrm>
            <a:custGeom>
              <a:avLst/>
              <a:gdLst/>
              <a:ahLst/>
              <a:cxnLst/>
              <a:rect r="r" b="b" t="t" l="l"/>
              <a:pathLst>
                <a:path h="364191" w="3628307">
                  <a:moveTo>
                    <a:pt x="36604" y="0"/>
                  </a:moveTo>
                  <a:lnTo>
                    <a:pt x="3591702" y="0"/>
                  </a:lnTo>
                  <a:cubicBezTo>
                    <a:pt x="3601410" y="0"/>
                    <a:pt x="3610721" y="3857"/>
                    <a:pt x="3617586" y="10721"/>
                  </a:cubicBezTo>
                  <a:cubicBezTo>
                    <a:pt x="3624450" y="17586"/>
                    <a:pt x="3628307" y="26896"/>
                    <a:pt x="3628307" y="36604"/>
                  </a:cubicBezTo>
                  <a:lnTo>
                    <a:pt x="3628307" y="327586"/>
                  </a:lnTo>
                  <a:cubicBezTo>
                    <a:pt x="3628307" y="337294"/>
                    <a:pt x="3624450" y="346605"/>
                    <a:pt x="3617586" y="353470"/>
                  </a:cubicBezTo>
                  <a:cubicBezTo>
                    <a:pt x="3610721" y="360334"/>
                    <a:pt x="3601410" y="364191"/>
                    <a:pt x="3591702" y="364191"/>
                  </a:cubicBezTo>
                  <a:lnTo>
                    <a:pt x="36604" y="364191"/>
                  </a:lnTo>
                  <a:cubicBezTo>
                    <a:pt x="26896" y="364191"/>
                    <a:pt x="17586" y="360334"/>
                    <a:pt x="10721" y="353470"/>
                  </a:cubicBezTo>
                  <a:cubicBezTo>
                    <a:pt x="3857" y="346605"/>
                    <a:pt x="0" y="337294"/>
                    <a:pt x="0" y="327586"/>
                  </a:cubicBezTo>
                  <a:lnTo>
                    <a:pt x="0" y="36604"/>
                  </a:lnTo>
                  <a:cubicBezTo>
                    <a:pt x="0" y="26896"/>
                    <a:pt x="3857" y="17586"/>
                    <a:pt x="10721" y="10721"/>
                  </a:cubicBezTo>
                  <a:cubicBezTo>
                    <a:pt x="17586" y="3857"/>
                    <a:pt x="26896" y="0"/>
                    <a:pt x="36604" y="0"/>
                  </a:cubicBezTo>
                  <a:close/>
                </a:path>
              </a:pathLst>
            </a:custGeom>
            <a:solidFill>
              <a:srgbClr val="F4F4F4"/>
            </a:solidFill>
            <a:ln w="38100" cap="rnd">
              <a:solidFill>
                <a:srgbClr val="FBF9F1"/>
              </a:solidFill>
              <a:prstDash val="solid"/>
              <a:round/>
            </a:ln>
          </p:spPr>
        </p:sp>
        <p:sp>
          <p:nvSpPr>
            <p:cNvPr name="TextBox 16" id="16"/>
            <p:cNvSpPr txBox="true"/>
            <p:nvPr/>
          </p:nvSpPr>
          <p:spPr>
            <a:xfrm>
              <a:off x="0" y="-38100"/>
              <a:ext cx="3628307" cy="402291"/>
            </a:xfrm>
            <a:prstGeom prst="rect">
              <a:avLst/>
            </a:prstGeom>
          </p:spPr>
          <p:txBody>
            <a:bodyPr anchor="ctr" rtlCol="false" tIns="52494" lIns="52494" bIns="52494" rIns="52494"/>
            <a:lstStyle/>
            <a:p>
              <a:pPr algn="ctr">
                <a:lnSpc>
                  <a:spcPts val="2659"/>
                </a:lnSpc>
              </a:pPr>
            </a:p>
          </p:txBody>
        </p:sp>
      </p:grpSp>
      <p:sp>
        <p:nvSpPr>
          <p:cNvPr name="TextBox 17" id="17"/>
          <p:cNvSpPr txBox="true"/>
          <p:nvPr/>
        </p:nvSpPr>
        <p:spPr>
          <a:xfrm rot="0">
            <a:off x="1694144" y="7178780"/>
            <a:ext cx="11675035" cy="960447"/>
          </a:xfrm>
          <a:prstGeom prst="rect">
            <a:avLst/>
          </a:prstGeom>
        </p:spPr>
        <p:txBody>
          <a:bodyPr anchor="t" rtlCol="false" tIns="0" lIns="0" bIns="0" rIns="0">
            <a:spAutoFit/>
          </a:bodyPr>
          <a:lstStyle/>
          <a:p>
            <a:pPr algn="l">
              <a:lnSpc>
                <a:spcPts val="3761"/>
              </a:lnSpc>
              <a:spcBef>
                <a:spcPct val="0"/>
              </a:spcBef>
            </a:pPr>
            <a:r>
              <a:rPr lang="en-US" b="true" sz="2687">
                <a:solidFill>
                  <a:srgbClr val="1848A0"/>
                </a:solidFill>
                <a:latin typeface="Poppins Bold"/>
                <a:ea typeface="Poppins Bold"/>
                <a:cs typeface="Poppins Bold"/>
                <a:sym typeface="Poppins Bold"/>
              </a:rPr>
              <a:t>3.3 XU HƯỚNG MUA SẮM THEO MÙA THÀNH CÁC THÁNG VÀ QUÝ ĐỂ XEM LIỆU CÓ SỰ GIA TĂNG DOANH SỐ TRONG CÁC MÙA LỄ HỘI ? </a:t>
            </a:r>
          </a:p>
        </p:txBody>
      </p:sp>
      <p:grpSp>
        <p:nvGrpSpPr>
          <p:cNvPr name="Group 18" id="18"/>
          <p:cNvGrpSpPr/>
          <p:nvPr/>
        </p:nvGrpSpPr>
        <p:grpSpPr>
          <a:xfrm rot="0">
            <a:off x="1247110" y="8639114"/>
            <a:ext cx="12690160" cy="1183495"/>
            <a:chOff x="0" y="0"/>
            <a:chExt cx="3628307" cy="338379"/>
          </a:xfrm>
        </p:grpSpPr>
        <p:sp>
          <p:nvSpPr>
            <p:cNvPr name="Freeform 19" id="19"/>
            <p:cNvSpPr/>
            <p:nvPr/>
          </p:nvSpPr>
          <p:spPr>
            <a:xfrm flipH="false" flipV="false" rot="0">
              <a:off x="0" y="0"/>
              <a:ext cx="3628307" cy="338379"/>
            </a:xfrm>
            <a:custGeom>
              <a:avLst/>
              <a:gdLst/>
              <a:ahLst/>
              <a:cxnLst/>
              <a:rect r="r" b="b" t="t" l="l"/>
              <a:pathLst>
                <a:path h="338379" w="3628307">
                  <a:moveTo>
                    <a:pt x="36604" y="0"/>
                  </a:moveTo>
                  <a:lnTo>
                    <a:pt x="3591702" y="0"/>
                  </a:lnTo>
                  <a:cubicBezTo>
                    <a:pt x="3601410" y="0"/>
                    <a:pt x="3610721" y="3857"/>
                    <a:pt x="3617586" y="10721"/>
                  </a:cubicBezTo>
                  <a:cubicBezTo>
                    <a:pt x="3624450" y="17586"/>
                    <a:pt x="3628307" y="26896"/>
                    <a:pt x="3628307" y="36604"/>
                  </a:cubicBezTo>
                  <a:lnTo>
                    <a:pt x="3628307" y="301775"/>
                  </a:lnTo>
                  <a:cubicBezTo>
                    <a:pt x="3628307" y="311483"/>
                    <a:pt x="3624450" y="320793"/>
                    <a:pt x="3617586" y="327658"/>
                  </a:cubicBezTo>
                  <a:cubicBezTo>
                    <a:pt x="3610721" y="334522"/>
                    <a:pt x="3601410" y="338379"/>
                    <a:pt x="3591702" y="338379"/>
                  </a:cubicBezTo>
                  <a:lnTo>
                    <a:pt x="36604" y="338379"/>
                  </a:lnTo>
                  <a:cubicBezTo>
                    <a:pt x="26896" y="338379"/>
                    <a:pt x="17586" y="334522"/>
                    <a:pt x="10721" y="327658"/>
                  </a:cubicBezTo>
                  <a:cubicBezTo>
                    <a:pt x="3857" y="320793"/>
                    <a:pt x="0" y="311483"/>
                    <a:pt x="0" y="301775"/>
                  </a:cubicBezTo>
                  <a:lnTo>
                    <a:pt x="0" y="36604"/>
                  </a:lnTo>
                  <a:cubicBezTo>
                    <a:pt x="0" y="26896"/>
                    <a:pt x="3857" y="17586"/>
                    <a:pt x="10721" y="10721"/>
                  </a:cubicBezTo>
                  <a:cubicBezTo>
                    <a:pt x="17586" y="3857"/>
                    <a:pt x="26896" y="0"/>
                    <a:pt x="36604" y="0"/>
                  </a:cubicBezTo>
                  <a:close/>
                </a:path>
              </a:pathLst>
            </a:custGeom>
            <a:solidFill>
              <a:srgbClr val="F4F4F4"/>
            </a:solidFill>
            <a:ln w="38100" cap="rnd">
              <a:solidFill>
                <a:srgbClr val="FBF9F1"/>
              </a:solidFill>
              <a:prstDash val="solid"/>
              <a:round/>
            </a:ln>
          </p:spPr>
        </p:sp>
        <p:sp>
          <p:nvSpPr>
            <p:cNvPr name="TextBox 20" id="20"/>
            <p:cNvSpPr txBox="true"/>
            <p:nvPr/>
          </p:nvSpPr>
          <p:spPr>
            <a:xfrm>
              <a:off x="0" y="-38100"/>
              <a:ext cx="3628307" cy="376479"/>
            </a:xfrm>
            <a:prstGeom prst="rect">
              <a:avLst/>
            </a:prstGeom>
          </p:spPr>
          <p:txBody>
            <a:bodyPr anchor="ctr" rtlCol="false" tIns="52494" lIns="52494" bIns="52494" rIns="52494"/>
            <a:lstStyle/>
            <a:p>
              <a:pPr algn="ctr">
                <a:lnSpc>
                  <a:spcPts val="2659"/>
                </a:lnSpc>
              </a:pPr>
            </a:p>
          </p:txBody>
        </p:sp>
      </p:grpSp>
      <p:sp>
        <p:nvSpPr>
          <p:cNvPr name="TextBox 21" id="21"/>
          <p:cNvSpPr txBox="true"/>
          <p:nvPr/>
        </p:nvSpPr>
        <p:spPr>
          <a:xfrm rot="0">
            <a:off x="1754672" y="8978144"/>
            <a:ext cx="7434300" cy="484112"/>
          </a:xfrm>
          <a:prstGeom prst="rect">
            <a:avLst/>
          </a:prstGeom>
        </p:spPr>
        <p:txBody>
          <a:bodyPr anchor="t" rtlCol="false" tIns="0" lIns="0" bIns="0" rIns="0">
            <a:spAutoFit/>
          </a:bodyPr>
          <a:lstStyle/>
          <a:p>
            <a:pPr algn="l">
              <a:lnSpc>
                <a:spcPts val="3766"/>
              </a:lnSpc>
              <a:spcBef>
                <a:spcPct val="0"/>
              </a:spcBef>
            </a:pPr>
            <a:r>
              <a:rPr lang="en-US" b="true" sz="2690">
                <a:solidFill>
                  <a:srgbClr val="1848A0"/>
                </a:solidFill>
                <a:latin typeface="Poppins Bold"/>
                <a:ea typeface="Poppins Bold"/>
                <a:cs typeface="Poppins Bold"/>
                <a:sym typeface="Poppins Bold"/>
              </a:rPr>
              <a:t>3.4 MA TRẬN TƯƠNG QUAN GIỮA CÁC BIẾN</a:t>
            </a:r>
          </a:p>
        </p:txBody>
      </p:sp>
    </p:spTree>
  </p:cSld>
  <p:clrMapOvr>
    <a:masterClrMapping/>
  </p:clrMapOvr>
  <p:transition spd="fast">
    <p:circle/>
  </p:transition>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1C53A3"/>
        </a:solidFill>
      </p:bgPr>
    </p:bg>
    <p:spTree>
      <p:nvGrpSpPr>
        <p:cNvPr id="1" name=""/>
        <p:cNvGrpSpPr/>
        <p:nvPr/>
      </p:nvGrpSpPr>
      <p:grpSpPr>
        <a:xfrm>
          <a:off x="0" y="0"/>
          <a:ext cx="0" cy="0"/>
          <a:chOff x="0" y="0"/>
          <a:chExt cx="0" cy="0"/>
        </a:xfrm>
      </p:grpSpPr>
      <p:grpSp>
        <p:nvGrpSpPr>
          <p:cNvPr name="Group 2" id="2"/>
          <p:cNvGrpSpPr/>
          <p:nvPr/>
        </p:nvGrpSpPr>
        <p:grpSpPr>
          <a:xfrm rot="0">
            <a:off x="-4976691" y="-56898"/>
            <a:ext cx="12010783" cy="10400796"/>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solidFill>
              <a:srgbClr val="F4F4F4"/>
            </a:solidFill>
            <a:ln w="12700">
              <a:solidFill>
                <a:srgbClr val="000000"/>
              </a:solidFill>
            </a:ln>
          </p:spPr>
        </p:sp>
      </p:grpSp>
      <p:grpSp>
        <p:nvGrpSpPr>
          <p:cNvPr name="Group 4" id="4"/>
          <p:cNvGrpSpPr/>
          <p:nvPr/>
        </p:nvGrpSpPr>
        <p:grpSpPr>
          <a:xfrm rot="0">
            <a:off x="-5610765" y="0"/>
            <a:ext cx="12010783" cy="10400796"/>
            <a:chOff x="0" y="0"/>
            <a:chExt cx="4282440" cy="3708400"/>
          </a:xfrm>
        </p:grpSpPr>
        <p:sp>
          <p:nvSpPr>
            <p:cNvPr name="Freeform 5" id="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02591" t="0" r="-102591" b="0"/>
              </a:stretch>
            </a:blipFill>
          </p:spPr>
        </p:sp>
      </p:grpSp>
      <p:sp>
        <p:nvSpPr>
          <p:cNvPr name="TextBox 6" id="6"/>
          <p:cNvSpPr txBox="true"/>
          <p:nvPr/>
        </p:nvSpPr>
        <p:spPr>
          <a:xfrm rot="0">
            <a:off x="332747" y="3951767"/>
            <a:ext cx="5643134" cy="2702887"/>
          </a:xfrm>
          <a:prstGeom prst="rect">
            <a:avLst/>
          </a:prstGeom>
        </p:spPr>
        <p:txBody>
          <a:bodyPr anchor="t" rtlCol="false" tIns="0" lIns="0" bIns="0" rIns="0">
            <a:spAutoFit/>
          </a:bodyPr>
          <a:lstStyle/>
          <a:p>
            <a:pPr algn="l">
              <a:lnSpc>
                <a:spcPts val="4321"/>
              </a:lnSpc>
              <a:spcBef>
                <a:spcPct val="0"/>
              </a:spcBef>
            </a:pPr>
            <a:r>
              <a:rPr lang="en-US" b="true" sz="3087">
                <a:solidFill>
                  <a:srgbClr val="1C53A3"/>
                </a:solidFill>
                <a:latin typeface="Montaser Arabic Bold"/>
                <a:ea typeface="Montaser Arabic Bold"/>
                <a:cs typeface="Montaser Arabic Bold"/>
                <a:sym typeface="Montaser Arabic Bold"/>
              </a:rPr>
              <a:t>TÌM HIỂU HÀNH VI CỦA KHÁCH HÀNG THEO ĐỘ TUỔI VÀ GIỚI TÍNH ĐỂ HIỂU THÓI QUEN MUA SẮM TRONG CÁC NHÓM </a:t>
            </a:r>
          </a:p>
        </p:txBody>
      </p:sp>
      <p:grpSp>
        <p:nvGrpSpPr>
          <p:cNvPr name="Group 7" id="7"/>
          <p:cNvGrpSpPr/>
          <p:nvPr/>
        </p:nvGrpSpPr>
        <p:grpSpPr>
          <a:xfrm rot="5400000">
            <a:off x="7541593" y="8288188"/>
            <a:ext cx="489948" cy="381000"/>
            <a:chOff x="0" y="0"/>
            <a:chExt cx="812800" cy="632061"/>
          </a:xfrm>
        </p:grpSpPr>
        <p:sp>
          <p:nvSpPr>
            <p:cNvPr name="Freeform 8" id="8"/>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FFFFFF"/>
            </a:solidFill>
          </p:spPr>
        </p:sp>
        <p:sp>
          <p:nvSpPr>
            <p:cNvPr name="TextBox 9" id="9"/>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TextBox 10" id="10"/>
          <p:cNvSpPr txBox="true"/>
          <p:nvPr/>
        </p:nvSpPr>
        <p:spPr>
          <a:xfrm rot="0">
            <a:off x="8296929" y="3335284"/>
            <a:ext cx="2814150" cy="664108"/>
          </a:xfrm>
          <a:prstGeom prst="rect">
            <a:avLst/>
          </a:prstGeom>
        </p:spPr>
        <p:txBody>
          <a:bodyPr anchor="t" rtlCol="false" tIns="0" lIns="0" bIns="0" rIns="0">
            <a:spAutoFit/>
          </a:bodyPr>
          <a:lstStyle/>
          <a:p>
            <a:pPr algn="l" marL="0" indent="0" lvl="0">
              <a:lnSpc>
                <a:spcPts val="5404"/>
              </a:lnSpc>
              <a:spcBef>
                <a:spcPct val="0"/>
              </a:spcBef>
            </a:pPr>
            <a:r>
              <a:rPr lang="en-US" b="true" sz="3916">
                <a:solidFill>
                  <a:srgbClr val="FFFFFF"/>
                </a:solidFill>
                <a:latin typeface="Montaser Arabic Bold"/>
                <a:ea typeface="Montaser Arabic Bold"/>
                <a:cs typeface="Montaser Arabic Bold"/>
                <a:sym typeface="Montaser Arabic Bold"/>
              </a:rPr>
              <a:t>3.1.2</a:t>
            </a:r>
          </a:p>
        </p:txBody>
      </p:sp>
      <p:sp>
        <p:nvSpPr>
          <p:cNvPr name="TextBox 11" id="11"/>
          <p:cNvSpPr txBox="true"/>
          <p:nvPr/>
        </p:nvSpPr>
        <p:spPr>
          <a:xfrm rot="0">
            <a:off x="8331688" y="993641"/>
            <a:ext cx="2814150" cy="664108"/>
          </a:xfrm>
          <a:prstGeom prst="rect">
            <a:avLst/>
          </a:prstGeom>
        </p:spPr>
        <p:txBody>
          <a:bodyPr anchor="t" rtlCol="false" tIns="0" lIns="0" bIns="0" rIns="0">
            <a:spAutoFit/>
          </a:bodyPr>
          <a:lstStyle/>
          <a:p>
            <a:pPr algn="l" marL="0" indent="0" lvl="0">
              <a:lnSpc>
                <a:spcPts val="5404"/>
              </a:lnSpc>
              <a:spcBef>
                <a:spcPct val="0"/>
              </a:spcBef>
            </a:pPr>
            <a:r>
              <a:rPr lang="en-US" b="true" sz="3916">
                <a:solidFill>
                  <a:srgbClr val="FFFFFF"/>
                </a:solidFill>
                <a:latin typeface="Montaser Arabic Bold"/>
                <a:ea typeface="Montaser Arabic Bold"/>
                <a:cs typeface="Montaser Arabic Bold"/>
                <a:sym typeface="Montaser Arabic Bold"/>
              </a:rPr>
              <a:t>3.1.1</a:t>
            </a:r>
          </a:p>
        </p:txBody>
      </p:sp>
      <p:sp>
        <p:nvSpPr>
          <p:cNvPr name="TextBox 12" id="12"/>
          <p:cNvSpPr txBox="true"/>
          <p:nvPr/>
        </p:nvSpPr>
        <p:spPr>
          <a:xfrm rot="0">
            <a:off x="8329814" y="5651109"/>
            <a:ext cx="2814150" cy="664108"/>
          </a:xfrm>
          <a:prstGeom prst="rect">
            <a:avLst/>
          </a:prstGeom>
        </p:spPr>
        <p:txBody>
          <a:bodyPr anchor="t" rtlCol="false" tIns="0" lIns="0" bIns="0" rIns="0">
            <a:spAutoFit/>
          </a:bodyPr>
          <a:lstStyle/>
          <a:p>
            <a:pPr algn="l" marL="0" indent="0" lvl="0">
              <a:lnSpc>
                <a:spcPts val="5404"/>
              </a:lnSpc>
              <a:spcBef>
                <a:spcPct val="0"/>
              </a:spcBef>
            </a:pPr>
            <a:r>
              <a:rPr lang="en-US" b="true" sz="3916">
                <a:solidFill>
                  <a:srgbClr val="FFFFFF"/>
                </a:solidFill>
                <a:latin typeface="Montaser Arabic Bold"/>
                <a:ea typeface="Montaser Arabic Bold"/>
                <a:cs typeface="Montaser Arabic Bold"/>
                <a:sym typeface="Montaser Arabic Bold"/>
              </a:rPr>
              <a:t>3.1.3</a:t>
            </a:r>
          </a:p>
        </p:txBody>
      </p:sp>
      <p:sp>
        <p:nvSpPr>
          <p:cNvPr name="TextBox 13" id="13"/>
          <p:cNvSpPr txBox="true"/>
          <p:nvPr/>
        </p:nvSpPr>
        <p:spPr>
          <a:xfrm rot="0">
            <a:off x="8331688" y="8147177"/>
            <a:ext cx="2814150" cy="664108"/>
          </a:xfrm>
          <a:prstGeom prst="rect">
            <a:avLst/>
          </a:prstGeom>
        </p:spPr>
        <p:txBody>
          <a:bodyPr anchor="t" rtlCol="false" tIns="0" lIns="0" bIns="0" rIns="0">
            <a:spAutoFit/>
          </a:bodyPr>
          <a:lstStyle/>
          <a:p>
            <a:pPr algn="l" marL="0" indent="0" lvl="0">
              <a:lnSpc>
                <a:spcPts val="5404"/>
              </a:lnSpc>
              <a:spcBef>
                <a:spcPct val="0"/>
              </a:spcBef>
            </a:pPr>
            <a:r>
              <a:rPr lang="en-US" b="true" sz="3916">
                <a:solidFill>
                  <a:srgbClr val="FFFFFF"/>
                </a:solidFill>
                <a:latin typeface="Montaser Arabic Bold"/>
                <a:ea typeface="Montaser Arabic Bold"/>
                <a:cs typeface="Montaser Arabic Bold"/>
                <a:sym typeface="Montaser Arabic Bold"/>
              </a:rPr>
              <a:t>3.1.4</a:t>
            </a:r>
          </a:p>
        </p:txBody>
      </p:sp>
      <p:grpSp>
        <p:nvGrpSpPr>
          <p:cNvPr name="Group 14" id="14"/>
          <p:cNvGrpSpPr/>
          <p:nvPr/>
        </p:nvGrpSpPr>
        <p:grpSpPr>
          <a:xfrm rot="0">
            <a:off x="17259300" y="2066886"/>
            <a:ext cx="5754080" cy="8220114"/>
            <a:chOff x="0" y="0"/>
            <a:chExt cx="4445000" cy="6350000"/>
          </a:xfrm>
        </p:grpSpPr>
        <p:sp>
          <p:nvSpPr>
            <p:cNvPr name="Freeform 15" id="1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16" id="16"/>
          <p:cNvGrpSpPr/>
          <p:nvPr/>
        </p:nvGrpSpPr>
        <p:grpSpPr>
          <a:xfrm rot="-10800000">
            <a:off x="-4725380" y="677286"/>
            <a:ext cx="5754080" cy="8220114"/>
            <a:chOff x="0" y="0"/>
            <a:chExt cx="4445000" cy="6350000"/>
          </a:xfrm>
        </p:grpSpPr>
        <p:sp>
          <p:nvSpPr>
            <p:cNvPr name="Freeform 17" id="17"/>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18" id="18"/>
          <p:cNvGrpSpPr/>
          <p:nvPr/>
        </p:nvGrpSpPr>
        <p:grpSpPr>
          <a:xfrm rot="5400000">
            <a:off x="7541593" y="5790716"/>
            <a:ext cx="489948" cy="381000"/>
            <a:chOff x="0" y="0"/>
            <a:chExt cx="812800" cy="632061"/>
          </a:xfrm>
        </p:grpSpPr>
        <p:sp>
          <p:nvSpPr>
            <p:cNvPr name="Freeform 19" id="19"/>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FFFFFF"/>
            </a:solidFill>
          </p:spPr>
        </p:sp>
        <p:sp>
          <p:nvSpPr>
            <p:cNvPr name="TextBox 20" id="20"/>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grpSp>
        <p:nvGrpSpPr>
          <p:cNvPr name="Group 21" id="21"/>
          <p:cNvGrpSpPr/>
          <p:nvPr/>
        </p:nvGrpSpPr>
        <p:grpSpPr>
          <a:xfrm rot="5400000">
            <a:off x="7541593" y="3465958"/>
            <a:ext cx="489948" cy="381000"/>
            <a:chOff x="0" y="0"/>
            <a:chExt cx="812800" cy="632061"/>
          </a:xfrm>
        </p:grpSpPr>
        <p:sp>
          <p:nvSpPr>
            <p:cNvPr name="Freeform 22" id="22"/>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FFFFFF"/>
            </a:solidFill>
          </p:spPr>
        </p:sp>
        <p:sp>
          <p:nvSpPr>
            <p:cNvPr name="TextBox 23" id="23"/>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grpSp>
        <p:nvGrpSpPr>
          <p:cNvPr name="Group 24" id="24"/>
          <p:cNvGrpSpPr/>
          <p:nvPr/>
        </p:nvGrpSpPr>
        <p:grpSpPr>
          <a:xfrm rot="5400000">
            <a:off x="7541593" y="1124315"/>
            <a:ext cx="489948" cy="381000"/>
            <a:chOff x="0" y="0"/>
            <a:chExt cx="812800" cy="632061"/>
          </a:xfrm>
        </p:grpSpPr>
        <p:sp>
          <p:nvSpPr>
            <p:cNvPr name="Freeform 25" id="25"/>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FFFFFF"/>
            </a:solidFill>
          </p:spPr>
        </p:sp>
        <p:sp>
          <p:nvSpPr>
            <p:cNvPr name="TextBox 26" id="26"/>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TextBox 27" id="27"/>
          <p:cNvSpPr txBox="true"/>
          <p:nvPr/>
        </p:nvSpPr>
        <p:spPr>
          <a:xfrm rot="0">
            <a:off x="10153394" y="638884"/>
            <a:ext cx="7369397" cy="1592133"/>
          </a:xfrm>
          <a:prstGeom prst="rect">
            <a:avLst/>
          </a:prstGeom>
        </p:spPr>
        <p:txBody>
          <a:bodyPr anchor="t" rtlCol="false" tIns="0" lIns="0" bIns="0" rIns="0">
            <a:spAutoFit/>
          </a:bodyPr>
          <a:lstStyle/>
          <a:p>
            <a:pPr algn="just">
              <a:lnSpc>
                <a:spcPts val="4296"/>
              </a:lnSpc>
            </a:pPr>
            <a:r>
              <a:rPr lang="en-US" b="true" sz="3068">
                <a:solidFill>
                  <a:srgbClr val="FFFFFF"/>
                </a:solidFill>
                <a:latin typeface="Montaser Arabic Bold"/>
                <a:ea typeface="Montaser Arabic Bold"/>
                <a:cs typeface="Montaser Arabic Bold"/>
                <a:sym typeface="Montaser Arabic Bold"/>
              </a:rPr>
              <a:t>PHÂN TÍCH VÀ TRỰC QUAN HÓA THEO XU HƯỚNG GIỚI TÍNH </a:t>
            </a:r>
          </a:p>
          <a:p>
            <a:pPr algn="just">
              <a:lnSpc>
                <a:spcPts val="4296"/>
              </a:lnSpc>
              <a:spcBef>
                <a:spcPct val="0"/>
              </a:spcBef>
            </a:pPr>
            <a:r>
              <a:rPr lang="en-US" b="true" sz="3068">
                <a:solidFill>
                  <a:srgbClr val="FFFFFF"/>
                </a:solidFill>
                <a:latin typeface="Montaser Arabic Bold"/>
                <a:ea typeface="Montaser Arabic Bold"/>
                <a:cs typeface="Montaser Arabic Bold"/>
                <a:sym typeface="Montaser Arabic Bold"/>
              </a:rPr>
              <a:t>(TRENDS ABOUT GENDER)</a:t>
            </a:r>
          </a:p>
        </p:txBody>
      </p:sp>
      <p:sp>
        <p:nvSpPr>
          <p:cNvPr name="TextBox 28" id="28"/>
          <p:cNvSpPr txBox="true"/>
          <p:nvPr/>
        </p:nvSpPr>
        <p:spPr>
          <a:xfrm rot="0">
            <a:off x="10153394" y="3143769"/>
            <a:ext cx="7369397" cy="1592133"/>
          </a:xfrm>
          <a:prstGeom prst="rect">
            <a:avLst/>
          </a:prstGeom>
        </p:spPr>
        <p:txBody>
          <a:bodyPr anchor="t" rtlCol="false" tIns="0" lIns="0" bIns="0" rIns="0">
            <a:spAutoFit/>
          </a:bodyPr>
          <a:lstStyle/>
          <a:p>
            <a:pPr algn="just">
              <a:lnSpc>
                <a:spcPts val="4296"/>
              </a:lnSpc>
            </a:pPr>
            <a:r>
              <a:rPr lang="en-US" b="true" sz="3068">
                <a:solidFill>
                  <a:srgbClr val="FFFFFF"/>
                </a:solidFill>
                <a:latin typeface="Montaser Arabic Bold"/>
                <a:ea typeface="Montaser Arabic Bold"/>
                <a:cs typeface="Montaser Arabic Bold"/>
                <a:sym typeface="Montaser Arabic Bold"/>
              </a:rPr>
              <a:t>PHÂN TÍCH VÀ TRỰC QUAN HÓA THEO XU HƯỚNG TUỔI </a:t>
            </a:r>
          </a:p>
          <a:p>
            <a:pPr algn="just">
              <a:lnSpc>
                <a:spcPts val="4296"/>
              </a:lnSpc>
              <a:spcBef>
                <a:spcPct val="0"/>
              </a:spcBef>
            </a:pPr>
            <a:r>
              <a:rPr lang="en-US" b="true" sz="3068">
                <a:solidFill>
                  <a:srgbClr val="FFFFFF"/>
                </a:solidFill>
                <a:latin typeface="Montaser Arabic Bold"/>
                <a:ea typeface="Montaser Arabic Bold"/>
                <a:cs typeface="Montaser Arabic Bold"/>
                <a:sym typeface="Montaser Arabic Bold"/>
              </a:rPr>
              <a:t>(TRENDS ABOUT AGE) </a:t>
            </a:r>
          </a:p>
        </p:txBody>
      </p:sp>
      <p:sp>
        <p:nvSpPr>
          <p:cNvPr name="TextBox 29" id="29"/>
          <p:cNvSpPr txBox="true"/>
          <p:nvPr/>
        </p:nvSpPr>
        <p:spPr>
          <a:xfrm rot="0">
            <a:off x="10153394" y="5401549"/>
            <a:ext cx="7369397" cy="1592133"/>
          </a:xfrm>
          <a:prstGeom prst="rect">
            <a:avLst/>
          </a:prstGeom>
        </p:spPr>
        <p:txBody>
          <a:bodyPr anchor="t" rtlCol="false" tIns="0" lIns="0" bIns="0" rIns="0">
            <a:spAutoFit/>
          </a:bodyPr>
          <a:lstStyle/>
          <a:p>
            <a:pPr algn="just">
              <a:lnSpc>
                <a:spcPts val="4296"/>
              </a:lnSpc>
              <a:spcBef>
                <a:spcPct val="0"/>
              </a:spcBef>
            </a:pPr>
            <a:r>
              <a:rPr lang="en-US" b="true" sz="3068">
                <a:solidFill>
                  <a:srgbClr val="FFFFFF"/>
                </a:solidFill>
                <a:latin typeface="Montaser Arabic Bold"/>
                <a:ea typeface="Montaser Arabic Bold"/>
                <a:cs typeface="Montaser Arabic Bold"/>
                <a:sym typeface="Montaser Arabic Bold"/>
              </a:rPr>
              <a:t>PHÂN TÍCH VÀ TRỰC QUAN HÓA XU HƯỚNG VỀ THỜI GIAN GIAO DỊCH (PURCHASE DATE)</a:t>
            </a:r>
          </a:p>
        </p:txBody>
      </p:sp>
      <p:sp>
        <p:nvSpPr>
          <p:cNvPr name="TextBox 30" id="30"/>
          <p:cNvSpPr txBox="true"/>
          <p:nvPr/>
        </p:nvSpPr>
        <p:spPr>
          <a:xfrm rot="0">
            <a:off x="10153394" y="7656973"/>
            <a:ext cx="7369397" cy="2047790"/>
          </a:xfrm>
          <a:prstGeom prst="rect">
            <a:avLst/>
          </a:prstGeom>
        </p:spPr>
        <p:txBody>
          <a:bodyPr anchor="t" rtlCol="false" tIns="0" lIns="0" bIns="0" rIns="0">
            <a:spAutoFit/>
          </a:bodyPr>
          <a:lstStyle/>
          <a:p>
            <a:pPr algn="just">
              <a:lnSpc>
                <a:spcPts val="4126"/>
              </a:lnSpc>
              <a:spcBef>
                <a:spcPct val="0"/>
              </a:spcBef>
            </a:pPr>
            <a:r>
              <a:rPr lang="en-US" b="true" sz="2947">
                <a:solidFill>
                  <a:srgbClr val="FFFFFF"/>
                </a:solidFill>
                <a:latin typeface="Montaser Arabic Bold"/>
                <a:ea typeface="Montaser Arabic Bold"/>
                <a:cs typeface="Montaser Arabic Bold"/>
                <a:sym typeface="Montaser Arabic Bold"/>
              </a:rPr>
              <a:t>PHÂN TÍCH (KẾT HỢP BA THUỘC TÍNH) TỔNG CHI TIÊU (TOTAL SPENDING) THEO NHÓM TUỔI (AGE) VÀ GIỚI TÍNH (GENDER)</a:t>
            </a:r>
          </a:p>
        </p:txBody>
      </p:sp>
      <p:grpSp>
        <p:nvGrpSpPr>
          <p:cNvPr name="Group 31" id="31"/>
          <p:cNvGrpSpPr/>
          <p:nvPr/>
        </p:nvGrpSpPr>
        <p:grpSpPr>
          <a:xfrm rot="0">
            <a:off x="1572231" y="1918018"/>
            <a:ext cx="1983413" cy="1983413"/>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200025" cap="sq">
              <a:solidFill>
                <a:srgbClr val="1C53A3"/>
              </a:solidFill>
              <a:prstDash val="solid"/>
              <a:miter/>
            </a:ln>
          </p:spPr>
        </p:sp>
        <p:sp>
          <p:nvSpPr>
            <p:cNvPr name="TextBox 33" id="33"/>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sp>
        <p:nvSpPr>
          <p:cNvPr name="TextBox 34" id="34"/>
          <p:cNvSpPr txBox="true"/>
          <p:nvPr/>
        </p:nvSpPr>
        <p:spPr>
          <a:xfrm rot="0">
            <a:off x="1973561" y="2460973"/>
            <a:ext cx="1180753" cy="862070"/>
          </a:xfrm>
          <a:prstGeom prst="rect">
            <a:avLst/>
          </a:prstGeom>
        </p:spPr>
        <p:txBody>
          <a:bodyPr anchor="t" rtlCol="false" tIns="0" lIns="0" bIns="0" rIns="0">
            <a:spAutoFit/>
          </a:bodyPr>
          <a:lstStyle/>
          <a:p>
            <a:pPr algn="ctr">
              <a:lnSpc>
                <a:spcPts val="7184"/>
              </a:lnSpc>
            </a:pPr>
            <a:r>
              <a:rPr lang="en-US" sz="5205" b="true">
                <a:solidFill>
                  <a:srgbClr val="1C53A3"/>
                </a:solidFill>
                <a:latin typeface="Montaser Arabic Bold"/>
                <a:ea typeface="Montaser Arabic Bold"/>
                <a:cs typeface="Montaser Arabic Bold"/>
                <a:sym typeface="Montaser Arabic Bold"/>
              </a:rPr>
              <a:t>3.1</a:t>
            </a:r>
          </a:p>
        </p:txBody>
      </p:sp>
    </p:spTree>
  </p:cSld>
  <p:clrMapOvr>
    <a:masterClrMapping/>
  </p:clrMapOvr>
  <p:transition spd="slow">
    <p:push dir="l"/>
  </p:transition>
</p:sld>
</file>

<file path=ppt/slides/slide26.xml><?xml version="1.0" encoding="utf-8"?>
<p:sld xmlns:p="http://schemas.openxmlformats.org/presentationml/2006/main" xmlns:a="http://schemas.openxmlformats.org/drawingml/2006/main" xmlns:r="http://schemas.openxmlformats.org/officeDocument/2006/relationships" show="false">
  <p:cSld>
    <p:bg>
      <p:bgPr>
        <a:solidFill>
          <a:srgbClr val="1C53A3"/>
        </a:solidFill>
      </p:bgPr>
    </p:bg>
    <p:spTree>
      <p:nvGrpSpPr>
        <p:cNvPr id="1" name=""/>
        <p:cNvGrpSpPr/>
        <p:nvPr/>
      </p:nvGrpSpPr>
      <p:grpSpPr>
        <a:xfrm>
          <a:off x="0" y="0"/>
          <a:ext cx="0" cy="0"/>
          <a:chOff x="0" y="0"/>
          <a:chExt cx="0" cy="0"/>
        </a:xfrm>
      </p:grpSpPr>
      <p:sp>
        <p:nvSpPr>
          <p:cNvPr name="AutoShape 2" id="2"/>
          <p:cNvSpPr/>
          <p:nvPr/>
        </p:nvSpPr>
        <p:spPr>
          <a:xfrm>
            <a:off x="2620918" y="2048224"/>
            <a:ext cx="7799932" cy="0"/>
          </a:xfrm>
          <a:prstGeom prst="line">
            <a:avLst/>
          </a:prstGeom>
          <a:ln cap="flat" w="66675">
            <a:solidFill>
              <a:srgbClr val="1C53A3"/>
            </a:solidFill>
            <a:prstDash val="solid"/>
            <a:headEnd type="none" len="sm" w="sm"/>
            <a:tailEnd type="none" len="sm" w="sm"/>
          </a:ln>
        </p:spPr>
      </p:sp>
      <p:grpSp>
        <p:nvGrpSpPr>
          <p:cNvPr name="Group 3" id="3"/>
          <p:cNvGrpSpPr/>
          <p:nvPr/>
        </p:nvGrpSpPr>
        <p:grpSpPr>
          <a:xfrm rot="0">
            <a:off x="190462" y="357540"/>
            <a:ext cx="1454634" cy="9585468"/>
            <a:chOff x="0" y="0"/>
            <a:chExt cx="383114" cy="2524568"/>
          </a:xfrm>
        </p:grpSpPr>
        <p:sp>
          <p:nvSpPr>
            <p:cNvPr name="Freeform 4" id="4"/>
            <p:cNvSpPr/>
            <p:nvPr/>
          </p:nvSpPr>
          <p:spPr>
            <a:xfrm flipH="false" flipV="false" rot="0">
              <a:off x="0" y="0"/>
              <a:ext cx="383114" cy="2524568"/>
            </a:xfrm>
            <a:custGeom>
              <a:avLst/>
              <a:gdLst/>
              <a:ahLst/>
              <a:cxnLst/>
              <a:rect r="r" b="b" t="t" l="l"/>
              <a:pathLst>
                <a:path h="2524568" w="383114">
                  <a:moveTo>
                    <a:pt x="0" y="0"/>
                  </a:moveTo>
                  <a:lnTo>
                    <a:pt x="383114" y="0"/>
                  </a:lnTo>
                  <a:lnTo>
                    <a:pt x="383114" y="2524568"/>
                  </a:lnTo>
                  <a:lnTo>
                    <a:pt x="0" y="2524568"/>
                  </a:lnTo>
                  <a:close/>
                </a:path>
              </a:pathLst>
            </a:custGeom>
            <a:solidFill>
              <a:srgbClr val="FFFFFF"/>
            </a:solidFill>
          </p:spPr>
        </p:sp>
        <p:sp>
          <p:nvSpPr>
            <p:cNvPr name="TextBox 5" id="5"/>
            <p:cNvSpPr txBox="true"/>
            <p:nvPr/>
          </p:nvSpPr>
          <p:spPr>
            <a:xfrm>
              <a:off x="0" y="-38100"/>
              <a:ext cx="383114" cy="2562668"/>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5377660">
            <a:off x="16928629" y="8873239"/>
            <a:ext cx="661343" cy="770123"/>
          </a:xfrm>
          <a:custGeom>
            <a:avLst/>
            <a:gdLst/>
            <a:ahLst/>
            <a:cxnLst/>
            <a:rect r="r" b="b" t="t" l="l"/>
            <a:pathLst>
              <a:path h="770123" w="661343">
                <a:moveTo>
                  <a:pt x="0" y="0"/>
                </a:moveTo>
                <a:lnTo>
                  <a:pt x="661342" y="0"/>
                </a:lnTo>
                <a:lnTo>
                  <a:pt x="661342" y="770122"/>
                </a:lnTo>
                <a:lnTo>
                  <a:pt x="0" y="7701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5400000">
            <a:off x="275372" y="578260"/>
            <a:ext cx="425574" cy="330940"/>
            <a:chOff x="0" y="0"/>
            <a:chExt cx="812800" cy="632061"/>
          </a:xfrm>
        </p:grpSpPr>
        <p:sp>
          <p:nvSpPr>
            <p:cNvPr name="Freeform 8" id="8"/>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1C53A3"/>
            </a:solidFill>
          </p:spPr>
        </p:sp>
        <p:sp>
          <p:nvSpPr>
            <p:cNvPr name="TextBox 9" id="9"/>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Freeform 10" id="10"/>
          <p:cNvSpPr/>
          <p:nvPr/>
        </p:nvSpPr>
        <p:spPr>
          <a:xfrm flipH="false" flipV="false" rot="0">
            <a:off x="1848527" y="2996640"/>
            <a:ext cx="16221616" cy="4168503"/>
          </a:xfrm>
          <a:custGeom>
            <a:avLst/>
            <a:gdLst/>
            <a:ahLst/>
            <a:cxnLst/>
            <a:rect r="r" b="b" t="t" l="l"/>
            <a:pathLst>
              <a:path h="4168503" w="16221616">
                <a:moveTo>
                  <a:pt x="0" y="0"/>
                </a:moveTo>
                <a:lnTo>
                  <a:pt x="16221617" y="0"/>
                </a:lnTo>
                <a:lnTo>
                  <a:pt x="16221617" y="4168502"/>
                </a:lnTo>
                <a:lnTo>
                  <a:pt x="0" y="4168502"/>
                </a:lnTo>
                <a:lnTo>
                  <a:pt x="0" y="0"/>
                </a:lnTo>
                <a:close/>
              </a:path>
            </a:pathLst>
          </a:custGeom>
          <a:blipFill>
            <a:blip r:embed="rId4"/>
            <a:stretch>
              <a:fillRect l="-844" t="-5259" r="-479" b="-8101"/>
            </a:stretch>
          </a:blipFill>
          <a:ln w="19050" cap="sq">
            <a:solidFill>
              <a:srgbClr val="000000"/>
            </a:solidFill>
            <a:prstDash val="solid"/>
            <a:miter/>
          </a:ln>
        </p:spPr>
      </p:sp>
      <p:sp>
        <p:nvSpPr>
          <p:cNvPr name="TextBox 11" id="11"/>
          <p:cNvSpPr txBox="true"/>
          <p:nvPr/>
        </p:nvSpPr>
        <p:spPr>
          <a:xfrm rot="0">
            <a:off x="2068738" y="401610"/>
            <a:ext cx="16001405" cy="1512080"/>
          </a:xfrm>
          <a:prstGeom prst="rect">
            <a:avLst/>
          </a:prstGeom>
        </p:spPr>
        <p:txBody>
          <a:bodyPr anchor="t" rtlCol="false" tIns="0" lIns="0" bIns="0" rIns="0">
            <a:spAutoFit/>
          </a:bodyPr>
          <a:lstStyle/>
          <a:p>
            <a:pPr algn="l">
              <a:lnSpc>
                <a:spcPts val="6126"/>
              </a:lnSpc>
            </a:pPr>
            <a:r>
              <a:rPr lang="en-US" sz="4376" b="true">
                <a:solidFill>
                  <a:srgbClr val="FFFFFF"/>
                </a:solidFill>
                <a:latin typeface="Montaser Arabic Bold"/>
                <a:ea typeface="Montaser Arabic Bold"/>
                <a:cs typeface="Montaser Arabic Bold"/>
                <a:sym typeface="Montaser Arabic Bold"/>
              </a:rPr>
              <a:t>Phân tích và trực quan hóa theo xu hướng giới tính (Trends about Gender) </a:t>
            </a:r>
          </a:p>
        </p:txBody>
      </p:sp>
      <p:sp>
        <p:nvSpPr>
          <p:cNvPr name="TextBox 12" id="12"/>
          <p:cNvSpPr txBox="true"/>
          <p:nvPr/>
        </p:nvSpPr>
        <p:spPr>
          <a:xfrm rot="0">
            <a:off x="726215" y="430185"/>
            <a:ext cx="1342523" cy="569940"/>
          </a:xfrm>
          <a:prstGeom prst="rect">
            <a:avLst/>
          </a:prstGeom>
        </p:spPr>
        <p:txBody>
          <a:bodyPr anchor="t" rtlCol="false" tIns="0" lIns="0" bIns="0" rIns="0">
            <a:spAutoFit/>
          </a:bodyPr>
          <a:lstStyle/>
          <a:p>
            <a:pPr algn="l" marL="0" indent="0" lvl="0">
              <a:lnSpc>
                <a:spcPts val="4694"/>
              </a:lnSpc>
              <a:spcBef>
                <a:spcPct val="0"/>
              </a:spcBef>
            </a:pPr>
            <a:r>
              <a:rPr lang="en-US" b="true" sz="3401">
                <a:solidFill>
                  <a:srgbClr val="1C53A3"/>
                </a:solidFill>
                <a:latin typeface="Montaser Arabic Bold"/>
                <a:ea typeface="Montaser Arabic Bold"/>
                <a:cs typeface="Montaser Arabic Bold"/>
                <a:sym typeface="Montaser Arabic Bold"/>
              </a:rPr>
              <a:t>3.1.1</a:t>
            </a:r>
          </a:p>
        </p:txBody>
      </p:sp>
      <p:sp>
        <p:nvSpPr>
          <p:cNvPr name="TextBox 13" id="13"/>
          <p:cNvSpPr txBox="true"/>
          <p:nvPr/>
        </p:nvSpPr>
        <p:spPr>
          <a:xfrm rot="0">
            <a:off x="2620918" y="1981549"/>
            <a:ext cx="8951992" cy="670254"/>
          </a:xfrm>
          <a:prstGeom prst="rect">
            <a:avLst/>
          </a:prstGeom>
        </p:spPr>
        <p:txBody>
          <a:bodyPr anchor="t" rtlCol="false" tIns="0" lIns="0" bIns="0" rIns="0">
            <a:spAutoFit/>
          </a:bodyPr>
          <a:lstStyle/>
          <a:p>
            <a:pPr algn="l">
              <a:lnSpc>
                <a:spcPts val="5581"/>
              </a:lnSpc>
            </a:pPr>
            <a:r>
              <a:rPr lang="en-US" sz="3987" b="true">
                <a:solidFill>
                  <a:srgbClr val="FFFFFF"/>
                </a:solidFill>
                <a:latin typeface="Montaser Arabic Bold"/>
                <a:ea typeface="Montaser Arabic Bold"/>
                <a:cs typeface="Montaser Arabic Bold"/>
                <a:sym typeface="Montaser Arabic Bold"/>
              </a:rPr>
              <a:t>a. Kiểm tra định dạng Dataframe:</a:t>
            </a:r>
          </a:p>
        </p:txBody>
      </p:sp>
      <p:sp>
        <p:nvSpPr>
          <p:cNvPr name="TextBox 14" id="14"/>
          <p:cNvSpPr txBox="true"/>
          <p:nvPr/>
        </p:nvSpPr>
        <p:spPr>
          <a:xfrm rot="0">
            <a:off x="2068738" y="7568313"/>
            <a:ext cx="16001405" cy="1356820"/>
          </a:xfrm>
          <a:prstGeom prst="rect">
            <a:avLst/>
          </a:prstGeom>
        </p:spPr>
        <p:txBody>
          <a:bodyPr anchor="t" rtlCol="false" tIns="0" lIns="0" bIns="0" rIns="0">
            <a:spAutoFit/>
          </a:bodyPr>
          <a:lstStyle/>
          <a:p>
            <a:pPr algn="l">
              <a:lnSpc>
                <a:spcPts val="5479"/>
              </a:lnSpc>
            </a:pPr>
            <a:r>
              <a:rPr lang="en-US" sz="3913">
                <a:solidFill>
                  <a:srgbClr val="FFFFFF"/>
                </a:solidFill>
                <a:latin typeface="Montaser Arabic"/>
                <a:ea typeface="Montaser Arabic"/>
                <a:cs typeface="Montaser Arabic"/>
                <a:sym typeface="Montaser Arabic"/>
              </a:rPr>
              <a:t>→ Hiển thị 5 hàng đầu tiên của Dataframe, ta thấy dữ liệu đúng định dạng và nội dung theo mong đợi.</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1C53A3"/>
        </a:solidFill>
      </p:bgPr>
    </p:bg>
    <p:spTree>
      <p:nvGrpSpPr>
        <p:cNvPr id="1" name=""/>
        <p:cNvGrpSpPr/>
        <p:nvPr/>
      </p:nvGrpSpPr>
      <p:grpSpPr>
        <a:xfrm>
          <a:off x="0" y="0"/>
          <a:ext cx="0" cy="0"/>
          <a:chOff x="0" y="0"/>
          <a:chExt cx="0" cy="0"/>
        </a:xfrm>
      </p:grpSpPr>
      <p:sp>
        <p:nvSpPr>
          <p:cNvPr name="Freeform 2" id="2"/>
          <p:cNvSpPr/>
          <p:nvPr/>
        </p:nvSpPr>
        <p:spPr>
          <a:xfrm flipH="false" flipV="false" rot="9428196">
            <a:off x="-3586200" y="-3694906"/>
            <a:ext cx="13691661" cy="7990951"/>
          </a:xfrm>
          <a:custGeom>
            <a:avLst/>
            <a:gdLst/>
            <a:ahLst/>
            <a:cxnLst/>
            <a:rect r="r" b="b" t="t" l="l"/>
            <a:pathLst>
              <a:path h="7990951" w="13691661">
                <a:moveTo>
                  <a:pt x="0" y="0"/>
                </a:moveTo>
                <a:lnTo>
                  <a:pt x="13691661" y="0"/>
                </a:lnTo>
                <a:lnTo>
                  <a:pt x="13691661" y="7990951"/>
                </a:lnTo>
                <a:lnTo>
                  <a:pt x="0" y="79909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15588529" y="782884"/>
            <a:ext cx="1613394" cy="47625"/>
            <a:chOff x="0" y="0"/>
            <a:chExt cx="424927" cy="12543"/>
          </a:xfrm>
        </p:grpSpPr>
        <p:sp>
          <p:nvSpPr>
            <p:cNvPr name="Freeform 4" id="4"/>
            <p:cNvSpPr/>
            <p:nvPr/>
          </p:nvSpPr>
          <p:spPr>
            <a:xfrm flipH="false" flipV="false" rot="0">
              <a:off x="0" y="0"/>
              <a:ext cx="424927" cy="12543"/>
            </a:xfrm>
            <a:custGeom>
              <a:avLst/>
              <a:gdLst/>
              <a:ahLst/>
              <a:cxnLst/>
              <a:rect r="r" b="b" t="t" l="l"/>
              <a:pathLst>
                <a:path h="12543" w="424927">
                  <a:moveTo>
                    <a:pt x="0" y="0"/>
                  </a:moveTo>
                  <a:lnTo>
                    <a:pt x="424927" y="0"/>
                  </a:lnTo>
                  <a:lnTo>
                    <a:pt x="424927" y="12543"/>
                  </a:lnTo>
                  <a:lnTo>
                    <a:pt x="0" y="12543"/>
                  </a:lnTo>
                  <a:close/>
                </a:path>
              </a:pathLst>
            </a:custGeom>
            <a:solidFill>
              <a:srgbClr val="FFFFFF"/>
            </a:solidFill>
          </p:spPr>
        </p:sp>
        <p:sp>
          <p:nvSpPr>
            <p:cNvPr name="TextBox 5" id="5"/>
            <p:cNvSpPr txBox="true"/>
            <p:nvPr/>
          </p:nvSpPr>
          <p:spPr>
            <a:xfrm>
              <a:off x="0" y="-38100"/>
              <a:ext cx="424927" cy="5064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370008" y="2044870"/>
            <a:ext cx="8370711" cy="47625"/>
            <a:chOff x="0" y="0"/>
            <a:chExt cx="2204632" cy="12543"/>
          </a:xfrm>
        </p:grpSpPr>
        <p:sp>
          <p:nvSpPr>
            <p:cNvPr name="Freeform 7" id="7"/>
            <p:cNvSpPr/>
            <p:nvPr/>
          </p:nvSpPr>
          <p:spPr>
            <a:xfrm flipH="false" flipV="false" rot="0">
              <a:off x="0" y="0"/>
              <a:ext cx="2204632" cy="12543"/>
            </a:xfrm>
            <a:custGeom>
              <a:avLst/>
              <a:gdLst/>
              <a:ahLst/>
              <a:cxnLst/>
              <a:rect r="r" b="b" t="t" l="l"/>
              <a:pathLst>
                <a:path h="12543" w="2204632">
                  <a:moveTo>
                    <a:pt x="0" y="0"/>
                  </a:moveTo>
                  <a:lnTo>
                    <a:pt x="2204632" y="0"/>
                  </a:lnTo>
                  <a:lnTo>
                    <a:pt x="2204632" y="12543"/>
                  </a:lnTo>
                  <a:lnTo>
                    <a:pt x="0" y="12543"/>
                  </a:lnTo>
                  <a:close/>
                </a:path>
              </a:pathLst>
            </a:custGeom>
            <a:solidFill>
              <a:srgbClr val="FFFFFF"/>
            </a:solidFill>
          </p:spPr>
        </p:sp>
        <p:sp>
          <p:nvSpPr>
            <p:cNvPr name="TextBox 8" id="8"/>
            <p:cNvSpPr txBox="true"/>
            <p:nvPr/>
          </p:nvSpPr>
          <p:spPr>
            <a:xfrm>
              <a:off x="0" y="-38100"/>
              <a:ext cx="2204632" cy="50643"/>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7035793" y="374825"/>
            <a:ext cx="854383" cy="994915"/>
          </a:xfrm>
          <a:custGeom>
            <a:avLst/>
            <a:gdLst/>
            <a:ahLst/>
            <a:cxnLst/>
            <a:rect r="r" b="b" t="t" l="l"/>
            <a:pathLst>
              <a:path h="994915" w="854383">
                <a:moveTo>
                  <a:pt x="0" y="0"/>
                </a:moveTo>
                <a:lnTo>
                  <a:pt x="854382" y="0"/>
                </a:lnTo>
                <a:lnTo>
                  <a:pt x="854382" y="994915"/>
                </a:lnTo>
                <a:lnTo>
                  <a:pt x="0" y="9949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2289256" y="9267825"/>
            <a:ext cx="5596542" cy="264159"/>
          </a:xfrm>
          <a:prstGeom prst="rect">
            <a:avLst/>
          </a:prstGeom>
        </p:spPr>
        <p:txBody>
          <a:bodyPr anchor="t" rtlCol="false" tIns="0" lIns="0" bIns="0" rIns="0">
            <a:spAutoFit/>
          </a:bodyPr>
          <a:lstStyle/>
          <a:p>
            <a:pPr algn="ctr">
              <a:lnSpc>
                <a:spcPts val="2240"/>
              </a:lnSpc>
            </a:pPr>
            <a:r>
              <a:rPr lang="en-US" sz="1600">
                <a:solidFill>
                  <a:srgbClr val="1848A0"/>
                </a:solidFill>
                <a:latin typeface="Open Sans"/>
                <a:ea typeface="Open Sans"/>
                <a:cs typeface="Open Sans"/>
                <a:sym typeface="Open Sans"/>
              </a:rPr>
              <a:t>Images are for illustrative purposes only</a:t>
            </a:r>
          </a:p>
        </p:txBody>
      </p:sp>
      <p:sp>
        <p:nvSpPr>
          <p:cNvPr name="TextBox 11" id="11"/>
          <p:cNvSpPr txBox="true"/>
          <p:nvPr/>
        </p:nvSpPr>
        <p:spPr>
          <a:xfrm rot="5405824">
            <a:off x="8458543" y="2799933"/>
            <a:ext cx="5596542" cy="264159"/>
          </a:xfrm>
          <a:prstGeom prst="rect">
            <a:avLst/>
          </a:prstGeom>
        </p:spPr>
        <p:txBody>
          <a:bodyPr anchor="t" rtlCol="false" tIns="0" lIns="0" bIns="0" rIns="0">
            <a:spAutoFit/>
          </a:bodyPr>
          <a:lstStyle/>
          <a:p>
            <a:pPr algn="ctr">
              <a:lnSpc>
                <a:spcPts val="2240"/>
              </a:lnSpc>
            </a:pPr>
            <a:r>
              <a:rPr lang="en-US" sz="1600">
                <a:solidFill>
                  <a:srgbClr val="1848A0"/>
                </a:solidFill>
                <a:latin typeface="Montaser Arabic"/>
                <a:ea typeface="Montaser Arabic"/>
                <a:cs typeface="Montaser Arabic"/>
                <a:sym typeface="Montaser Arabic"/>
              </a:rPr>
              <a:t>Images are for illustrative purposes only</a:t>
            </a:r>
          </a:p>
        </p:txBody>
      </p:sp>
      <p:sp>
        <p:nvSpPr>
          <p:cNvPr name="TextBox 12" id="12"/>
          <p:cNvSpPr txBox="true"/>
          <p:nvPr/>
        </p:nvSpPr>
        <p:spPr>
          <a:xfrm rot="0">
            <a:off x="370008" y="245285"/>
            <a:ext cx="16001405" cy="1526190"/>
          </a:xfrm>
          <a:prstGeom prst="rect">
            <a:avLst/>
          </a:prstGeom>
        </p:spPr>
        <p:txBody>
          <a:bodyPr anchor="t" rtlCol="false" tIns="0" lIns="0" bIns="0" rIns="0">
            <a:spAutoFit/>
          </a:bodyPr>
          <a:lstStyle/>
          <a:p>
            <a:pPr algn="l">
              <a:lnSpc>
                <a:spcPts val="6179"/>
              </a:lnSpc>
            </a:pPr>
            <a:r>
              <a:rPr lang="en-US" sz="4413" b="true">
                <a:solidFill>
                  <a:srgbClr val="FFFFFF"/>
                </a:solidFill>
                <a:latin typeface="Montaser Arabic Bold"/>
                <a:ea typeface="Montaser Arabic Bold"/>
                <a:cs typeface="Montaser Arabic Bold"/>
                <a:sym typeface="Montaser Arabic Bold"/>
              </a:rPr>
              <a:t>b. Số liệu thống kê tổng quan theo từng nhóm Giới tính và Tổng chi tiêu:</a:t>
            </a:r>
          </a:p>
        </p:txBody>
      </p:sp>
      <p:sp>
        <p:nvSpPr>
          <p:cNvPr name="TextBox 13" id="13"/>
          <p:cNvSpPr txBox="true"/>
          <p:nvPr/>
        </p:nvSpPr>
        <p:spPr>
          <a:xfrm rot="0">
            <a:off x="655469" y="2602065"/>
            <a:ext cx="16977062" cy="6929919"/>
          </a:xfrm>
          <a:prstGeom prst="rect">
            <a:avLst/>
          </a:prstGeom>
        </p:spPr>
        <p:txBody>
          <a:bodyPr anchor="t" rtlCol="false" tIns="0" lIns="0" bIns="0" rIns="0">
            <a:spAutoFit/>
          </a:bodyPr>
          <a:lstStyle/>
          <a:p>
            <a:pPr algn="just">
              <a:lnSpc>
                <a:spcPts val="5532"/>
              </a:lnSpc>
            </a:pPr>
            <a:r>
              <a:rPr lang="en-US" sz="3951" b="true">
                <a:solidFill>
                  <a:srgbClr val="FFFFFF"/>
                </a:solidFill>
                <a:latin typeface="Montaser Arabic Bold"/>
                <a:ea typeface="Montaser Arabic Bold"/>
                <a:cs typeface="Montaser Arabic Bold"/>
                <a:sym typeface="Montaser Arabic Bold"/>
              </a:rPr>
              <a:t>Mục tiêu: </a:t>
            </a:r>
          </a:p>
          <a:p>
            <a:pPr algn="just" marL="853215" indent="-426607" lvl="1">
              <a:lnSpc>
                <a:spcPts val="5532"/>
              </a:lnSpc>
              <a:buFont typeface="Arial"/>
              <a:buChar char="•"/>
            </a:pPr>
            <a:r>
              <a:rPr lang="en-US" sz="3951">
                <a:solidFill>
                  <a:srgbClr val="FFFFFF"/>
                </a:solidFill>
                <a:latin typeface="Montaser Arabic"/>
                <a:ea typeface="Montaser Arabic"/>
                <a:cs typeface="Montaser Arabic"/>
                <a:sym typeface="Montaser Arabic"/>
              </a:rPr>
              <a:t>Tóm tắt dữ liệu: Cung cấp cái nhìn tổng quan về hành vi chi tiêu của khách hàng theo giới tính</a:t>
            </a:r>
          </a:p>
          <a:p>
            <a:pPr algn="just" marL="853215" indent="-426607" lvl="1">
              <a:lnSpc>
                <a:spcPts val="5532"/>
              </a:lnSpc>
              <a:buFont typeface="Arial"/>
              <a:buChar char="•"/>
            </a:pPr>
            <a:r>
              <a:rPr lang="en-US" sz="3951">
                <a:solidFill>
                  <a:srgbClr val="FFFFFF"/>
                </a:solidFill>
                <a:latin typeface="Montaser Arabic"/>
                <a:ea typeface="Montaser Arabic"/>
                <a:cs typeface="Montaser Arabic"/>
                <a:sym typeface="Montaser Arabic"/>
              </a:rPr>
              <a:t>So sánh: Dễ dàng so sánh các chỉ số như trung bình chi tiêu hoặc tổng số khách hàng giữa hai nhóm Male (Nam giới) và Female (Nữ giới)</a:t>
            </a:r>
          </a:p>
          <a:p>
            <a:pPr algn="just" marL="853215" indent="-426607" lvl="1">
              <a:lnSpc>
                <a:spcPts val="5532"/>
              </a:lnSpc>
              <a:buFont typeface="Arial"/>
              <a:buChar char="•"/>
            </a:pPr>
            <a:r>
              <a:rPr lang="en-US" sz="3951">
                <a:solidFill>
                  <a:srgbClr val="FFFFFF"/>
                </a:solidFill>
                <a:latin typeface="Montaser Arabic"/>
                <a:ea typeface="Montaser Arabic"/>
                <a:cs typeface="Montaser Arabic"/>
                <a:sym typeface="Montaser Arabic"/>
              </a:rPr>
              <a:t>Phân tích: Dùng để phát hiện xu hướng, hành vi khác biệt giữa các nhóm giới tính nhằm hỗ trợ chiến lược kinh doanh hoặc tiếp thị</a:t>
            </a:r>
          </a:p>
          <a:p>
            <a:pPr algn="just">
              <a:lnSpc>
                <a:spcPts val="5532"/>
              </a:lnSpc>
            </a:pPr>
          </a:p>
        </p:txBody>
      </p:sp>
    </p:spTree>
  </p:cSld>
  <p:clrMapOvr>
    <a:masterClrMapping/>
  </p:clrMapOvr>
  <p:transition spd="fast">
    <p:circle/>
  </p:transition>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1C53A3"/>
        </a:solidFill>
      </p:bgPr>
    </p:bg>
    <p:spTree>
      <p:nvGrpSpPr>
        <p:cNvPr id="1" name=""/>
        <p:cNvGrpSpPr/>
        <p:nvPr/>
      </p:nvGrpSpPr>
      <p:grpSpPr>
        <a:xfrm>
          <a:off x="0" y="0"/>
          <a:ext cx="0" cy="0"/>
          <a:chOff x="0" y="0"/>
          <a:chExt cx="0" cy="0"/>
        </a:xfrm>
      </p:grpSpPr>
      <p:sp>
        <p:nvSpPr>
          <p:cNvPr name="Freeform 2" id="2"/>
          <p:cNvSpPr/>
          <p:nvPr/>
        </p:nvSpPr>
        <p:spPr>
          <a:xfrm flipH="false" flipV="false" rot="0">
            <a:off x="174317" y="266624"/>
            <a:ext cx="854383" cy="994915"/>
          </a:xfrm>
          <a:custGeom>
            <a:avLst/>
            <a:gdLst/>
            <a:ahLst/>
            <a:cxnLst/>
            <a:rect r="r" b="b" t="t" l="l"/>
            <a:pathLst>
              <a:path h="994915" w="854383">
                <a:moveTo>
                  <a:pt x="0" y="0"/>
                </a:moveTo>
                <a:lnTo>
                  <a:pt x="854383" y="0"/>
                </a:lnTo>
                <a:lnTo>
                  <a:pt x="854383" y="994914"/>
                </a:lnTo>
                <a:lnTo>
                  <a:pt x="0" y="9949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565553" y="9789543"/>
            <a:ext cx="854383" cy="994915"/>
          </a:xfrm>
          <a:custGeom>
            <a:avLst/>
            <a:gdLst/>
            <a:ahLst/>
            <a:cxnLst/>
            <a:rect r="r" b="b" t="t" l="l"/>
            <a:pathLst>
              <a:path h="994915" w="854383">
                <a:moveTo>
                  <a:pt x="0" y="0"/>
                </a:moveTo>
                <a:lnTo>
                  <a:pt x="854383" y="0"/>
                </a:lnTo>
                <a:lnTo>
                  <a:pt x="854383" y="994914"/>
                </a:lnTo>
                <a:lnTo>
                  <a:pt x="0" y="9949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9719982">
            <a:off x="13284960" y="-1002935"/>
            <a:ext cx="14372293" cy="7682644"/>
          </a:xfrm>
          <a:custGeom>
            <a:avLst/>
            <a:gdLst/>
            <a:ahLst/>
            <a:cxnLst/>
            <a:rect r="r" b="b" t="t" l="l"/>
            <a:pathLst>
              <a:path h="7682644" w="14372293">
                <a:moveTo>
                  <a:pt x="0" y="0"/>
                </a:moveTo>
                <a:lnTo>
                  <a:pt x="14372294" y="0"/>
                </a:lnTo>
                <a:lnTo>
                  <a:pt x="14372294" y="7682644"/>
                </a:lnTo>
                <a:lnTo>
                  <a:pt x="0" y="76826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195900" y="633035"/>
            <a:ext cx="14433684" cy="5078530"/>
          </a:xfrm>
          <a:custGeom>
            <a:avLst/>
            <a:gdLst/>
            <a:ahLst/>
            <a:cxnLst/>
            <a:rect r="r" b="b" t="t" l="l"/>
            <a:pathLst>
              <a:path h="5078530" w="14433684">
                <a:moveTo>
                  <a:pt x="0" y="0"/>
                </a:moveTo>
                <a:lnTo>
                  <a:pt x="14433684" y="0"/>
                </a:lnTo>
                <a:lnTo>
                  <a:pt x="14433684" y="5078530"/>
                </a:lnTo>
                <a:lnTo>
                  <a:pt x="0" y="5078530"/>
                </a:lnTo>
                <a:lnTo>
                  <a:pt x="0" y="0"/>
                </a:lnTo>
                <a:close/>
              </a:path>
            </a:pathLst>
          </a:custGeom>
          <a:blipFill>
            <a:blip r:embed="rId8"/>
            <a:stretch>
              <a:fillRect l="-1214" t="-7606" r="-1488" b="-8420"/>
            </a:stretch>
          </a:blipFill>
          <a:ln w="19050" cap="sq">
            <a:solidFill>
              <a:srgbClr val="000000"/>
            </a:solidFill>
            <a:prstDash val="solid"/>
            <a:miter/>
          </a:ln>
        </p:spPr>
      </p:sp>
      <p:sp>
        <p:nvSpPr>
          <p:cNvPr name="TextBox 6" id="6"/>
          <p:cNvSpPr txBox="true"/>
          <p:nvPr/>
        </p:nvSpPr>
        <p:spPr>
          <a:xfrm rot="0">
            <a:off x="174317" y="5981863"/>
            <a:ext cx="17697489" cy="4320969"/>
          </a:xfrm>
          <a:prstGeom prst="rect">
            <a:avLst/>
          </a:prstGeom>
        </p:spPr>
        <p:txBody>
          <a:bodyPr anchor="t" rtlCol="false" tIns="0" lIns="0" bIns="0" rIns="0">
            <a:spAutoFit/>
          </a:bodyPr>
          <a:lstStyle/>
          <a:p>
            <a:pPr algn="just">
              <a:lnSpc>
                <a:spcPts val="4911"/>
              </a:lnSpc>
            </a:pPr>
            <a:r>
              <a:rPr lang="en-US" sz="3508">
                <a:solidFill>
                  <a:srgbClr val="FFFFFF"/>
                </a:solidFill>
                <a:latin typeface="Montaser Arabic"/>
                <a:ea typeface="Montaser Arabic"/>
                <a:cs typeface="Montaser Arabic"/>
                <a:sym typeface="Montaser Arabic"/>
              </a:rPr>
              <a:t>→</a:t>
            </a:r>
            <a:r>
              <a:rPr lang="en-US" sz="3508" b="true">
                <a:solidFill>
                  <a:srgbClr val="FFFFFF"/>
                </a:solidFill>
                <a:latin typeface="Montaser Arabic Bold"/>
                <a:ea typeface="Montaser Arabic Bold"/>
                <a:cs typeface="Montaser Arabic Bold"/>
                <a:sym typeface="Montaser Arabic Bold"/>
              </a:rPr>
              <a:t> Nhận xét kết quả thống kê: </a:t>
            </a:r>
          </a:p>
          <a:p>
            <a:pPr algn="just" marL="757399" indent="-378700" lvl="1">
              <a:lnSpc>
                <a:spcPts val="4911"/>
              </a:lnSpc>
              <a:buFont typeface="Arial"/>
              <a:buChar char="•"/>
            </a:pPr>
            <a:r>
              <a:rPr lang="en-US" sz="3508">
                <a:solidFill>
                  <a:srgbClr val="FFFFFF"/>
                </a:solidFill>
                <a:latin typeface="Montaser Arabic"/>
                <a:ea typeface="Montaser Arabic"/>
                <a:cs typeface="Montaser Arabic"/>
                <a:sym typeface="Montaser Arabic"/>
              </a:rPr>
              <a:t>Số lượng khách hàng nữ và nam khá gần nhau, cho thấy sự phân bố giới tính trong nhóm khách hàng</a:t>
            </a:r>
          </a:p>
          <a:p>
            <a:pPr algn="just" marL="757399" indent="-378700" lvl="1">
              <a:lnSpc>
                <a:spcPts val="4911"/>
              </a:lnSpc>
              <a:buFont typeface="Arial"/>
              <a:buChar char="•"/>
            </a:pPr>
            <a:r>
              <a:rPr lang="en-US" sz="3508">
                <a:solidFill>
                  <a:srgbClr val="FFFFFF"/>
                </a:solidFill>
                <a:latin typeface="Montaser Arabic"/>
                <a:ea typeface="Montaser Arabic"/>
                <a:cs typeface="Montaser Arabic"/>
                <a:sym typeface="Montaser Arabic"/>
              </a:rPr>
              <a:t>Có thể thấy không có sự khác biệt quá lớn về hành vi mua sắm giữa nam và nữ trong nhóm khách hàng này. Cả hai giới đều có xu hướng chi tiêu tương đương nhau và có sự đa dạng trong mức chi tiêu. </a:t>
            </a:r>
          </a:p>
          <a:p>
            <a:pPr algn="just">
              <a:lnSpc>
                <a:spcPts val="4911"/>
              </a:lnSpc>
            </a:pPr>
          </a:p>
        </p:txBody>
      </p:sp>
    </p:spTree>
  </p:cSld>
  <p:clrMapOvr>
    <a:masterClrMapping/>
  </p:clrMapOvr>
  <p:transition spd="slow">
    <p:cover dir="rd"/>
  </p:transition>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1C53A3"/>
        </a:solidFill>
      </p:bgPr>
    </p:bg>
    <p:spTree>
      <p:nvGrpSpPr>
        <p:cNvPr id="1" name=""/>
        <p:cNvGrpSpPr/>
        <p:nvPr/>
      </p:nvGrpSpPr>
      <p:grpSpPr>
        <a:xfrm>
          <a:off x="0" y="0"/>
          <a:ext cx="0" cy="0"/>
          <a:chOff x="0" y="0"/>
          <a:chExt cx="0" cy="0"/>
        </a:xfrm>
      </p:grpSpPr>
      <p:sp>
        <p:nvSpPr>
          <p:cNvPr name="Freeform 2" id="2"/>
          <p:cNvSpPr/>
          <p:nvPr/>
        </p:nvSpPr>
        <p:spPr>
          <a:xfrm flipH="false" flipV="false" rot="0">
            <a:off x="174317" y="266624"/>
            <a:ext cx="854383" cy="994915"/>
          </a:xfrm>
          <a:custGeom>
            <a:avLst/>
            <a:gdLst/>
            <a:ahLst/>
            <a:cxnLst/>
            <a:rect r="r" b="b" t="t" l="l"/>
            <a:pathLst>
              <a:path h="994915" w="854383">
                <a:moveTo>
                  <a:pt x="0" y="0"/>
                </a:moveTo>
                <a:lnTo>
                  <a:pt x="854383" y="0"/>
                </a:lnTo>
                <a:lnTo>
                  <a:pt x="854383" y="994914"/>
                </a:lnTo>
                <a:lnTo>
                  <a:pt x="0" y="9949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565553" y="9789543"/>
            <a:ext cx="854383" cy="994915"/>
          </a:xfrm>
          <a:custGeom>
            <a:avLst/>
            <a:gdLst/>
            <a:ahLst/>
            <a:cxnLst/>
            <a:rect r="r" b="b" t="t" l="l"/>
            <a:pathLst>
              <a:path h="994915" w="854383">
                <a:moveTo>
                  <a:pt x="0" y="0"/>
                </a:moveTo>
                <a:lnTo>
                  <a:pt x="854383" y="0"/>
                </a:lnTo>
                <a:lnTo>
                  <a:pt x="854383" y="994914"/>
                </a:lnTo>
                <a:lnTo>
                  <a:pt x="0" y="9949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9719982">
            <a:off x="13379336" y="-1506274"/>
            <a:ext cx="14372293" cy="7682644"/>
          </a:xfrm>
          <a:custGeom>
            <a:avLst/>
            <a:gdLst/>
            <a:ahLst/>
            <a:cxnLst/>
            <a:rect r="r" b="b" t="t" l="l"/>
            <a:pathLst>
              <a:path h="7682644" w="14372293">
                <a:moveTo>
                  <a:pt x="0" y="0"/>
                </a:moveTo>
                <a:lnTo>
                  <a:pt x="14372294" y="0"/>
                </a:lnTo>
                <a:lnTo>
                  <a:pt x="14372294" y="7682644"/>
                </a:lnTo>
                <a:lnTo>
                  <a:pt x="0" y="76826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433944" y="1261538"/>
            <a:ext cx="15825356" cy="5568194"/>
          </a:xfrm>
          <a:custGeom>
            <a:avLst/>
            <a:gdLst/>
            <a:ahLst/>
            <a:cxnLst/>
            <a:rect r="r" b="b" t="t" l="l"/>
            <a:pathLst>
              <a:path h="5568194" w="15825356">
                <a:moveTo>
                  <a:pt x="0" y="0"/>
                </a:moveTo>
                <a:lnTo>
                  <a:pt x="15825356" y="0"/>
                </a:lnTo>
                <a:lnTo>
                  <a:pt x="15825356" y="5568194"/>
                </a:lnTo>
                <a:lnTo>
                  <a:pt x="0" y="5568194"/>
                </a:lnTo>
                <a:lnTo>
                  <a:pt x="0" y="0"/>
                </a:lnTo>
                <a:close/>
              </a:path>
            </a:pathLst>
          </a:custGeom>
          <a:blipFill>
            <a:blip r:embed="rId8"/>
            <a:stretch>
              <a:fillRect l="-1214" t="-7606" r="-1488" b="-8420"/>
            </a:stretch>
          </a:blipFill>
          <a:ln w="19050" cap="sq">
            <a:solidFill>
              <a:srgbClr val="000000"/>
            </a:solidFill>
            <a:prstDash val="solid"/>
            <a:miter/>
          </a:ln>
        </p:spPr>
      </p:sp>
      <p:sp>
        <p:nvSpPr>
          <p:cNvPr name="TextBox 6" id="6"/>
          <p:cNvSpPr txBox="true"/>
          <p:nvPr/>
        </p:nvSpPr>
        <p:spPr>
          <a:xfrm rot="0">
            <a:off x="295255" y="6832875"/>
            <a:ext cx="17697489" cy="3580559"/>
          </a:xfrm>
          <a:prstGeom prst="rect">
            <a:avLst/>
          </a:prstGeom>
        </p:spPr>
        <p:txBody>
          <a:bodyPr anchor="t" rtlCol="false" tIns="0" lIns="0" bIns="0" rIns="0">
            <a:spAutoFit/>
          </a:bodyPr>
          <a:lstStyle/>
          <a:p>
            <a:pPr algn="just">
              <a:lnSpc>
                <a:spcPts val="4771"/>
              </a:lnSpc>
            </a:pPr>
          </a:p>
          <a:p>
            <a:pPr algn="just">
              <a:lnSpc>
                <a:spcPts val="4771"/>
              </a:lnSpc>
            </a:pPr>
            <a:r>
              <a:rPr lang="en-US" sz="3408">
                <a:solidFill>
                  <a:srgbClr val="FFFFFF"/>
                </a:solidFill>
                <a:latin typeface="Montaser Arabic"/>
                <a:ea typeface="Montaser Arabic"/>
                <a:cs typeface="Montaser Arabic"/>
                <a:sym typeface="Montaser Arabic"/>
              </a:rPr>
              <a:t>→ Để có cái nhìn toàn diện hơn, cần tiến hành phân tích sâu hơn bằng cách chia nhỏ dữ liệu theo các yếu tố khác như độ tuổi, sản phẩm, thời gian mua hàng,... Điều này sẽ giúp tìm ra những đặc điểm tiêu dùng cụ thể hơn của từng nhóm khách hàng.</a:t>
            </a:r>
          </a:p>
          <a:p>
            <a:pPr algn="just">
              <a:lnSpc>
                <a:spcPts val="4771"/>
              </a:lnSpc>
            </a:pPr>
          </a:p>
        </p:txBody>
      </p:sp>
    </p:spTree>
  </p:cSld>
  <p:clrMapOvr>
    <a:masterClrMapping/>
  </p:clrMapOvr>
  <p:transition spd="slow">
    <p:cover dir="rd"/>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603118">
            <a:off x="-7776849" y="1810971"/>
            <a:ext cx="14775578" cy="7898218"/>
          </a:xfrm>
          <a:custGeom>
            <a:avLst/>
            <a:gdLst/>
            <a:ahLst/>
            <a:cxnLst/>
            <a:rect r="r" b="b" t="t" l="l"/>
            <a:pathLst>
              <a:path h="7898218" w="14775578">
                <a:moveTo>
                  <a:pt x="0" y="0"/>
                </a:moveTo>
                <a:lnTo>
                  <a:pt x="14775579" y="0"/>
                </a:lnTo>
                <a:lnTo>
                  <a:pt x="14775579" y="7898218"/>
                </a:lnTo>
                <a:lnTo>
                  <a:pt x="0" y="78982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6763133" y="9428692"/>
            <a:ext cx="12165196" cy="0"/>
          </a:xfrm>
          <a:prstGeom prst="line">
            <a:avLst/>
          </a:prstGeom>
          <a:ln cap="flat" w="66675">
            <a:solidFill>
              <a:srgbClr val="1C53A3"/>
            </a:solidFill>
            <a:prstDash val="solid"/>
            <a:headEnd type="none" len="sm" w="sm"/>
            <a:tailEnd type="none" len="sm" w="sm"/>
          </a:ln>
        </p:spPr>
      </p:sp>
      <p:sp>
        <p:nvSpPr>
          <p:cNvPr name="Freeform 4" id="4"/>
          <p:cNvSpPr/>
          <p:nvPr/>
        </p:nvSpPr>
        <p:spPr>
          <a:xfrm flipH="false" flipV="false" rot="0">
            <a:off x="15943321" y="9292085"/>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a:off x="5121927" y="9756205"/>
            <a:ext cx="6651489" cy="0"/>
          </a:xfrm>
          <a:prstGeom prst="line">
            <a:avLst/>
          </a:prstGeom>
          <a:ln cap="flat" w="66675">
            <a:solidFill>
              <a:srgbClr val="1C53A3"/>
            </a:solidFill>
            <a:prstDash val="solid"/>
            <a:headEnd type="none" len="sm" w="sm"/>
            <a:tailEnd type="none" len="sm" w="sm"/>
          </a:ln>
        </p:spPr>
      </p:sp>
      <p:sp>
        <p:nvSpPr>
          <p:cNvPr name="AutoShape 6" id="6"/>
          <p:cNvSpPr/>
          <p:nvPr/>
        </p:nvSpPr>
        <p:spPr>
          <a:xfrm>
            <a:off x="6796104" y="10090313"/>
            <a:ext cx="4977311" cy="0"/>
          </a:xfrm>
          <a:prstGeom prst="line">
            <a:avLst/>
          </a:prstGeom>
          <a:ln cap="flat" w="66675">
            <a:solidFill>
              <a:srgbClr val="1C53A3"/>
            </a:solidFill>
            <a:prstDash val="solid"/>
            <a:headEnd type="none" len="sm" w="sm"/>
            <a:tailEnd type="none" len="sm" w="sm"/>
          </a:ln>
        </p:spPr>
      </p:sp>
      <p:sp>
        <p:nvSpPr>
          <p:cNvPr name="TextBox 7" id="7"/>
          <p:cNvSpPr txBox="true"/>
          <p:nvPr/>
        </p:nvSpPr>
        <p:spPr>
          <a:xfrm rot="0">
            <a:off x="4907832" y="174745"/>
            <a:ext cx="11889872" cy="1973266"/>
          </a:xfrm>
          <a:prstGeom prst="rect">
            <a:avLst/>
          </a:prstGeom>
        </p:spPr>
        <p:txBody>
          <a:bodyPr anchor="t" rtlCol="false" tIns="0" lIns="0" bIns="0" rIns="0">
            <a:spAutoFit/>
          </a:bodyPr>
          <a:lstStyle/>
          <a:p>
            <a:pPr algn="ctr">
              <a:lnSpc>
                <a:spcPts val="16187"/>
              </a:lnSpc>
            </a:pPr>
            <a:r>
              <a:rPr lang="en-US" sz="11562" b="true">
                <a:solidFill>
                  <a:srgbClr val="1848A0"/>
                </a:solidFill>
                <a:latin typeface="Montaser Arabic Bold"/>
                <a:ea typeface="Montaser Arabic Bold"/>
                <a:cs typeface="Montaser Arabic Bold"/>
                <a:sym typeface="Montaser Arabic Bold"/>
              </a:rPr>
              <a:t>Kết cấu chương</a:t>
            </a:r>
          </a:p>
        </p:txBody>
      </p:sp>
      <p:sp>
        <p:nvSpPr>
          <p:cNvPr name="TextBox 8" id="8"/>
          <p:cNvSpPr txBox="true"/>
          <p:nvPr/>
        </p:nvSpPr>
        <p:spPr>
          <a:xfrm rot="0">
            <a:off x="3426481" y="3540411"/>
            <a:ext cx="17129465" cy="4206874"/>
          </a:xfrm>
          <a:prstGeom prst="rect">
            <a:avLst/>
          </a:prstGeom>
        </p:spPr>
        <p:txBody>
          <a:bodyPr anchor="t" rtlCol="false" tIns="0" lIns="0" bIns="0" rIns="0">
            <a:spAutoFit/>
          </a:bodyPr>
          <a:lstStyle/>
          <a:p>
            <a:pPr algn="l">
              <a:lnSpc>
                <a:spcPts val="11200"/>
              </a:lnSpc>
            </a:pPr>
            <a:r>
              <a:rPr lang="en-US" sz="8000" b="true">
                <a:solidFill>
                  <a:srgbClr val="1848A0"/>
                </a:solidFill>
                <a:latin typeface="Montaser Arabic Bold"/>
                <a:ea typeface="Montaser Arabic Bold"/>
                <a:cs typeface="Montaser Arabic Bold"/>
                <a:sym typeface="Montaser Arabic Bold"/>
              </a:rPr>
              <a:t>I. Khái quát</a:t>
            </a:r>
          </a:p>
          <a:p>
            <a:pPr algn="l">
              <a:lnSpc>
                <a:spcPts val="11200"/>
              </a:lnSpc>
            </a:pPr>
            <a:r>
              <a:rPr lang="en-US" sz="8000" b="true">
                <a:solidFill>
                  <a:srgbClr val="1848A0"/>
                </a:solidFill>
                <a:latin typeface="Montaser Arabic Bold"/>
                <a:ea typeface="Montaser Arabic Bold"/>
                <a:cs typeface="Montaser Arabic Bold"/>
                <a:sym typeface="Montaser Arabic Bold"/>
              </a:rPr>
              <a:t>II. Nội dung</a:t>
            </a:r>
          </a:p>
          <a:p>
            <a:pPr algn="l">
              <a:lnSpc>
                <a:spcPts val="11200"/>
              </a:lnSpc>
            </a:pPr>
            <a:r>
              <a:rPr lang="en-US" sz="8000" b="true">
                <a:solidFill>
                  <a:srgbClr val="1848A0"/>
                </a:solidFill>
                <a:latin typeface="Montaser Arabic Bold"/>
                <a:ea typeface="Montaser Arabic Bold"/>
                <a:cs typeface="Montaser Arabic Bold"/>
                <a:sym typeface="Montaser Arabic Bold"/>
              </a:rPr>
              <a:t>III. Kết luận &amp; Khuyến nghị</a:t>
            </a:r>
          </a:p>
        </p:txBody>
      </p:sp>
    </p:spTree>
  </p:cSld>
  <p:clrMapOvr>
    <a:masterClrMapping/>
  </p:clrMapOvr>
  <p:transition spd="slow">
    <p:push dir="l"/>
  </p:transition>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A6B9DD"/>
        </a:solidFill>
      </p:bgPr>
    </p:bg>
    <p:spTree>
      <p:nvGrpSpPr>
        <p:cNvPr id="1" name=""/>
        <p:cNvGrpSpPr/>
        <p:nvPr/>
      </p:nvGrpSpPr>
      <p:grpSpPr>
        <a:xfrm>
          <a:off x="0" y="0"/>
          <a:ext cx="0" cy="0"/>
          <a:chOff x="0" y="0"/>
          <a:chExt cx="0" cy="0"/>
        </a:xfrm>
      </p:grpSpPr>
      <p:grpSp>
        <p:nvGrpSpPr>
          <p:cNvPr name="Group 2" id="2"/>
          <p:cNvGrpSpPr/>
          <p:nvPr/>
        </p:nvGrpSpPr>
        <p:grpSpPr>
          <a:xfrm rot="0">
            <a:off x="17573625" y="0"/>
            <a:ext cx="3299433" cy="13152062"/>
            <a:chOff x="0" y="0"/>
            <a:chExt cx="868986" cy="3463917"/>
          </a:xfrm>
        </p:grpSpPr>
        <p:sp>
          <p:nvSpPr>
            <p:cNvPr name="Freeform 3" id="3"/>
            <p:cNvSpPr/>
            <p:nvPr/>
          </p:nvSpPr>
          <p:spPr>
            <a:xfrm flipH="false" flipV="false" rot="0">
              <a:off x="0" y="0"/>
              <a:ext cx="868986" cy="3463918"/>
            </a:xfrm>
            <a:custGeom>
              <a:avLst/>
              <a:gdLst/>
              <a:ahLst/>
              <a:cxnLst/>
              <a:rect r="r" b="b" t="t" l="l"/>
              <a:pathLst>
                <a:path h="3463918" w="868986">
                  <a:moveTo>
                    <a:pt x="0" y="0"/>
                  </a:moveTo>
                  <a:lnTo>
                    <a:pt x="868986" y="0"/>
                  </a:lnTo>
                  <a:lnTo>
                    <a:pt x="868986" y="3463918"/>
                  </a:lnTo>
                  <a:lnTo>
                    <a:pt x="0" y="3463918"/>
                  </a:lnTo>
                  <a:close/>
                </a:path>
              </a:pathLst>
            </a:custGeom>
            <a:solidFill>
              <a:srgbClr val="FFFFFF"/>
            </a:solidFill>
          </p:spPr>
        </p:sp>
        <p:sp>
          <p:nvSpPr>
            <p:cNvPr name="TextBox 4" id="4"/>
            <p:cNvSpPr txBox="true"/>
            <p:nvPr/>
          </p:nvSpPr>
          <p:spPr>
            <a:xfrm>
              <a:off x="0" y="-38100"/>
              <a:ext cx="868986" cy="3502017"/>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345879" y="1404281"/>
            <a:ext cx="8183340" cy="0"/>
          </a:xfrm>
          <a:prstGeom prst="line">
            <a:avLst/>
          </a:prstGeom>
          <a:ln cap="flat" w="66675">
            <a:solidFill>
              <a:srgbClr val="184C99"/>
            </a:solidFill>
            <a:prstDash val="solid"/>
            <a:headEnd type="none" len="sm" w="sm"/>
            <a:tailEnd type="none" len="sm" w="sm"/>
          </a:ln>
        </p:spPr>
      </p:sp>
      <p:sp>
        <p:nvSpPr>
          <p:cNvPr name="Freeform 6" id="6"/>
          <p:cNvSpPr/>
          <p:nvPr/>
        </p:nvSpPr>
        <p:spPr>
          <a:xfrm flipH="false" flipV="false" rot="0">
            <a:off x="17366942" y="520137"/>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052026" y="1768770"/>
            <a:ext cx="7158519" cy="6749460"/>
          </a:xfrm>
          <a:custGeom>
            <a:avLst/>
            <a:gdLst/>
            <a:ahLst/>
            <a:cxnLst/>
            <a:rect r="r" b="b" t="t" l="l"/>
            <a:pathLst>
              <a:path h="6749460" w="7158519">
                <a:moveTo>
                  <a:pt x="0" y="0"/>
                </a:moveTo>
                <a:lnTo>
                  <a:pt x="7158519" y="0"/>
                </a:lnTo>
                <a:lnTo>
                  <a:pt x="7158519" y="6749460"/>
                </a:lnTo>
                <a:lnTo>
                  <a:pt x="0" y="6749460"/>
                </a:lnTo>
                <a:lnTo>
                  <a:pt x="0" y="0"/>
                </a:lnTo>
                <a:close/>
              </a:path>
            </a:pathLst>
          </a:custGeom>
          <a:blipFill>
            <a:blip r:embed="rId4"/>
            <a:stretch>
              <a:fillRect l="0" t="0" r="0" b="0"/>
            </a:stretch>
          </a:blipFill>
          <a:ln w="19050" cap="sq">
            <a:solidFill>
              <a:srgbClr val="000000"/>
            </a:solidFill>
            <a:prstDash val="solid"/>
            <a:miter/>
          </a:ln>
        </p:spPr>
      </p:sp>
      <p:sp>
        <p:nvSpPr>
          <p:cNvPr name="TextBox 8" id="8"/>
          <p:cNvSpPr txBox="true"/>
          <p:nvPr/>
        </p:nvSpPr>
        <p:spPr>
          <a:xfrm rot="0">
            <a:off x="345879" y="443937"/>
            <a:ext cx="15627995" cy="646431"/>
          </a:xfrm>
          <a:prstGeom prst="rect">
            <a:avLst/>
          </a:prstGeom>
        </p:spPr>
        <p:txBody>
          <a:bodyPr anchor="t" rtlCol="false" tIns="0" lIns="0" bIns="0" rIns="0">
            <a:spAutoFit/>
          </a:bodyPr>
          <a:lstStyle/>
          <a:p>
            <a:pPr algn="just" marL="0" indent="0" lvl="0">
              <a:lnSpc>
                <a:spcPts val="5319"/>
              </a:lnSpc>
              <a:spcBef>
                <a:spcPct val="0"/>
              </a:spcBef>
            </a:pPr>
            <a:r>
              <a:rPr lang="en-US" b="true" sz="3799">
                <a:solidFill>
                  <a:srgbClr val="184C99"/>
                </a:solidFill>
                <a:latin typeface="Montaser Arabic Bold"/>
                <a:ea typeface="Montaser Arabic Bold"/>
                <a:cs typeface="Montaser Arabic Bold"/>
                <a:sym typeface="Montaser Arabic Bold"/>
              </a:rPr>
              <a:t>c. Biểu đồ phân phối theo nhóm giới tính (Gender Distribution):</a:t>
            </a:r>
          </a:p>
        </p:txBody>
      </p:sp>
      <p:sp>
        <p:nvSpPr>
          <p:cNvPr name="TextBox 9" id="9"/>
          <p:cNvSpPr txBox="true"/>
          <p:nvPr/>
        </p:nvSpPr>
        <p:spPr>
          <a:xfrm rot="0">
            <a:off x="865860" y="1829068"/>
            <a:ext cx="8517783" cy="7536446"/>
          </a:xfrm>
          <a:prstGeom prst="rect">
            <a:avLst/>
          </a:prstGeom>
        </p:spPr>
        <p:txBody>
          <a:bodyPr anchor="t" rtlCol="false" tIns="0" lIns="0" bIns="0" rIns="0">
            <a:spAutoFit/>
          </a:bodyPr>
          <a:lstStyle/>
          <a:p>
            <a:pPr algn="just">
              <a:lnSpc>
                <a:spcPts val="4605"/>
              </a:lnSpc>
            </a:pPr>
            <a:r>
              <a:rPr lang="en-US" sz="3289" b="true">
                <a:solidFill>
                  <a:srgbClr val="184C99"/>
                </a:solidFill>
                <a:latin typeface="Montaser Arabic Bold"/>
                <a:ea typeface="Montaser Arabic Bold"/>
                <a:cs typeface="Montaser Arabic Bold"/>
                <a:sym typeface="Montaser Arabic Bold"/>
              </a:rPr>
              <a:t>Biểu đồ phân phối theo nhóm giới tính (nam nữ)</a:t>
            </a:r>
            <a:r>
              <a:rPr lang="en-US" sz="3289">
                <a:solidFill>
                  <a:srgbClr val="184C99"/>
                </a:solidFill>
                <a:latin typeface="Montaser Arabic"/>
                <a:ea typeface="Montaser Arabic"/>
                <a:cs typeface="Montaser Arabic"/>
                <a:sym typeface="Montaser Arabic"/>
              </a:rPr>
              <a:t> là một trong các phần thiết yếu để tóm tắt bức tranh tổng thể về cơ cấu Khách hàng thông qua việc hiểu rõ</a:t>
            </a:r>
            <a:r>
              <a:rPr lang="en-US" sz="3289" u="sng">
                <a:solidFill>
                  <a:srgbClr val="184C99"/>
                </a:solidFill>
                <a:latin typeface="Montaser Arabic"/>
                <a:ea typeface="Montaser Arabic"/>
                <a:cs typeface="Montaser Arabic"/>
                <a:sym typeface="Montaser Arabic"/>
              </a:rPr>
              <a:t> đối tượng khách hàng (phân khúc khách hàng nào chiếm ưu thế hơn)</a:t>
            </a:r>
            <a:r>
              <a:rPr lang="en-US" sz="3289">
                <a:solidFill>
                  <a:srgbClr val="184C99"/>
                </a:solidFill>
                <a:latin typeface="Montaser Arabic"/>
                <a:ea typeface="Montaser Arabic"/>
                <a:cs typeface="Montaser Arabic"/>
                <a:sym typeface="Montaser Arabic"/>
              </a:rPr>
              <a:t>, phân tích và </a:t>
            </a:r>
            <a:r>
              <a:rPr lang="en-US" sz="3289" u="sng">
                <a:solidFill>
                  <a:srgbClr val="184C99"/>
                </a:solidFill>
                <a:latin typeface="Montaser Arabic"/>
                <a:ea typeface="Montaser Arabic"/>
                <a:cs typeface="Montaser Arabic"/>
                <a:sym typeface="Montaser Arabic"/>
              </a:rPr>
              <a:t>so sánh hành vi</a:t>
            </a:r>
            <a:r>
              <a:rPr lang="en-US" sz="3289">
                <a:solidFill>
                  <a:srgbClr val="184C99"/>
                </a:solidFill>
                <a:latin typeface="Montaser Arabic"/>
                <a:ea typeface="Montaser Arabic"/>
                <a:cs typeface="Montaser Arabic"/>
                <a:sym typeface="Montaser Arabic"/>
              </a:rPr>
              <a:t> (sở thích, nhu cầu, mua sắm) giữa nam - nữ. </a:t>
            </a:r>
          </a:p>
          <a:p>
            <a:pPr algn="just">
              <a:lnSpc>
                <a:spcPts val="4605"/>
              </a:lnSpc>
            </a:pPr>
            <a:r>
              <a:rPr lang="en-US" sz="3289">
                <a:solidFill>
                  <a:srgbClr val="184C99"/>
                </a:solidFill>
                <a:latin typeface="Montaser Arabic"/>
                <a:ea typeface="Montaser Arabic"/>
                <a:cs typeface="Montaser Arabic"/>
                <a:sym typeface="Montaser Arabic"/>
              </a:rPr>
              <a:t>Từ đó, nhằm tối ưu hóa chiến lược kinh doanh, tiếp thị và sản phẩm, đồng thời hiểu rõ thói quen và sở thích của khách hàng để phục vụ họ tốt hơn.</a:t>
            </a:r>
          </a:p>
          <a:p>
            <a:pPr algn="just" marL="0" indent="0" lvl="0">
              <a:lnSpc>
                <a:spcPts val="4605"/>
              </a:lnSpc>
              <a:spcBef>
                <a:spcPct val="0"/>
              </a:spcBef>
            </a:pPr>
          </a:p>
        </p:txBody>
      </p:sp>
    </p:spTree>
  </p:cSld>
  <p:clrMapOvr>
    <a:masterClrMapping/>
  </p:clrMapOvr>
  <p:transition spd="slow">
    <p:push dir="l"/>
  </p:transition>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A6B9DD"/>
        </a:solidFill>
      </p:bgPr>
    </p:bg>
    <p:spTree>
      <p:nvGrpSpPr>
        <p:cNvPr id="1" name=""/>
        <p:cNvGrpSpPr/>
        <p:nvPr/>
      </p:nvGrpSpPr>
      <p:grpSpPr>
        <a:xfrm>
          <a:off x="0" y="0"/>
          <a:ext cx="0" cy="0"/>
          <a:chOff x="0" y="0"/>
          <a:chExt cx="0" cy="0"/>
        </a:xfrm>
      </p:grpSpPr>
      <p:grpSp>
        <p:nvGrpSpPr>
          <p:cNvPr name="Group 2" id="2"/>
          <p:cNvGrpSpPr/>
          <p:nvPr/>
        </p:nvGrpSpPr>
        <p:grpSpPr>
          <a:xfrm rot="0">
            <a:off x="17573625" y="0"/>
            <a:ext cx="3299433" cy="13152062"/>
            <a:chOff x="0" y="0"/>
            <a:chExt cx="868986" cy="3463917"/>
          </a:xfrm>
        </p:grpSpPr>
        <p:sp>
          <p:nvSpPr>
            <p:cNvPr name="Freeform 3" id="3"/>
            <p:cNvSpPr/>
            <p:nvPr/>
          </p:nvSpPr>
          <p:spPr>
            <a:xfrm flipH="false" flipV="false" rot="0">
              <a:off x="0" y="0"/>
              <a:ext cx="868986" cy="3463918"/>
            </a:xfrm>
            <a:custGeom>
              <a:avLst/>
              <a:gdLst/>
              <a:ahLst/>
              <a:cxnLst/>
              <a:rect r="r" b="b" t="t" l="l"/>
              <a:pathLst>
                <a:path h="3463918" w="868986">
                  <a:moveTo>
                    <a:pt x="0" y="0"/>
                  </a:moveTo>
                  <a:lnTo>
                    <a:pt x="868986" y="0"/>
                  </a:lnTo>
                  <a:lnTo>
                    <a:pt x="868986" y="3463918"/>
                  </a:lnTo>
                  <a:lnTo>
                    <a:pt x="0" y="3463918"/>
                  </a:lnTo>
                  <a:close/>
                </a:path>
              </a:pathLst>
            </a:custGeom>
            <a:solidFill>
              <a:srgbClr val="FFFFFF"/>
            </a:solidFill>
          </p:spPr>
        </p:sp>
        <p:sp>
          <p:nvSpPr>
            <p:cNvPr name="TextBox 4" id="4"/>
            <p:cNvSpPr txBox="true"/>
            <p:nvPr/>
          </p:nvSpPr>
          <p:spPr>
            <a:xfrm>
              <a:off x="0" y="-38100"/>
              <a:ext cx="868986" cy="3502017"/>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345879" y="1213935"/>
            <a:ext cx="8183340" cy="0"/>
          </a:xfrm>
          <a:prstGeom prst="line">
            <a:avLst/>
          </a:prstGeom>
          <a:ln cap="flat" w="66675">
            <a:solidFill>
              <a:srgbClr val="1848A0"/>
            </a:solidFill>
            <a:prstDash val="solid"/>
            <a:headEnd type="none" len="sm" w="sm"/>
            <a:tailEnd type="none" len="sm" w="sm"/>
          </a:ln>
        </p:spPr>
      </p:sp>
      <p:sp>
        <p:nvSpPr>
          <p:cNvPr name="Freeform 6" id="6"/>
          <p:cNvSpPr/>
          <p:nvPr/>
        </p:nvSpPr>
        <p:spPr>
          <a:xfrm flipH="false" flipV="false" rot="0">
            <a:off x="17366942" y="520137"/>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45879" y="1515052"/>
            <a:ext cx="7978699" cy="7520626"/>
          </a:xfrm>
          <a:custGeom>
            <a:avLst/>
            <a:gdLst/>
            <a:ahLst/>
            <a:cxnLst/>
            <a:rect r="r" b="b" t="t" l="l"/>
            <a:pathLst>
              <a:path h="7520626" w="7978699">
                <a:moveTo>
                  <a:pt x="0" y="0"/>
                </a:moveTo>
                <a:lnTo>
                  <a:pt x="7978699" y="0"/>
                </a:lnTo>
                <a:lnTo>
                  <a:pt x="7978699" y="7520626"/>
                </a:lnTo>
                <a:lnTo>
                  <a:pt x="0" y="7520626"/>
                </a:lnTo>
                <a:lnTo>
                  <a:pt x="0" y="0"/>
                </a:lnTo>
                <a:close/>
              </a:path>
            </a:pathLst>
          </a:custGeom>
          <a:blipFill>
            <a:blip r:embed="rId4"/>
            <a:stretch>
              <a:fillRect l="0" t="-14984" r="-358335" b="-134472"/>
            </a:stretch>
          </a:blipFill>
          <a:ln w="19050" cap="sq">
            <a:solidFill>
              <a:srgbClr val="000000"/>
            </a:solidFill>
            <a:prstDash val="solid"/>
            <a:miter/>
          </a:ln>
        </p:spPr>
      </p:sp>
      <p:sp>
        <p:nvSpPr>
          <p:cNvPr name="TextBox 8" id="8"/>
          <p:cNvSpPr txBox="true"/>
          <p:nvPr/>
        </p:nvSpPr>
        <p:spPr>
          <a:xfrm rot="0">
            <a:off x="345879" y="266388"/>
            <a:ext cx="15629216" cy="646431"/>
          </a:xfrm>
          <a:prstGeom prst="rect">
            <a:avLst/>
          </a:prstGeom>
        </p:spPr>
        <p:txBody>
          <a:bodyPr anchor="t" rtlCol="false" tIns="0" lIns="0" bIns="0" rIns="0">
            <a:spAutoFit/>
          </a:bodyPr>
          <a:lstStyle/>
          <a:p>
            <a:pPr algn="just" marL="0" indent="0" lvl="0">
              <a:lnSpc>
                <a:spcPts val="5319"/>
              </a:lnSpc>
              <a:spcBef>
                <a:spcPct val="0"/>
              </a:spcBef>
            </a:pPr>
            <a:r>
              <a:rPr lang="en-US" b="true" sz="3799">
                <a:solidFill>
                  <a:srgbClr val="184C99"/>
                </a:solidFill>
                <a:latin typeface="Montaser Arabic Bold"/>
                <a:ea typeface="Montaser Arabic Bold"/>
                <a:cs typeface="Montaser Arabic Bold"/>
                <a:sym typeface="Montaser Arabic Bold"/>
              </a:rPr>
              <a:t>c. Biểu đồ phân phối theo nhóm giới tính (Gender Distribution):</a:t>
            </a:r>
          </a:p>
        </p:txBody>
      </p:sp>
      <p:sp>
        <p:nvSpPr>
          <p:cNvPr name="TextBox 9" id="9"/>
          <p:cNvSpPr txBox="true"/>
          <p:nvPr/>
        </p:nvSpPr>
        <p:spPr>
          <a:xfrm rot="0">
            <a:off x="8710003" y="1698163"/>
            <a:ext cx="8108588" cy="8546819"/>
          </a:xfrm>
          <a:prstGeom prst="rect">
            <a:avLst/>
          </a:prstGeom>
        </p:spPr>
        <p:txBody>
          <a:bodyPr anchor="t" rtlCol="false" tIns="0" lIns="0" bIns="0" rIns="0">
            <a:spAutoFit/>
          </a:bodyPr>
          <a:lstStyle/>
          <a:p>
            <a:pPr algn="just">
              <a:lnSpc>
                <a:spcPts val="4565"/>
              </a:lnSpc>
            </a:pPr>
            <a:r>
              <a:rPr lang="en-US" sz="3261" b="true">
                <a:solidFill>
                  <a:srgbClr val="1848A0"/>
                </a:solidFill>
                <a:latin typeface="Montaser Arabic Bold"/>
                <a:ea typeface="Montaser Arabic Bold"/>
                <a:cs typeface="Montaser Arabic Bold"/>
                <a:sym typeface="Montaser Arabic Bold"/>
              </a:rPr>
              <a:t>Biểu đồ phân phối này cho thấy: </a:t>
            </a:r>
          </a:p>
          <a:p>
            <a:pPr algn="just">
              <a:lnSpc>
                <a:spcPts val="4565"/>
              </a:lnSpc>
            </a:pPr>
            <a:r>
              <a:rPr lang="en-US" sz="3261">
                <a:solidFill>
                  <a:srgbClr val="1848A0"/>
                </a:solidFill>
                <a:latin typeface="Montaser Arabic"/>
                <a:ea typeface="Montaser Arabic"/>
                <a:cs typeface="Montaser Arabic"/>
                <a:sym typeface="Montaser Arabic"/>
              </a:rPr>
              <a:t>→ Số lượng Khách hàng theo nhóm Giới tính có sự cân bằng tương đối giữa hai đối tượng khách hàng nam và nữ (tỷ lệ phần trăm).</a:t>
            </a:r>
          </a:p>
          <a:p>
            <a:pPr algn="just">
              <a:lnSpc>
                <a:spcPts val="4565"/>
              </a:lnSpc>
            </a:pPr>
            <a:r>
              <a:rPr lang="en-US" sz="3261">
                <a:solidFill>
                  <a:srgbClr val="1848A0"/>
                </a:solidFill>
                <a:latin typeface="Montaser Arabic"/>
                <a:ea typeface="Montaser Arabic"/>
                <a:cs typeface="Montaser Arabic"/>
                <a:sym typeface="Montaser Arabic"/>
              </a:rPr>
              <a:t>→ Với sự cân bằng này, cả hai nhóm giới tính đều đóng vai trò quan trọng và có sức ảnh hưởng ngang nhau đến doanh thu hoặc hành vi mua sắm. Vì vây, chiến lược kinh doanh và tiếp thị cần được thiết kế linh hoạt để đáp ứng cả hai nhóm.</a:t>
            </a:r>
          </a:p>
          <a:p>
            <a:pPr algn="just">
              <a:lnSpc>
                <a:spcPts val="4565"/>
              </a:lnSpc>
            </a:pPr>
          </a:p>
          <a:p>
            <a:pPr algn="just">
              <a:lnSpc>
                <a:spcPts val="4565"/>
              </a:lnSpc>
            </a:pPr>
          </a:p>
          <a:p>
            <a:pPr algn="just" marL="0" indent="0" lvl="0">
              <a:lnSpc>
                <a:spcPts val="4565"/>
              </a:lnSpc>
              <a:spcBef>
                <a:spcPct val="0"/>
              </a:spcBef>
            </a:pPr>
          </a:p>
        </p:txBody>
      </p:sp>
    </p:spTree>
  </p:cSld>
  <p:clrMapOvr>
    <a:masterClrMapping/>
  </p:clrMapOvr>
  <p:transition spd="slow">
    <p:cover dir="lu"/>
  </p:transition>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A6B9DD"/>
        </a:solidFill>
      </p:bgPr>
    </p:bg>
    <p:spTree>
      <p:nvGrpSpPr>
        <p:cNvPr id="1" name=""/>
        <p:cNvGrpSpPr/>
        <p:nvPr/>
      </p:nvGrpSpPr>
      <p:grpSpPr>
        <a:xfrm>
          <a:off x="0" y="0"/>
          <a:ext cx="0" cy="0"/>
          <a:chOff x="0" y="0"/>
          <a:chExt cx="0" cy="0"/>
        </a:xfrm>
      </p:grpSpPr>
      <p:grpSp>
        <p:nvGrpSpPr>
          <p:cNvPr name="Group 2" id="2"/>
          <p:cNvGrpSpPr/>
          <p:nvPr/>
        </p:nvGrpSpPr>
        <p:grpSpPr>
          <a:xfrm rot="0">
            <a:off x="17573625" y="0"/>
            <a:ext cx="3299433" cy="13152062"/>
            <a:chOff x="0" y="0"/>
            <a:chExt cx="868986" cy="3463917"/>
          </a:xfrm>
        </p:grpSpPr>
        <p:sp>
          <p:nvSpPr>
            <p:cNvPr name="Freeform 3" id="3"/>
            <p:cNvSpPr/>
            <p:nvPr/>
          </p:nvSpPr>
          <p:spPr>
            <a:xfrm flipH="false" flipV="false" rot="0">
              <a:off x="0" y="0"/>
              <a:ext cx="868986" cy="3463918"/>
            </a:xfrm>
            <a:custGeom>
              <a:avLst/>
              <a:gdLst/>
              <a:ahLst/>
              <a:cxnLst/>
              <a:rect r="r" b="b" t="t" l="l"/>
              <a:pathLst>
                <a:path h="3463918" w="868986">
                  <a:moveTo>
                    <a:pt x="0" y="0"/>
                  </a:moveTo>
                  <a:lnTo>
                    <a:pt x="868986" y="0"/>
                  </a:lnTo>
                  <a:lnTo>
                    <a:pt x="868986" y="3463918"/>
                  </a:lnTo>
                  <a:lnTo>
                    <a:pt x="0" y="3463918"/>
                  </a:lnTo>
                  <a:close/>
                </a:path>
              </a:pathLst>
            </a:custGeom>
            <a:solidFill>
              <a:srgbClr val="FFFFFF"/>
            </a:solidFill>
          </p:spPr>
        </p:sp>
        <p:sp>
          <p:nvSpPr>
            <p:cNvPr name="TextBox 4" id="4"/>
            <p:cNvSpPr txBox="true"/>
            <p:nvPr/>
          </p:nvSpPr>
          <p:spPr>
            <a:xfrm>
              <a:off x="0" y="-38100"/>
              <a:ext cx="868986" cy="3502017"/>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377420" y="1062038"/>
            <a:ext cx="8183340" cy="0"/>
          </a:xfrm>
          <a:prstGeom prst="line">
            <a:avLst/>
          </a:prstGeom>
          <a:ln cap="flat" w="66675">
            <a:solidFill>
              <a:srgbClr val="184C99"/>
            </a:solidFill>
            <a:prstDash val="solid"/>
            <a:headEnd type="none" len="sm" w="sm"/>
            <a:tailEnd type="none" len="sm" w="sm"/>
          </a:ln>
        </p:spPr>
      </p:sp>
      <p:sp>
        <p:nvSpPr>
          <p:cNvPr name="Freeform 6" id="6"/>
          <p:cNvSpPr/>
          <p:nvPr/>
        </p:nvSpPr>
        <p:spPr>
          <a:xfrm flipH="false" flipV="false" rot="0">
            <a:off x="17366942" y="520137"/>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45879" y="1515052"/>
            <a:ext cx="8214881" cy="7743248"/>
          </a:xfrm>
          <a:custGeom>
            <a:avLst/>
            <a:gdLst/>
            <a:ahLst/>
            <a:cxnLst/>
            <a:rect r="r" b="b" t="t" l="l"/>
            <a:pathLst>
              <a:path h="7743248" w="8214881">
                <a:moveTo>
                  <a:pt x="0" y="0"/>
                </a:moveTo>
                <a:lnTo>
                  <a:pt x="8214881" y="0"/>
                </a:lnTo>
                <a:lnTo>
                  <a:pt x="8214881" y="7743248"/>
                </a:lnTo>
                <a:lnTo>
                  <a:pt x="0" y="7743248"/>
                </a:lnTo>
                <a:lnTo>
                  <a:pt x="0" y="0"/>
                </a:lnTo>
                <a:close/>
              </a:path>
            </a:pathLst>
          </a:custGeom>
          <a:blipFill>
            <a:blip r:embed="rId4"/>
            <a:stretch>
              <a:fillRect l="0" t="-14984" r="-358335" b="-134472"/>
            </a:stretch>
          </a:blipFill>
          <a:ln w="19050" cap="sq">
            <a:solidFill>
              <a:srgbClr val="000000"/>
            </a:solidFill>
            <a:prstDash val="solid"/>
            <a:miter/>
          </a:ln>
        </p:spPr>
      </p:sp>
      <p:sp>
        <p:nvSpPr>
          <p:cNvPr name="TextBox 8" id="8"/>
          <p:cNvSpPr txBox="true"/>
          <p:nvPr/>
        </p:nvSpPr>
        <p:spPr>
          <a:xfrm rot="0">
            <a:off x="345879" y="266388"/>
            <a:ext cx="15629216" cy="646431"/>
          </a:xfrm>
          <a:prstGeom prst="rect">
            <a:avLst/>
          </a:prstGeom>
        </p:spPr>
        <p:txBody>
          <a:bodyPr anchor="t" rtlCol="false" tIns="0" lIns="0" bIns="0" rIns="0">
            <a:spAutoFit/>
          </a:bodyPr>
          <a:lstStyle/>
          <a:p>
            <a:pPr algn="just" marL="0" indent="0" lvl="0">
              <a:lnSpc>
                <a:spcPts val="5319"/>
              </a:lnSpc>
              <a:spcBef>
                <a:spcPct val="0"/>
              </a:spcBef>
            </a:pPr>
            <a:r>
              <a:rPr lang="en-US" b="true" sz="3799">
                <a:solidFill>
                  <a:srgbClr val="184C99"/>
                </a:solidFill>
                <a:latin typeface="Montaser Arabic Bold"/>
                <a:ea typeface="Montaser Arabic Bold"/>
                <a:cs typeface="Montaser Arabic Bold"/>
                <a:sym typeface="Montaser Arabic Bold"/>
              </a:rPr>
              <a:t>c. Biểu đồ phân phối theo nhóm giới tính (Gender Distribution):</a:t>
            </a:r>
          </a:p>
        </p:txBody>
      </p:sp>
      <p:sp>
        <p:nvSpPr>
          <p:cNvPr name="TextBox 9" id="9"/>
          <p:cNvSpPr txBox="true"/>
          <p:nvPr/>
        </p:nvSpPr>
        <p:spPr>
          <a:xfrm rot="0">
            <a:off x="8936186" y="1486477"/>
            <a:ext cx="8262012" cy="8264239"/>
          </a:xfrm>
          <a:prstGeom prst="rect">
            <a:avLst/>
          </a:prstGeom>
        </p:spPr>
        <p:txBody>
          <a:bodyPr anchor="t" rtlCol="false" tIns="0" lIns="0" bIns="0" rIns="0">
            <a:spAutoFit/>
          </a:bodyPr>
          <a:lstStyle/>
          <a:p>
            <a:pPr algn="just">
              <a:lnSpc>
                <a:spcPts val="4390"/>
              </a:lnSpc>
            </a:pPr>
            <a:r>
              <a:rPr lang="en-US" sz="3136">
                <a:solidFill>
                  <a:srgbClr val="184C99"/>
                </a:solidFill>
                <a:latin typeface="Montaser Arabic"/>
                <a:ea typeface="Montaser Arabic"/>
                <a:cs typeface="Montaser Arabic"/>
                <a:sym typeface="Montaser Arabic"/>
              </a:rPr>
              <a:t>→ </a:t>
            </a:r>
            <a:r>
              <a:rPr lang="en-US" sz="3136" b="true">
                <a:solidFill>
                  <a:srgbClr val="184C99"/>
                </a:solidFill>
                <a:latin typeface="Montaser Arabic Bold"/>
                <a:ea typeface="Montaser Arabic Bold"/>
                <a:cs typeface="Montaser Arabic Bold"/>
                <a:sym typeface="Montaser Arabic Bold"/>
              </a:rPr>
              <a:t>Tuy nhiên, sự cân bằng về số lượng khách hàng không đồng nghĩa với việc hành vi mua sắm của họ là giống nhau.</a:t>
            </a:r>
          </a:p>
          <a:p>
            <a:pPr algn="just" marL="677115" indent="-338558" lvl="1">
              <a:lnSpc>
                <a:spcPts val="4390"/>
              </a:lnSpc>
              <a:buFont typeface="Arial"/>
              <a:buChar char="•"/>
            </a:pPr>
            <a:r>
              <a:rPr lang="en-US" sz="3136">
                <a:solidFill>
                  <a:srgbClr val="184C99"/>
                </a:solidFill>
                <a:latin typeface="Montaser Arabic"/>
                <a:ea typeface="Montaser Arabic"/>
                <a:cs typeface="Montaser Arabic"/>
                <a:sym typeface="Montaser Arabic"/>
              </a:rPr>
              <a:t>Cần </a:t>
            </a:r>
            <a:r>
              <a:rPr lang="en-US" b="true" sz="3136">
                <a:solidFill>
                  <a:srgbClr val="184C99"/>
                </a:solidFill>
                <a:latin typeface="Montaser Arabic Bold"/>
                <a:ea typeface="Montaser Arabic Bold"/>
                <a:cs typeface="Montaser Arabic Bold"/>
                <a:sym typeface="Montaser Arabic Bold"/>
              </a:rPr>
              <a:t>so sánh thêm</a:t>
            </a:r>
            <a:r>
              <a:rPr lang="en-US" sz="3136">
                <a:solidFill>
                  <a:srgbClr val="184C99"/>
                </a:solidFill>
                <a:latin typeface="Montaser Arabic"/>
                <a:ea typeface="Montaser Arabic"/>
                <a:cs typeface="Montaser Arabic"/>
                <a:sym typeface="Montaser Arabic"/>
              </a:rPr>
              <a:t> tổng chi tiêu (Total Spending) theo từng nhóm giới tính/độ tuổi để hiểu rõ nhóm khách hàng nào chi tiêu nhiều hơn hoặc có giá trị mua sắm lớn hơn.</a:t>
            </a:r>
          </a:p>
          <a:p>
            <a:pPr algn="just" marL="677115" indent="-338558" lvl="1">
              <a:lnSpc>
                <a:spcPts val="4390"/>
              </a:lnSpc>
              <a:buFont typeface="Arial"/>
              <a:buChar char="•"/>
            </a:pPr>
            <a:r>
              <a:rPr lang="en-US" b="true" sz="3136">
                <a:solidFill>
                  <a:srgbClr val="184C99"/>
                </a:solidFill>
                <a:latin typeface="Montaser Arabic Bold"/>
                <a:ea typeface="Montaser Arabic Bold"/>
                <a:cs typeface="Montaser Arabic Bold"/>
                <a:sym typeface="Montaser Arabic Bold"/>
              </a:rPr>
              <a:t>Hiểu rõ hành vi mua sắm theo từng nhóm đối tượng khách hàng (theo giới tính)</a:t>
            </a:r>
            <a:r>
              <a:rPr lang="en-US" sz="3136">
                <a:solidFill>
                  <a:srgbClr val="184C99"/>
                </a:solidFill>
                <a:latin typeface="Montaser Arabic"/>
                <a:ea typeface="Montaser Arabic"/>
                <a:cs typeface="Montaser Arabic"/>
                <a:sym typeface="Montaser Arabic"/>
              </a:rPr>
              <a:t> nhằm tạo các chiến dịch tiếp thị riêng biệt, tập trung vào sở thích và nhu cầu đặc thù của nam và nữ để tối ưu hóa hiệu quả tiếp cận.</a:t>
            </a:r>
          </a:p>
          <a:p>
            <a:pPr algn="just">
              <a:lnSpc>
                <a:spcPts val="4390"/>
              </a:lnSpc>
            </a:pPr>
          </a:p>
        </p:txBody>
      </p:sp>
    </p:spTree>
  </p:cSld>
  <p:clrMapOvr>
    <a:masterClrMapping/>
  </p:clrMapOvr>
  <p:transition spd="slow">
    <p:cover dir="lu"/>
  </p:transition>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A6B9DD"/>
        </a:solidFill>
      </p:bgPr>
    </p:bg>
    <p:spTree>
      <p:nvGrpSpPr>
        <p:cNvPr id="1" name=""/>
        <p:cNvGrpSpPr/>
        <p:nvPr/>
      </p:nvGrpSpPr>
      <p:grpSpPr>
        <a:xfrm>
          <a:off x="0" y="0"/>
          <a:ext cx="0" cy="0"/>
          <a:chOff x="0" y="0"/>
          <a:chExt cx="0" cy="0"/>
        </a:xfrm>
      </p:grpSpPr>
      <p:sp>
        <p:nvSpPr>
          <p:cNvPr name="Freeform 2" id="2"/>
          <p:cNvSpPr/>
          <p:nvPr/>
        </p:nvSpPr>
        <p:spPr>
          <a:xfrm flipH="false" flipV="false" rot="0">
            <a:off x="17135808" y="0"/>
            <a:ext cx="11649758" cy="11778248"/>
          </a:xfrm>
          <a:custGeom>
            <a:avLst/>
            <a:gdLst/>
            <a:ahLst/>
            <a:cxnLst/>
            <a:rect r="r" b="b" t="t" l="l"/>
            <a:pathLst>
              <a:path h="11778248" w="11649758">
                <a:moveTo>
                  <a:pt x="0" y="0"/>
                </a:moveTo>
                <a:lnTo>
                  <a:pt x="11649758" y="0"/>
                </a:lnTo>
                <a:lnTo>
                  <a:pt x="11649758" y="11778248"/>
                </a:lnTo>
                <a:lnTo>
                  <a:pt x="0" y="117782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6073525" y="-5711260"/>
            <a:ext cx="1438075" cy="13152062"/>
            <a:chOff x="0" y="0"/>
            <a:chExt cx="378752" cy="3463917"/>
          </a:xfrm>
        </p:grpSpPr>
        <p:sp>
          <p:nvSpPr>
            <p:cNvPr name="Freeform 4" id="4"/>
            <p:cNvSpPr/>
            <p:nvPr/>
          </p:nvSpPr>
          <p:spPr>
            <a:xfrm flipH="false" flipV="false" rot="0">
              <a:off x="0" y="0"/>
              <a:ext cx="378752" cy="3463918"/>
            </a:xfrm>
            <a:custGeom>
              <a:avLst/>
              <a:gdLst/>
              <a:ahLst/>
              <a:cxnLst/>
              <a:rect r="r" b="b" t="t" l="l"/>
              <a:pathLst>
                <a:path h="3463918" w="378752">
                  <a:moveTo>
                    <a:pt x="0" y="0"/>
                  </a:moveTo>
                  <a:lnTo>
                    <a:pt x="378752" y="0"/>
                  </a:lnTo>
                  <a:lnTo>
                    <a:pt x="378752" y="3463918"/>
                  </a:lnTo>
                  <a:lnTo>
                    <a:pt x="0" y="3463918"/>
                  </a:lnTo>
                  <a:close/>
                </a:path>
              </a:pathLst>
            </a:custGeom>
            <a:solidFill>
              <a:srgbClr val="C2CFE9"/>
            </a:solidFill>
          </p:spPr>
        </p:sp>
        <p:sp>
          <p:nvSpPr>
            <p:cNvPr name="TextBox 5" id="5"/>
            <p:cNvSpPr txBox="true"/>
            <p:nvPr/>
          </p:nvSpPr>
          <p:spPr>
            <a:xfrm>
              <a:off x="0" y="-38100"/>
              <a:ext cx="378752" cy="3502017"/>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a:off x="514752" y="1931470"/>
            <a:ext cx="9126314" cy="0"/>
          </a:xfrm>
          <a:prstGeom prst="line">
            <a:avLst/>
          </a:prstGeom>
          <a:ln cap="flat" w="66675">
            <a:solidFill>
              <a:srgbClr val="1848A0"/>
            </a:solidFill>
            <a:prstDash val="solid"/>
            <a:headEnd type="none" len="sm" w="sm"/>
            <a:tailEnd type="none" len="sm" w="sm"/>
          </a:ln>
        </p:spPr>
      </p:sp>
      <p:sp>
        <p:nvSpPr>
          <p:cNvPr name="Freeform 7" id="7"/>
          <p:cNvSpPr/>
          <p:nvPr/>
        </p:nvSpPr>
        <p:spPr>
          <a:xfrm flipH="false" flipV="false" rot="0">
            <a:off x="8581819" y="9292085"/>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6281425" y="936556"/>
            <a:ext cx="854383" cy="994915"/>
          </a:xfrm>
          <a:custGeom>
            <a:avLst/>
            <a:gdLst/>
            <a:ahLst/>
            <a:cxnLst/>
            <a:rect r="r" b="b" t="t" l="l"/>
            <a:pathLst>
              <a:path h="994915" w="854383">
                <a:moveTo>
                  <a:pt x="0" y="0"/>
                </a:moveTo>
                <a:lnTo>
                  <a:pt x="854383" y="0"/>
                </a:lnTo>
                <a:lnTo>
                  <a:pt x="854383" y="994914"/>
                </a:lnTo>
                <a:lnTo>
                  <a:pt x="0" y="9949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679319" y="201771"/>
            <a:ext cx="11579983" cy="1313181"/>
          </a:xfrm>
          <a:prstGeom prst="rect">
            <a:avLst/>
          </a:prstGeom>
        </p:spPr>
        <p:txBody>
          <a:bodyPr anchor="t" rtlCol="false" tIns="0" lIns="0" bIns="0" rIns="0">
            <a:spAutoFit/>
          </a:bodyPr>
          <a:lstStyle/>
          <a:p>
            <a:pPr algn="just" marL="0" indent="0" lvl="0">
              <a:lnSpc>
                <a:spcPts val="5319"/>
              </a:lnSpc>
              <a:spcBef>
                <a:spcPct val="0"/>
              </a:spcBef>
            </a:pPr>
            <a:r>
              <a:rPr lang="en-US" b="true" sz="3799">
                <a:solidFill>
                  <a:srgbClr val="1848A0"/>
                </a:solidFill>
                <a:latin typeface="Montaser Arabic Bold"/>
                <a:ea typeface="Montaser Arabic Bold"/>
                <a:cs typeface="Montaser Arabic Bold"/>
                <a:sym typeface="Montaser Arabic Bold"/>
              </a:rPr>
              <a:t>d. Phân tích tổng chi tiêu theo giới tính (Total Spending by Gender) </a:t>
            </a:r>
          </a:p>
        </p:txBody>
      </p:sp>
      <p:sp>
        <p:nvSpPr>
          <p:cNvPr name="TextBox 10" id="10"/>
          <p:cNvSpPr txBox="true"/>
          <p:nvPr/>
        </p:nvSpPr>
        <p:spPr>
          <a:xfrm rot="0">
            <a:off x="514752" y="2215789"/>
            <a:ext cx="16134134" cy="7168344"/>
          </a:xfrm>
          <a:prstGeom prst="rect">
            <a:avLst/>
          </a:prstGeom>
        </p:spPr>
        <p:txBody>
          <a:bodyPr anchor="t" rtlCol="false" tIns="0" lIns="0" bIns="0" rIns="0">
            <a:spAutoFit/>
          </a:bodyPr>
          <a:lstStyle/>
          <a:p>
            <a:pPr algn="just">
              <a:lnSpc>
                <a:spcPts val="4419"/>
              </a:lnSpc>
            </a:pPr>
            <a:r>
              <a:rPr lang="en-US" sz="3156" b="true">
                <a:solidFill>
                  <a:srgbClr val="1848A0"/>
                </a:solidFill>
                <a:latin typeface="Montaser Arabic Bold"/>
                <a:ea typeface="Montaser Arabic Bold"/>
                <a:cs typeface="Montaser Arabic Bold"/>
                <a:sym typeface="Montaser Arabic Bold"/>
              </a:rPr>
              <a:t>Mục tiêu: </a:t>
            </a:r>
          </a:p>
          <a:p>
            <a:pPr algn="just">
              <a:lnSpc>
                <a:spcPts val="4419"/>
              </a:lnSpc>
            </a:pPr>
            <a:r>
              <a:rPr lang="en-US" sz="3156">
                <a:solidFill>
                  <a:srgbClr val="1848A0"/>
                </a:solidFill>
                <a:latin typeface="Montaser Arabic"/>
                <a:ea typeface="Montaser Arabic"/>
                <a:cs typeface="Montaser Arabic"/>
                <a:sym typeface="Montaser Arabic"/>
              </a:rPr>
              <a:t>Nhận biết/Phản ánh mức độ tiêu </a:t>
            </a:r>
            <a:r>
              <a:rPr lang="en-US" sz="3156">
                <a:solidFill>
                  <a:srgbClr val="1848A0"/>
                </a:solidFill>
                <a:latin typeface="Montaser Arabic"/>
                <a:ea typeface="Montaser Arabic"/>
                <a:cs typeface="Montaser Arabic"/>
                <a:sym typeface="Montaser Arabic"/>
              </a:rPr>
              <a:t>dùng thực tế, hành vi mua sắm của từng giới tính, giúp trả lời các câu hỏi cụ thể như:</a:t>
            </a:r>
          </a:p>
          <a:p>
            <a:pPr algn="just" marL="681537" indent="-340769" lvl="1">
              <a:lnSpc>
                <a:spcPts val="4419"/>
              </a:lnSpc>
              <a:buFont typeface="Arial"/>
              <a:buChar char="•"/>
            </a:pPr>
            <a:r>
              <a:rPr lang="en-US" b="true" sz="3156">
                <a:solidFill>
                  <a:srgbClr val="1848A0"/>
                </a:solidFill>
                <a:latin typeface="Montaser Arabic Bold"/>
                <a:ea typeface="Montaser Arabic Bold"/>
                <a:cs typeface="Montaser Arabic Bold"/>
                <a:sym typeface="Montaser Arabic Bold"/>
              </a:rPr>
              <a:t>Nhóm khách hàng </a:t>
            </a:r>
            <a:r>
              <a:rPr lang="en-US" sz="3156">
                <a:solidFill>
                  <a:srgbClr val="1848A0"/>
                </a:solidFill>
                <a:latin typeface="Montaser Arabic"/>
                <a:ea typeface="Montaser Arabic"/>
                <a:cs typeface="Montaser Arabic"/>
                <a:sym typeface="Montaser Arabic"/>
              </a:rPr>
              <a:t>nào (nam hay nữ) có </a:t>
            </a:r>
            <a:r>
              <a:rPr lang="en-US" b="true" sz="3156">
                <a:solidFill>
                  <a:srgbClr val="1848A0"/>
                </a:solidFill>
                <a:latin typeface="Montaser Arabic Bold"/>
                <a:ea typeface="Montaser Arabic Bold"/>
                <a:cs typeface="Montaser Arabic Bold"/>
                <a:sym typeface="Montaser Arabic Bold"/>
              </a:rPr>
              <a:t>mức chi tiêu cao hơn</a:t>
            </a:r>
            <a:r>
              <a:rPr lang="en-US" sz="3156">
                <a:solidFill>
                  <a:srgbClr val="1848A0"/>
                </a:solidFill>
                <a:latin typeface="Montaser Arabic"/>
                <a:ea typeface="Montaser Arabic"/>
                <a:cs typeface="Montaser Arabic"/>
                <a:sym typeface="Montaser Arabic"/>
              </a:rPr>
              <a:t>?</a:t>
            </a:r>
          </a:p>
          <a:p>
            <a:pPr algn="just" marL="681537" indent="-340769" lvl="1">
              <a:lnSpc>
                <a:spcPts val="4419"/>
              </a:lnSpc>
              <a:buFont typeface="Arial"/>
              <a:buChar char="•"/>
            </a:pPr>
            <a:r>
              <a:rPr lang="en-US" b="true" sz="3156">
                <a:solidFill>
                  <a:srgbClr val="1848A0"/>
                </a:solidFill>
                <a:latin typeface="Montaser Arabic Bold"/>
                <a:ea typeface="Montaser Arabic Bold"/>
                <a:cs typeface="Montaser Arabic Bold"/>
                <a:sym typeface="Montaser Arabic Bold"/>
              </a:rPr>
              <a:t>Mức độ ưu tiên </a:t>
            </a:r>
            <a:r>
              <a:rPr lang="en-US" sz="3156">
                <a:solidFill>
                  <a:srgbClr val="1848A0"/>
                </a:solidFill>
                <a:latin typeface="Montaser Arabic"/>
                <a:ea typeface="Montaser Arabic"/>
                <a:cs typeface="Montaser Arabic"/>
                <a:sym typeface="Montaser Arabic"/>
              </a:rPr>
              <a:t>của từng </a:t>
            </a:r>
            <a:r>
              <a:rPr lang="en-US" b="true" sz="3156">
                <a:solidFill>
                  <a:srgbClr val="1848A0"/>
                </a:solidFill>
                <a:latin typeface="Montaser Arabic Bold"/>
                <a:ea typeface="Montaser Arabic Bold"/>
                <a:cs typeface="Montaser Arabic Bold"/>
                <a:sym typeface="Montaser Arabic Bold"/>
              </a:rPr>
              <a:t>giới tính </a:t>
            </a:r>
            <a:r>
              <a:rPr lang="en-US" sz="3156">
                <a:solidFill>
                  <a:srgbClr val="1848A0"/>
                </a:solidFill>
                <a:latin typeface="Montaser Arabic"/>
                <a:ea typeface="Montaser Arabic"/>
                <a:cs typeface="Montaser Arabic"/>
                <a:sym typeface="Montaser Arabic"/>
              </a:rPr>
              <a:t>khi chi tiêu vào các </a:t>
            </a:r>
            <a:r>
              <a:rPr lang="en-US" b="true" sz="3156">
                <a:solidFill>
                  <a:srgbClr val="1848A0"/>
                </a:solidFill>
                <a:latin typeface="Montaser Arabic Bold"/>
                <a:ea typeface="Montaser Arabic Bold"/>
                <a:cs typeface="Montaser Arabic Bold"/>
                <a:sym typeface="Montaser Arabic Bold"/>
              </a:rPr>
              <a:t>sản phẩm/dịch vụ</a:t>
            </a:r>
            <a:r>
              <a:rPr lang="en-US" sz="3156">
                <a:solidFill>
                  <a:srgbClr val="1848A0"/>
                </a:solidFill>
                <a:latin typeface="Montaser Arabic"/>
                <a:ea typeface="Montaser Arabic"/>
                <a:cs typeface="Montaser Arabic"/>
                <a:sym typeface="Montaser Arabic"/>
              </a:rPr>
              <a:t>?</a:t>
            </a:r>
          </a:p>
          <a:p>
            <a:pPr algn="just" marL="681537" indent="-340769" lvl="1">
              <a:lnSpc>
                <a:spcPts val="4419"/>
              </a:lnSpc>
              <a:buFont typeface="Arial"/>
              <a:buChar char="•"/>
            </a:pPr>
            <a:r>
              <a:rPr lang="en-US" b="true" sz="3156">
                <a:solidFill>
                  <a:srgbClr val="1848A0"/>
                </a:solidFill>
                <a:latin typeface="Montaser Arabic Bold"/>
                <a:ea typeface="Montaser Arabic Bold"/>
                <a:cs typeface="Montaser Arabic Bold"/>
                <a:sym typeface="Montaser Arabic Bold"/>
              </a:rPr>
              <a:t>Phân tích tổng chi tiêu giúp doanh nghiệp</a:t>
            </a:r>
            <a:r>
              <a:rPr lang="en-US" sz="3156">
                <a:solidFill>
                  <a:srgbClr val="1848A0"/>
                </a:solidFill>
                <a:latin typeface="Montaser Arabic"/>
                <a:ea typeface="Montaser Arabic"/>
                <a:cs typeface="Montaser Arabic"/>
                <a:sym typeface="Montaser Arabic"/>
              </a:rPr>
              <a:t> phân khúc khách hàng hiệu quả hơn, dựa trên khả năng và xu hướng chi tiêu của</a:t>
            </a:r>
            <a:r>
              <a:rPr lang="en-US" b="true" sz="3156">
                <a:solidFill>
                  <a:srgbClr val="1848A0"/>
                </a:solidFill>
                <a:latin typeface="Montaser Arabic Bold"/>
                <a:ea typeface="Montaser Arabic Bold"/>
                <a:cs typeface="Montaser Arabic Bold"/>
                <a:sym typeface="Montaser Arabic Bold"/>
              </a:rPr>
              <a:t> từng giới tính.</a:t>
            </a:r>
          </a:p>
          <a:p>
            <a:pPr algn="just" marL="681537" indent="-340769" lvl="1">
              <a:lnSpc>
                <a:spcPts val="4419"/>
              </a:lnSpc>
              <a:buFont typeface="Arial"/>
              <a:buChar char="•"/>
            </a:pPr>
            <a:r>
              <a:rPr lang="en-US" sz="3156">
                <a:solidFill>
                  <a:srgbClr val="1848A0"/>
                </a:solidFill>
                <a:latin typeface="Montaser Arabic"/>
                <a:ea typeface="Montaser Arabic"/>
                <a:cs typeface="Montaser Arabic"/>
                <a:sym typeface="Montaser Arabic"/>
              </a:rPr>
              <a:t>Kiểm tra xem liệu các </a:t>
            </a:r>
            <a:r>
              <a:rPr lang="en-US" b="true" sz="3156">
                <a:solidFill>
                  <a:srgbClr val="1848A0"/>
                </a:solidFill>
                <a:latin typeface="Montaser Arabic Bold"/>
                <a:ea typeface="Montaser Arabic Bold"/>
                <a:cs typeface="Montaser Arabic Bold"/>
                <a:sym typeface="Montaser Arabic Bold"/>
              </a:rPr>
              <a:t>chiến lược tiếp thị hiện tại có hiệu quả</a:t>
            </a:r>
            <a:r>
              <a:rPr lang="en-US" sz="3156">
                <a:solidFill>
                  <a:srgbClr val="1848A0"/>
                </a:solidFill>
                <a:latin typeface="Montaser Arabic"/>
                <a:ea typeface="Montaser Arabic"/>
                <a:cs typeface="Montaser Arabic"/>
                <a:sym typeface="Montaser Arabic"/>
              </a:rPr>
              <a:t> hay không</a:t>
            </a:r>
          </a:p>
          <a:p>
            <a:pPr algn="just" marL="681537" indent="-340769" lvl="1">
              <a:lnSpc>
                <a:spcPts val="4419"/>
              </a:lnSpc>
              <a:buFont typeface="Arial"/>
              <a:buChar char="•"/>
            </a:pPr>
            <a:r>
              <a:rPr lang="en-US" sz="3156">
                <a:solidFill>
                  <a:srgbClr val="1848A0"/>
                </a:solidFill>
                <a:latin typeface="Montaser Arabic"/>
                <a:ea typeface="Montaser Arabic"/>
                <a:cs typeface="Montaser Arabic"/>
                <a:sym typeface="Montaser Arabic"/>
              </a:rPr>
              <a:t>Dự đoán xu hướng và định hướng kinh doanh dài hạn: Thói quen chi tiêu thường thay đổi theo thời gian, ngành hàng, và bối cảnh kinh tế. Việc theo dõi và phân tích tổng chi tiêu giữa các giới tính </a:t>
            </a:r>
            <a:r>
              <a:rPr lang="en-US" b="true" sz="3156">
                <a:solidFill>
                  <a:srgbClr val="1848A0"/>
                </a:solidFill>
                <a:latin typeface="Montaser Arabic Bold"/>
                <a:ea typeface="Montaser Arabic Bold"/>
                <a:cs typeface="Montaser Arabic Bold"/>
                <a:sym typeface="Montaser Arabic Bold"/>
              </a:rPr>
              <a:t>giúp doanh nghiệp dự đoán các xu hướng trong tương lai.</a:t>
            </a:r>
          </a:p>
          <a:p>
            <a:pPr algn="just" marL="0" indent="0" lvl="0">
              <a:lnSpc>
                <a:spcPts val="4419"/>
              </a:lnSpc>
              <a:spcBef>
                <a:spcPct val="0"/>
              </a:spcBef>
            </a:pPr>
          </a:p>
        </p:txBody>
      </p:sp>
    </p:spTree>
  </p:cSld>
  <p:clrMapOvr>
    <a:masterClrMapping/>
  </p:clrMapOvr>
  <p:transition spd="slow">
    <p:cover dir="lu"/>
  </p:transition>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A6B9DD"/>
        </a:solidFill>
      </p:bgPr>
    </p:bg>
    <p:spTree>
      <p:nvGrpSpPr>
        <p:cNvPr id="1" name=""/>
        <p:cNvGrpSpPr/>
        <p:nvPr/>
      </p:nvGrpSpPr>
      <p:grpSpPr>
        <a:xfrm>
          <a:off x="0" y="0"/>
          <a:ext cx="0" cy="0"/>
          <a:chOff x="0" y="0"/>
          <a:chExt cx="0" cy="0"/>
        </a:xfrm>
      </p:grpSpPr>
      <p:grpSp>
        <p:nvGrpSpPr>
          <p:cNvPr name="Group 2" id="2"/>
          <p:cNvGrpSpPr/>
          <p:nvPr/>
        </p:nvGrpSpPr>
        <p:grpSpPr>
          <a:xfrm rot="0">
            <a:off x="16471602" y="0"/>
            <a:ext cx="3744899" cy="13152062"/>
            <a:chOff x="0" y="0"/>
            <a:chExt cx="986311" cy="3463917"/>
          </a:xfrm>
        </p:grpSpPr>
        <p:sp>
          <p:nvSpPr>
            <p:cNvPr name="Freeform 3" id="3"/>
            <p:cNvSpPr/>
            <p:nvPr/>
          </p:nvSpPr>
          <p:spPr>
            <a:xfrm flipH="false" flipV="false" rot="0">
              <a:off x="0" y="0"/>
              <a:ext cx="986311" cy="3463918"/>
            </a:xfrm>
            <a:custGeom>
              <a:avLst/>
              <a:gdLst/>
              <a:ahLst/>
              <a:cxnLst/>
              <a:rect r="r" b="b" t="t" l="l"/>
              <a:pathLst>
                <a:path h="3463918" w="986311">
                  <a:moveTo>
                    <a:pt x="0" y="0"/>
                  </a:moveTo>
                  <a:lnTo>
                    <a:pt x="986311" y="0"/>
                  </a:lnTo>
                  <a:lnTo>
                    <a:pt x="986311" y="3463918"/>
                  </a:lnTo>
                  <a:lnTo>
                    <a:pt x="0" y="3463918"/>
                  </a:lnTo>
                  <a:close/>
                </a:path>
              </a:pathLst>
            </a:custGeom>
            <a:solidFill>
              <a:srgbClr val="F4F4F4"/>
            </a:solidFill>
          </p:spPr>
        </p:sp>
        <p:sp>
          <p:nvSpPr>
            <p:cNvPr name="TextBox 4" id="4"/>
            <p:cNvSpPr txBox="true"/>
            <p:nvPr/>
          </p:nvSpPr>
          <p:spPr>
            <a:xfrm>
              <a:off x="0" y="-38100"/>
              <a:ext cx="986311" cy="3502017"/>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6003004">
            <a:off x="-1604298" y="-9059035"/>
            <a:ext cx="9862311" cy="9971087"/>
          </a:xfrm>
          <a:custGeom>
            <a:avLst/>
            <a:gdLst/>
            <a:ahLst/>
            <a:cxnLst/>
            <a:rect r="r" b="b" t="t" l="l"/>
            <a:pathLst>
              <a:path h="9971087" w="9862311">
                <a:moveTo>
                  <a:pt x="0" y="0"/>
                </a:moveTo>
                <a:lnTo>
                  <a:pt x="9862311" y="0"/>
                </a:lnTo>
                <a:lnTo>
                  <a:pt x="9862311" y="9971087"/>
                </a:lnTo>
                <a:lnTo>
                  <a:pt x="0" y="99710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flipV="true">
            <a:off x="9390571" y="645474"/>
            <a:ext cx="0" cy="9126314"/>
          </a:xfrm>
          <a:prstGeom prst="line">
            <a:avLst/>
          </a:prstGeom>
          <a:ln cap="flat" w="19050">
            <a:solidFill>
              <a:srgbClr val="5188CC"/>
            </a:solidFill>
            <a:prstDash val="solid"/>
            <a:headEnd type="none" len="sm" w="sm"/>
            <a:tailEnd type="none" len="sm" w="sm"/>
          </a:ln>
        </p:spPr>
      </p:sp>
      <p:sp>
        <p:nvSpPr>
          <p:cNvPr name="Freeform 7" id="7"/>
          <p:cNvSpPr/>
          <p:nvPr/>
        </p:nvSpPr>
        <p:spPr>
          <a:xfrm flipH="false" flipV="false" rot="0">
            <a:off x="174317" y="1154562"/>
            <a:ext cx="854383" cy="994915"/>
          </a:xfrm>
          <a:custGeom>
            <a:avLst/>
            <a:gdLst/>
            <a:ahLst/>
            <a:cxnLst/>
            <a:rect r="r" b="b" t="t" l="l"/>
            <a:pathLst>
              <a:path h="994915" w="854383">
                <a:moveTo>
                  <a:pt x="0" y="0"/>
                </a:moveTo>
                <a:lnTo>
                  <a:pt x="854383" y="0"/>
                </a:lnTo>
                <a:lnTo>
                  <a:pt x="854383" y="994914"/>
                </a:lnTo>
                <a:lnTo>
                  <a:pt x="0" y="9949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74317" y="1652019"/>
            <a:ext cx="8775997" cy="5953075"/>
          </a:xfrm>
          <a:custGeom>
            <a:avLst/>
            <a:gdLst/>
            <a:ahLst/>
            <a:cxnLst/>
            <a:rect r="r" b="b" t="t" l="l"/>
            <a:pathLst>
              <a:path h="5953075" w="8775997">
                <a:moveTo>
                  <a:pt x="0" y="0"/>
                </a:moveTo>
                <a:lnTo>
                  <a:pt x="8775997" y="0"/>
                </a:lnTo>
                <a:lnTo>
                  <a:pt x="8775997" y="5953075"/>
                </a:lnTo>
                <a:lnTo>
                  <a:pt x="0" y="5953075"/>
                </a:lnTo>
                <a:lnTo>
                  <a:pt x="0" y="0"/>
                </a:lnTo>
                <a:close/>
              </a:path>
            </a:pathLst>
          </a:custGeom>
          <a:blipFill>
            <a:blip r:embed="rId6"/>
            <a:stretch>
              <a:fillRect l="-2009" t="0" r="-5693" b="0"/>
            </a:stretch>
          </a:blipFill>
          <a:ln w="19050" cap="sq">
            <a:solidFill>
              <a:srgbClr val="000000"/>
            </a:solidFill>
            <a:prstDash val="solid"/>
            <a:miter/>
          </a:ln>
        </p:spPr>
      </p:sp>
      <p:sp>
        <p:nvSpPr>
          <p:cNvPr name="TextBox 9" id="9"/>
          <p:cNvSpPr txBox="true"/>
          <p:nvPr/>
        </p:nvSpPr>
        <p:spPr>
          <a:xfrm rot="5421651">
            <a:off x="12069382" y="4218905"/>
            <a:ext cx="9830356" cy="1979931"/>
          </a:xfrm>
          <a:prstGeom prst="rect">
            <a:avLst/>
          </a:prstGeom>
        </p:spPr>
        <p:txBody>
          <a:bodyPr anchor="t" rtlCol="false" tIns="0" lIns="0" bIns="0" rIns="0">
            <a:spAutoFit/>
          </a:bodyPr>
          <a:lstStyle/>
          <a:p>
            <a:pPr algn="just">
              <a:lnSpc>
                <a:spcPts val="5319"/>
              </a:lnSpc>
            </a:pPr>
            <a:r>
              <a:rPr lang="en-US" sz="3799" b="true">
                <a:solidFill>
                  <a:srgbClr val="1C53A3"/>
                </a:solidFill>
                <a:latin typeface="Montaser Arabic Bold"/>
                <a:ea typeface="Montaser Arabic Bold"/>
                <a:cs typeface="Montaser Arabic Bold"/>
                <a:sym typeface="Montaser Arabic Bold"/>
              </a:rPr>
              <a:t> Biểu đồ phân tích tổng chi tiêu theo giới tính (Total Spending by Gender)</a:t>
            </a:r>
          </a:p>
          <a:p>
            <a:pPr algn="just" marL="0" indent="0" lvl="0">
              <a:lnSpc>
                <a:spcPts val="5319"/>
              </a:lnSpc>
              <a:spcBef>
                <a:spcPct val="0"/>
              </a:spcBef>
            </a:pPr>
          </a:p>
        </p:txBody>
      </p:sp>
      <p:sp>
        <p:nvSpPr>
          <p:cNvPr name="TextBox 10" id="10"/>
          <p:cNvSpPr txBox="true"/>
          <p:nvPr/>
        </p:nvSpPr>
        <p:spPr>
          <a:xfrm rot="0">
            <a:off x="9585530" y="1812117"/>
            <a:ext cx="6378128" cy="5792977"/>
          </a:xfrm>
          <a:prstGeom prst="rect">
            <a:avLst/>
          </a:prstGeom>
        </p:spPr>
        <p:txBody>
          <a:bodyPr anchor="t" rtlCol="false" tIns="0" lIns="0" bIns="0" rIns="0">
            <a:spAutoFit/>
          </a:bodyPr>
          <a:lstStyle/>
          <a:p>
            <a:pPr algn="just" marL="0" indent="0" lvl="0">
              <a:lnSpc>
                <a:spcPts val="4627"/>
              </a:lnSpc>
              <a:spcBef>
                <a:spcPct val="0"/>
              </a:spcBef>
            </a:pPr>
            <a:r>
              <a:rPr lang="en-US" sz="3305">
                <a:solidFill>
                  <a:srgbClr val="184C99"/>
                </a:solidFill>
                <a:latin typeface="Montaser Arabic"/>
                <a:ea typeface="Montaser Arabic"/>
                <a:cs typeface="Montaser Arabic"/>
                <a:sym typeface="Montaser Arabic"/>
              </a:rPr>
              <a:t>→ Từ biểu đồ tổng chi tiêu theo giới tính, ta thấy rằng </a:t>
            </a:r>
            <a:r>
              <a:rPr lang="en-US" sz="3305">
                <a:solidFill>
                  <a:srgbClr val="8C2E2E"/>
                </a:solidFill>
                <a:latin typeface="Montaser Arabic"/>
                <a:ea typeface="Montaser Arabic"/>
                <a:cs typeface="Montaser Arabic"/>
                <a:sym typeface="Montaser Arabic"/>
              </a:rPr>
              <a:t>tổng chi tiêu của 2 nhóm khách hàng</a:t>
            </a:r>
            <a:r>
              <a:rPr lang="en-US" sz="3305">
                <a:solidFill>
                  <a:srgbClr val="184C99"/>
                </a:solidFill>
                <a:latin typeface="Montaser Arabic"/>
                <a:ea typeface="Montaser Arabic"/>
                <a:cs typeface="Montaser Arabic"/>
                <a:sym typeface="Montaser Arabic"/>
              </a:rPr>
              <a:t> nam ($95,196,694) và nữ ($95,712,245) khá cân bằng, với </a:t>
            </a:r>
            <a:r>
              <a:rPr lang="en-US" sz="3305">
                <a:solidFill>
                  <a:srgbClr val="8C2E2E"/>
                </a:solidFill>
                <a:latin typeface="Montaser Arabic"/>
                <a:ea typeface="Montaser Arabic"/>
                <a:cs typeface="Montaser Arabic"/>
                <a:sym typeface="Montaser Arabic"/>
              </a:rPr>
              <a:t>sự chênh lệch không quá lớn.</a:t>
            </a:r>
            <a:r>
              <a:rPr lang="en-US" sz="3305">
                <a:solidFill>
                  <a:srgbClr val="184C99"/>
                </a:solidFill>
                <a:latin typeface="Montaser Arabic"/>
                <a:ea typeface="Montaser Arabic"/>
                <a:cs typeface="Montaser Arabic"/>
                <a:sym typeface="Montaser Arabic"/>
              </a:rPr>
              <a:t> Nói cách khác, hai nhóm Khách hàng giới tính nam và nữ đều đóng góp đáng kể vào tổng doanh thu. </a:t>
            </a:r>
          </a:p>
        </p:txBody>
      </p:sp>
    </p:spTree>
  </p:cSld>
  <p:clrMapOvr>
    <a:masterClrMapping/>
  </p:clrMapOvr>
  <p:transition spd="slow">
    <p:cover dir="ld"/>
  </p:transition>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A6B9DD"/>
        </a:solidFill>
      </p:bgPr>
    </p:bg>
    <p:spTree>
      <p:nvGrpSpPr>
        <p:cNvPr id="1" name=""/>
        <p:cNvGrpSpPr/>
        <p:nvPr/>
      </p:nvGrpSpPr>
      <p:grpSpPr>
        <a:xfrm>
          <a:off x="0" y="0"/>
          <a:ext cx="0" cy="0"/>
          <a:chOff x="0" y="0"/>
          <a:chExt cx="0" cy="0"/>
        </a:xfrm>
      </p:grpSpPr>
      <p:grpSp>
        <p:nvGrpSpPr>
          <p:cNvPr name="Group 2" id="2"/>
          <p:cNvGrpSpPr/>
          <p:nvPr/>
        </p:nvGrpSpPr>
        <p:grpSpPr>
          <a:xfrm rot="0">
            <a:off x="16251391" y="0"/>
            <a:ext cx="3965110" cy="13152062"/>
            <a:chOff x="0" y="0"/>
            <a:chExt cx="1044309" cy="3463917"/>
          </a:xfrm>
        </p:grpSpPr>
        <p:sp>
          <p:nvSpPr>
            <p:cNvPr name="Freeform 3" id="3"/>
            <p:cNvSpPr/>
            <p:nvPr/>
          </p:nvSpPr>
          <p:spPr>
            <a:xfrm flipH="false" flipV="false" rot="0">
              <a:off x="0" y="0"/>
              <a:ext cx="1044309" cy="3463918"/>
            </a:xfrm>
            <a:custGeom>
              <a:avLst/>
              <a:gdLst/>
              <a:ahLst/>
              <a:cxnLst/>
              <a:rect r="r" b="b" t="t" l="l"/>
              <a:pathLst>
                <a:path h="3463918" w="1044309">
                  <a:moveTo>
                    <a:pt x="0" y="0"/>
                  </a:moveTo>
                  <a:lnTo>
                    <a:pt x="1044309" y="0"/>
                  </a:lnTo>
                  <a:lnTo>
                    <a:pt x="1044309" y="3463918"/>
                  </a:lnTo>
                  <a:lnTo>
                    <a:pt x="0" y="3463918"/>
                  </a:lnTo>
                  <a:close/>
                </a:path>
              </a:pathLst>
            </a:custGeom>
            <a:solidFill>
              <a:srgbClr val="F4F4F4"/>
            </a:solidFill>
          </p:spPr>
        </p:sp>
        <p:sp>
          <p:nvSpPr>
            <p:cNvPr name="TextBox 4" id="4"/>
            <p:cNvSpPr txBox="true"/>
            <p:nvPr/>
          </p:nvSpPr>
          <p:spPr>
            <a:xfrm>
              <a:off x="0" y="-38100"/>
              <a:ext cx="1044309" cy="3502017"/>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6003004">
            <a:off x="-1604298" y="-9059035"/>
            <a:ext cx="9862311" cy="9971087"/>
          </a:xfrm>
          <a:custGeom>
            <a:avLst/>
            <a:gdLst/>
            <a:ahLst/>
            <a:cxnLst/>
            <a:rect r="r" b="b" t="t" l="l"/>
            <a:pathLst>
              <a:path h="9971087" w="9862311">
                <a:moveTo>
                  <a:pt x="0" y="0"/>
                </a:moveTo>
                <a:lnTo>
                  <a:pt x="9862311" y="0"/>
                </a:lnTo>
                <a:lnTo>
                  <a:pt x="9862311" y="9971087"/>
                </a:lnTo>
                <a:lnTo>
                  <a:pt x="0" y="99710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109275" y="33785"/>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08564" y="2386896"/>
            <a:ext cx="8644526" cy="5444535"/>
          </a:xfrm>
          <a:custGeom>
            <a:avLst/>
            <a:gdLst/>
            <a:ahLst/>
            <a:cxnLst/>
            <a:rect r="r" b="b" t="t" l="l"/>
            <a:pathLst>
              <a:path h="5444535" w="8644526">
                <a:moveTo>
                  <a:pt x="0" y="0"/>
                </a:moveTo>
                <a:lnTo>
                  <a:pt x="8644526" y="0"/>
                </a:lnTo>
                <a:lnTo>
                  <a:pt x="8644526" y="5444535"/>
                </a:lnTo>
                <a:lnTo>
                  <a:pt x="0" y="5444535"/>
                </a:lnTo>
                <a:lnTo>
                  <a:pt x="0" y="0"/>
                </a:lnTo>
                <a:close/>
              </a:path>
            </a:pathLst>
          </a:custGeom>
          <a:blipFill>
            <a:blip r:embed="rId6"/>
            <a:stretch>
              <a:fillRect l="0" t="0" r="0" b="0"/>
            </a:stretch>
          </a:blipFill>
          <a:ln w="19050" cap="sq">
            <a:solidFill>
              <a:srgbClr val="000000"/>
            </a:solidFill>
            <a:prstDash val="solid"/>
            <a:miter/>
          </a:ln>
        </p:spPr>
      </p:sp>
      <p:sp>
        <p:nvSpPr>
          <p:cNvPr name="TextBox 8" id="8"/>
          <p:cNvSpPr txBox="true"/>
          <p:nvPr/>
        </p:nvSpPr>
        <p:spPr>
          <a:xfrm rot="5421651">
            <a:off x="12069382" y="4218905"/>
            <a:ext cx="9830356" cy="1979931"/>
          </a:xfrm>
          <a:prstGeom prst="rect">
            <a:avLst/>
          </a:prstGeom>
        </p:spPr>
        <p:txBody>
          <a:bodyPr anchor="t" rtlCol="false" tIns="0" lIns="0" bIns="0" rIns="0">
            <a:spAutoFit/>
          </a:bodyPr>
          <a:lstStyle/>
          <a:p>
            <a:pPr algn="just">
              <a:lnSpc>
                <a:spcPts val="5319"/>
              </a:lnSpc>
            </a:pPr>
            <a:r>
              <a:rPr lang="en-US" sz="3799" b="true">
                <a:solidFill>
                  <a:srgbClr val="1C53A3"/>
                </a:solidFill>
                <a:latin typeface="Montaser Arabic Bold"/>
                <a:ea typeface="Montaser Arabic Bold"/>
                <a:cs typeface="Montaser Arabic Bold"/>
                <a:sym typeface="Montaser Arabic Bold"/>
              </a:rPr>
              <a:t> Biểu đồ phân tích tổng chi tiêu theo giới tính (Total Spending by Gender)</a:t>
            </a:r>
          </a:p>
          <a:p>
            <a:pPr algn="just" marL="0" indent="0" lvl="0">
              <a:lnSpc>
                <a:spcPts val="5319"/>
              </a:lnSpc>
              <a:spcBef>
                <a:spcPct val="0"/>
              </a:spcBef>
            </a:pPr>
          </a:p>
        </p:txBody>
      </p:sp>
      <p:sp>
        <p:nvSpPr>
          <p:cNvPr name="TextBox 9" id="9"/>
          <p:cNvSpPr txBox="true"/>
          <p:nvPr/>
        </p:nvSpPr>
        <p:spPr>
          <a:xfrm rot="0">
            <a:off x="9524040" y="1436011"/>
            <a:ext cx="6012426" cy="7488090"/>
          </a:xfrm>
          <a:prstGeom prst="rect">
            <a:avLst/>
          </a:prstGeom>
        </p:spPr>
        <p:txBody>
          <a:bodyPr anchor="t" rtlCol="false" tIns="0" lIns="0" bIns="0" rIns="0">
            <a:spAutoFit/>
          </a:bodyPr>
          <a:lstStyle/>
          <a:p>
            <a:pPr algn="just">
              <a:lnSpc>
                <a:spcPts val="4584"/>
              </a:lnSpc>
            </a:pPr>
            <a:r>
              <a:rPr lang="en-US" sz="3274">
                <a:solidFill>
                  <a:srgbClr val="184C99"/>
                </a:solidFill>
                <a:latin typeface="Montaser Arabic"/>
                <a:ea typeface="Montaser Arabic"/>
                <a:cs typeface="Montaser Arabic"/>
                <a:sym typeface="Montaser Arabic"/>
              </a:rPr>
              <a:t>→ Tuy nhiên, để phân tích mức độ ưu tiên chi tiêu vào các sản phẩm/dịch vụ cụ thể của từng giới </a:t>
            </a:r>
            <a:r>
              <a:rPr lang="en-US" sz="3274" b="true">
                <a:solidFill>
                  <a:srgbClr val="184C99"/>
                </a:solidFill>
                <a:latin typeface="Montaser Arabic Bold"/>
                <a:ea typeface="Montaser Arabic Bold"/>
                <a:cs typeface="Montaser Arabic Bold"/>
                <a:sym typeface="Montaser Arabic Bold"/>
              </a:rPr>
              <a:t>cần bổ sung thêm thông tin như ‘Product Category’ để phân chia sản phẩm thành các nhóm </a:t>
            </a:r>
          </a:p>
          <a:p>
            <a:pPr algn="just">
              <a:lnSpc>
                <a:spcPts val="4584"/>
              </a:lnSpc>
            </a:pPr>
            <a:r>
              <a:rPr lang="en-US" sz="3274">
                <a:solidFill>
                  <a:srgbClr val="184C99"/>
                </a:solidFill>
                <a:latin typeface="Montaser Arabic"/>
                <a:ea typeface="Montaser Arabic"/>
                <a:cs typeface="Montaser Arabic"/>
                <a:sym typeface="Montaser Arabic"/>
              </a:rPr>
              <a:t>(ví dụ: thời trang, điện tử, mỹ phẩm) để so sánh tỷ lệ chi tiêu của nam và nữ vào từng nhóm.</a:t>
            </a:r>
          </a:p>
          <a:p>
            <a:pPr algn="just" marL="0" indent="0" lvl="0">
              <a:lnSpc>
                <a:spcPts val="4584"/>
              </a:lnSpc>
              <a:spcBef>
                <a:spcPct val="0"/>
              </a:spcBef>
            </a:pPr>
          </a:p>
        </p:txBody>
      </p:sp>
      <p:sp>
        <p:nvSpPr>
          <p:cNvPr name="AutoShape 10" id="10"/>
          <p:cNvSpPr/>
          <p:nvPr/>
        </p:nvSpPr>
        <p:spPr>
          <a:xfrm flipV="true">
            <a:off x="9310235" y="645474"/>
            <a:ext cx="0" cy="9126314"/>
          </a:xfrm>
          <a:prstGeom prst="line">
            <a:avLst/>
          </a:prstGeom>
          <a:ln cap="flat" w="19050">
            <a:solidFill>
              <a:srgbClr val="5188CC"/>
            </a:solidFill>
            <a:prstDash val="solid"/>
            <a:headEnd type="none" len="sm" w="sm"/>
            <a:tailEnd type="none" len="sm" w="sm"/>
          </a:ln>
        </p:spPr>
      </p:sp>
    </p:spTree>
  </p:cSld>
  <p:clrMapOvr>
    <a:masterClrMapping/>
  </p:clrMapOvr>
  <p:transition spd="slow">
    <p:push dir="l"/>
  </p:transition>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2620918" y="1676927"/>
            <a:ext cx="7799932" cy="0"/>
          </a:xfrm>
          <a:prstGeom prst="line">
            <a:avLst/>
          </a:prstGeom>
          <a:ln cap="flat" w="66675">
            <a:solidFill>
              <a:srgbClr val="1C53A3"/>
            </a:solidFill>
            <a:prstDash val="solid"/>
            <a:headEnd type="none" len="sm" w="sm"/>
            <a:tailEnd type="none" len="sm" w="sm"/>
          </a:ln>
        </p:spPr>
      </p:sp>
      <p:grpSp>
        <p:nvGrpSpPr>
          <p:cNvPr name="Group 3" id="3"/>
          <p:cNvGrpSpPr/>
          <p:nvPr/>
        </p:nvGrpSpPr>
        <p:grpSpPr>
          <a:xfrm rot="0">
            <a:off x="488159" y="357540"/>
            <a:ext cx="1693766" cy="9585468"/>
            <a:chOff x="0" y="0"/>
            <a:chExt cx="446095" cy="2524568"/>
          </a:xfrm>
        </p:grpSpPr>
        <p:sp>
          <p:nvSpPr>
            <p:cNvPr name="Freeform 4" id="4"/>
            <p:cNvSpPr/>
            <p:nvPr/>
          </p:nvSpPr>
          <p:spPr>
            <a:xfrm flipH="false" flipV="false" rot="0">
              <a:off x="0" y="0"/>
              <a:ext cx="446095" cy="2524568"/>
            </a:xfrm>
            <a:custGeom>
              <a:avLst/>
              <a:gdLst/>
              <a:ahLst/>
              <a:cxnLst/>
              <a:rect r="r" b="b" t="t" l="l"/>
              <a:pathLst>
                <a:path h="2524568" w="446095">
                  <a:moveTo>
                    <a:pt x="0" y="0"/>
                  </a:moveTo>
                  <a:lnTo>
                    <a:pt x="446095" y="0"/>
                  </a:lnTo>
                  <a:lnTo>
                    <a:pt x="446095" y="2524568"/>
                  </a:lnTo>
                  <a:lnTo>
                    <a:pt x="0" y="2524568"/>
                  </a:lnTo>
                  <a:close/>
                </a:path>
              </a:pathLst>
            </a:custGeom>
            <a:solidFill>
              <a:srgbClr val="1C53A3"/>
            </a:solidFill>
          </p:spPr>
        </p:sp>
        <p:sp>
          <p:nvSpPr>
            <p:cNvPr name="TextBox 5" id="5"/>
            <p:cNvSpPr txBox="true"/>
            <p:nvPr/>
          </p:nvSpPr>
          <p:spPr>
            <a:xfrm>
              <a:off x="0" y="-38100"/>
              <a:ext cx="446095" cy="256266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125195" y="468646"/>
            <a:ext cx="1342523" cy="536412"/>
          </a:xfrm>
          <a:prstGeom prst="rect">
            <a:avLst/>
          </a:prstGeom>
        </p:spPr>
        <p:txBody>
          <a:bodyPr anchor="t" rtlCol="false" tIns="0" lIns="0" bIns="0" rIns="0">
            <a:spAutoFit/>
          </a:bodyPr>
          <a:lstStyle/>
          <a:p>
            <a:pPr algn="l" marL="0" indent="0" lvl="0">
              <a:lnSpc>
                <a:spcPts val="4418"/>
              </a:lnSpc>
              <a:spcBef>
                <a:spcPct val="0"/>
              </a:spcBef>
            </a:pPr>
            <a:r>
              <a:rPr lang="en-US" b="true" sz="3201">
                <a:solidFill>
                  <a:srgbClr val="F4F4F4"/>
                </a:solidFill>
                <a:latin typeface="Montaser Arabic Bold"/>
                <a:ea typeface="Montaser Arabic Bold"/>
                <a:cs typeface="Montaser Arabic Bold"/>
                <a:sym typeface="Montaser Arabic Bold"/>
              </a:rPr>
              <a:t>3.2.1</a:t>
            </a:r>
          </a:p>
        </p:txBody>
      </p:sp>
      <p:grpSp>
        <p:nvGrpSpPr>
          <p:cNvPr name="Group 7" id="7"/>
          <p:cNvGrpSpPr/>
          <p:nvPr/>
        </p:nvGrpSpPr>
        <p:grpSpPr>
          <a:xfrm rot="5400000">
            <a:off x="593738" y="573113"/>
            <a:ext cx="425574" cy="330940"/>
            <a:chOff x="0" y="0"/>
            <a:chExt cx="812800" cy="632061"/>
          </a:xfrm>
        </p:grpSpPr>
        <p:sp>
          <p:nvSpPr>
            <p:cNvPr name="Freeform 8" id="8"/>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FFFFFF"/>
            </a:solidFill>
          </p:spPr>
        </p:sp>
        <p:sp>
          <p:nvSpPr>
            <p:cNvPr name="TextBox 9" id="9"/>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TextBox 10" id="10"/>
          <p:cNvSpPr txBox="true"/>
          <p:nvPr/>
        </p:nvSpPr>
        <p:spPr>
          <a:xfrm rot="0">
            <a:off x="2620918" y="2148328"/>
            <a:ext cx="14285114" cy="7547612"/>
          </a:xfrm>
          <a:prstGeom prst="rect">
            <a:avLst/>
          </a:prstGeom>
        </p:spPr>
        <p:txBody>
          <a:bodyPr anchor="t" rtlCol="false" tIns="0" lIns="0" bIns="0" rIns="0">
            <a:spAutoFit/>
          </a:bodyPr>
          <a:lstStyle/>
          <a:p>
            <a:pPr algn="just">
              <a:lnSpc>
                <a:spcPts val="3989"/>
              </a:lnSpc>
            </a:pPr>
            <a:r>
              <a:rPr lang="en-US" sz="2849" b="true">
                <a:solidFill>
                  <a:srgbClr val="184C99"/>
                </a:solidFill>
                <a:latin typeface="Montaser Arabic Bold"/>
                <a:ea typeface="Montaser Arabic Bold"/>
                <a:cs typeface="Montaser Arabic Bold"/>
                <a:sym typeface="Montaser Arabic Bold"/>
              </a:rPr>
              <a:t>Mục tiêu: </a:t>
            </a:r>
          </a:p>
          <a:p>
            <a:pPr algn="just" marL="615302" indent="-307651" lvl="1">
              <a:lnSpc>
                <a:spcPts val="3989"/>
              </a:lnSpc>
              <a:buFont typeface="Arial"/>
              <a:buChar char="•"/>
            </a:pPr>
            <a:r>
              <a:rPr lang="en-US" sz="2849">
                <a:solidFill>
                  <a:srgbClr val="184C99"/>
                </a:solidFill>
                <a:latin typeface="Montaser Arabic"/>
                <a:ea typeface="Montaser Arabic"/>
                <a:cs typeface="Montaser Arabic"/>
                <a:sym typeface="Montaser Arabic"/>
              </a:rPr>
              <a:t>Cung cấp cái nhìn </a:t>
            </a:r>
            <a:r>
              <a:rPr lang="en-US" b="true" sz="2849">
                <a:solidFill>
                  <a:srgbClr val="8C2E2E"/>
                </a:solidFill>
                <a:latin typeface="Montaser Arabic Bold"/>
                <a:ea typeface="Montaser Arabic Bold"/>
                <a:cs typeface="Montaser Arabic Bold"/>
                <a:sym typeface="Montaser Arabic Bold"/>
              </a:rPr>
              <a:t>chi tiết về thói quen tiêu dùng của từng nhóm khách hàng trong hành vi mua sắm giữa nam - nữ</a:t>
            </a:r>
            <a:r>
              <a:rPr lang="en-US" sz="2849">
                <a:solidFill>
                  <a:srgbClr val="184C99"/>
                </a:solidFill>
                <a:latin typeface="Montaser Arabic"/>
                <a:ea typeface="Montaser Arabic"/>
                <a:cs typeface="Montaser Arabic"/>
                <a:sym typeface="Montaser Arabic"/>
              </a:rPr>
              <a:t> nhằm tạo sự khác biệt trong trải nghiệm khách hàng thông qua một số câu hỏi như: </a:t>
            </a:r>
          </a:p>
          <a:p>
            <a:pPr algn="just">
              <a:lnSpc>
                <a:spcPts val="3989"/>
              </a:lnSpc>
            </a:pPr>
            <a:r>
              <a:rPr lang="en-US" sz="2849">
                <a:solidFill>
                  <a:srgbClr val="184C99"/>
                </a:solidFill>
                <a:latin typeface="Montaser Arabic"/>
                <a:ea typeface="Montaser Arabic"/>
                <a:cs typeface="Montaser Arabic"/>
                <a:sym typeface="Montaser Arabic"/>
              </a:rPr>
              <a:t> 1. Mức độ ưu tiên của từng giới tính khi chi tiêu vào các sản phẩm/dịch vụ?</a:t>
            </a:r>
          </a:p>
          <a:p>
            <a:pPr algn="just">
              <a:lnSpc>
                <a:spcPts val="3989"/>
              </a:lnSpc>
            </a:pPr>
            <a:r>
              <a:rPr lang="en-US" sz="2849">
                <a:solidFill>
                  <a:srgbClr val="184C99"/>
                </a:solidFill>
                <a:latin typeface="Montaser Arabic"/>
                <a:ea typeface="Montaser Arabic"/>
                <a:cs typeface="Montaser Arabic"/>
                <a:sym typeface="Montaser Arabic"/>
              </a:rPr>
              <a:t> 2. Giới tính nào chi tiêu nhiều hơn vào từng loại sản phẩm?</a:t>
            </a:r>
          </a:p>
          <a:p>
            <a:pPr algn="just" marL="615302" indent="-307651" lvl="1">
              <a:lnSpc>
                <a:spcPts val="3989"/>
              </a:lnSpc>
              <a:buFont typeface="Arial"/>
              <a:buChar char="•"/>
            </a:pPr>
            <a:r>
              <a:rPr lang="en-US" sz="2849">
                <a:solidFill>
                  <a:srgbClr val="184C99"/>
                </a:solidFill>
                <a:latin typeface="Montaser Arabic"/>
                <a:ea typeface="Montaser Arabic"/>
                <a:cs typeface="Montaser Arabic"/>
                <a:sym typeface="Montaser Arabic"/>
              </a:rPr>
              <a:t>Biết được </a:t>
            </a:r>
            <a:r>
              <a:rPr lang="en-US" b="true" sz="2849">
                <a:solidFill>
                  <a:srgbClr val="184C99"/>
                </a:solidFill>
                <a:latin typeface="Montaser Arabic Bold"/>
                <a:ea typeface="Montaser Arabic Bold"/>
                <a:cs typeface="Montaser Arabic Bold"/>
                <a:sym typeface="Montaser Arabic Bold"/>
              </a:rPr>
              <a:t>sản phẩm nào thu hút sự chú ý của mỗi giới tính</a:t>
            </a:r>
            <a:r>
              <a:rPr lang="en-US" sz="2849">
                <a:solidFill>
                  <a:srgbClr val="184C99"/>
                </a:solidFill>
                <a:latin typeface="Montaser Arabic"/>
                <a:ea typeface="Montaser Arabic"/>
                <a:cs typeface="Montaser Arabic"/>
                <a:sym typeface="Montaser Arabic"/>
              </a:rPr>
              <a:t>, từ đó có thể tối ưu hóa chiến lược marketing cho từng nhóm khách hàng.</a:t>
            </a:r>
          </a:p>
          <a:p>
            <a:pPr algn="just" marL="615302" indent="-307651" lvl="1">
              <a:lnSpc>
                <a:spcPts val="3989"/>
              </a:lnSpc>
              <a:buFont typeface="Arial"/>
              <a:buChar char="•"/>
            </a:pPr>
            <a:r>
              <a:rPr lang="en-US" b="true" sz="2849">
                <a:solidFill>
                  <a:srgbClr val="184C99"/>
                </a:solidFill>
                <a:latin typeface="Montaser Arabic Bold"/>
                <a:ea typeface="Montaser Arabic Bold"/>
                <a:cs typeface="Montaser Arabic Bold"/>
                <a:sym typeface="Montaser Arabic Bold"/>
              </a:rPr>
              <a:t>Loại sản phẩm nào được nam/nữ chi tiêu nhiều nhất?</a:t>
            </a:r>
          </a:p>
          <a:p>
            <a:pPr algn="just" marL="615302" indent="-307651" lvl="1">
              <a:lnSpc>
                <a:spcPts val="3989"/>
              </a:lnSpc>
              <a:buFont typeface="Arial"/>
              <a:buChar char="•"/>
            </a:pPr>
            <a:r>
              <a:rPr lang="en-US" sz="2849">
                <a:solidFill>
                  <a:srgbClr val="184C99"/>
                </a:solidFill>
                <a:latin typeface="Montaser Arabic"/>
                <a:ea typeface="Montaser Arabic"/>
                <a:cs typeface="Montaser Arabic"/>
                <a:sym typeface="Montaser Arabic"/>
              </a:rPr>
              <a:t>Xác định rõ ràng các </a:t>
            </a:r>
            <a:r>
              <a:rPr lang="en-US" b="true" sz="2849">
                <a:solidFill>
                  <a:srgbClr val="184C99"/>
                </a:solidFill>
                <a:latin typeface="Montaser Arabic Bold"/>
                <a:ea typeface="Montaser Arabic Bold"/>
                <a:cs typeface="Montaser Arabic Bold"/>
                <a:sym typeface="Montaser Arabic Bold"/>
              </a:rPr>
              <a:t>mặt hàng yêu thích của mỗi giới tính</a:t>
            </a:r>
            <a:r>
              <a:rPr lang="en-US" sz="2849">
                <a:solidFill>
                  <a:srgbClr val="184C99"/>
                </a:solidFill>
                <a:latin typeface="Montaser Arabic"/>
                <a:ea typeface="Montaser Arabic"/>
                <a:cs typeface="Montaser Arabic"/>
                <a:sym typeface="Montaser Arabic"/>
              </a:rPr>
              <a:t> để có thể điều chỉnh danh mục sản phẩm, chiến lược quảng cáo, hoặc các chương trình khuyến mãi phù hợp.</a:t>
            </a:r>
          </a:p>
          <a:p>
            <a:pPr algn="just">
              <a:lnSpc>
                <a:spcPts val="3989"/>
              </a:lnSpc>
            </a:pPr>
            <a:r>
              <a:rPr lang="en-US" sz="2849">
                <a:solidFill>
                  <a:srgbClr val="184C99"/>
                </a:solidFill>
                <a:latin typeface="Montaser Arabic"/>
                <a:ea typeface="Montaser Arabic"/>
                <a:cs typeface="Montaser Arabic"/>
                <a:sym typeface="Montaser Arabic"/>
              </a:rPr>
              <a:t>3. Có sự khác biệt lớn về chi tiêu giữa các sản phẩm trong mỗi giới tính không?</a:t>
            </a:r>
          </a:p>
          <a:p>
            <a:pPr algn="just">
              <a:lnSpc>
                <a:spcPts val="3989"/>
              </a:lnSpc>
            </a:pPr>
            <a:r>
              <a:rPr lang="en-US" sz="2849">
                <a:solidFill>
                  <a:srgbClr val="184C99"/>
                </a:solidFill>
                <a:latin typeface="Montaser Arabic"/>
                <a:ea typeface="Montaser Arabic"/>
                <a:cs typeface="Montaser Arabic"/>
                <a:sym typeface="Montaser Arabic"/>
              </a:rPr>
              <a:t>4.</a:t>
            </a:r>
            <a:r>
              <a:rPr lang="en-US" sz="2849">
                <a:solidFill>
                  <a:srgbClr val="184C99"/>
                </a:solidFill>
                <a:latin typeface="Montaser Arabic"/>
                <a:ea typeface="Montaser Arabic"/>
                <a:cs typeface="Montaser Arabic"/>
                <a:sym typeface="Montaser Arabic"/>
              </a:rPr>
              <a:t> Tỷ lệ chi tiêu của từng giới tính trong các mặt hàng có sự chênh lệch lớn không?</a:t>
            </a:r>
          </a:p>
        </p:txBody>
      </p:sp>
      <p:sp>
        <p:nvSpPr>
          <p:cNvPr name="Freeform 11" id="11"/>
          <p:cNvSpPr/>
          <p:nvPr/>
        </p:nvSpPr>
        <p:spPr>
          <a:xfrm flipH="false" flipV="false" rot="-310438">
            <a:off x="17218142" y="-745624"/>
            <a:ext cx="11649758" cy="11778248"/>
          </a:xfrm>
          <a:custGeom>
            <a:avLst/>
            <a:gdLst/>
            <a:ahLst/>
            <a:cxnLst/>
            <a:rect r="r" b="b" t="t" l="l"/>
            <a:pathLst>
              <a:path h="11778248" w="11649758">
                <a:moveTo>
                  <a:pt x="0" y="0"/>
                </a:moveTo>
                <a:lnTo>
                  <a:pt x="11649758" y="0"/>
                </a:lnTo>
                <a:lnTo>
                  <a:pt x="11649758" y="11778248"/>
                </a:lnTo>
                <a:lnTo>
                  <a:pt x="0" y="11778248"/>
                </a:lnTo>
                <a:lnTo>
                  <a:pt x="0" y="0"/>
                </a:lnTo>
                <a:close/>
              </a:path>
            </a:pathLst>
          </a:custGeom>
          <a:blipFill>
            <a:blip r:embed="rId2">
              <a:alphaModFix amt="36000"/>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2253694" y="300390"/>
            <a:ext cx="13171224" cy="1258688"/>
          </a:xfrm>
          <a:prstGeom prst="rect">
            <a:avLst/>
          </a:prstGeom>
        </p:spPr>
        <p:txBody>
          <a:bodyPr anchor="t" rtlCol="false" tIns="0" lIns="0" bIns="0" rIns="0">
            <a:spAutoFit/>
          </a:bodyPr>
          <a:lstStyle/>
          <a:p>
            <a:pPr algn="ctr">
              <a:lnSpc>
                <a:spcPts val="5097"/>
              </a:lnSpc>
            </a:pPr>
            <a:r>
              <a:rPr lang="en-US" sz="3641" b="true">
                <a:solidFill>
                  <a:srgbClr val="1C53A3"/>
                </a:solidFill>
                <a:latin typeface="Montaser Arabic Bold"/>
                <a:ea typeface="Montaser Arabic Bold"/>
                <a:cs typeface="Montaser Arabic Bold"/>
                <a:sym typeface="Montaser Arabic Bold"/>
              </a:rPr>
              <a:t>e. Phân tích tổng chi tiêu theo mặt hàng và giới tính </a:t>
            </a:r>
          </a:p>
          <a:p>
            <a:pPr algn="ctr">
              <a:lnSpc>
                <a:spcPts val="5097"/>
              </a:lnSpc>
              <a:spcBef>
                <a:spcPct val="0"/>
              </a:spcBef>
            </a:pPr>
            <a:r>
              <a:rPr lang="en-US" b="true" sz="3641">
                <a:solidFill>
                  <a:srgbClr val="1C53A3"/>
                </a:solidFill>
                <a:latin typeface="Montaser Arabic Bold"/>
                <a:ea typeface="Montaser Arabic Bold"/>
                <a:cs typeface="Montaser Arabic Bold"/>
                <a:sym typeface="Montaser Arabic Bold"/>
              </a:rPr>
              <a:t>(Total Spending by Product Category and Gender)</a:t>
            </a:r>
          </a:p>
        </p:txBody>
      </p:sp>
    </p:spTree>
  </p:cSld>
  <p:clrMapOvr>
    <a:masterClrMapping/>
  </p:clrMapOvr>
  <p:transition spd="slow">
    <p:push dir="l"/>
  </p:transition>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C5D9F3"/>
        </a:solidFill>
      </p:bgPr>
    </p:bg>
    <p:spTree>
      <p:nvGrpSpPr>
        <p:cNvPr id="1" name=""/>
        <p:cNvGrpSpPr/>
        <p:nvPr/>
      </p:nvGrpSpPr>
      <p:grpSpPr>
        <a:xfrm>
          <a:off x="0" y="0"/>
          <a:ext cx="0" cy="0"/>
          <a:chOff x="0" y="0"/>
          <a:chExt cx="0" cy="0"/>
        </a:xfrm>
      </p:grpSpPr>
      <p:sp>
        <p:nvSpPr>
          <p:cNvPr name="Freeform 2" id="2"/>
          <p:cNvSpPr/>
          <p:nvPr/>
        </p:nvSpPr>
        <p:spPr>
          <a:xfrm flipH="false" flipV="false" rot="8497588">
            <a:off x="-6517075" y="-2649572"/>
            <a:ext cx="7996347" cy="8084542"/>
          </a:xfrm>
          <a:custGeom>
            <a:avLst/>
            <a:gdLst/>
            <a:ahLst/>
            <a:cxnLst/>
            <a:rect r="r" b="b" t="t" l="l"/>
            <a:pathLst>
              <a:path h="8084542" w="7996347">
                <a:moveTo>
                  <a:pt x="0" y="0"/>
                </a:moveTo>
                <a:lnTo>
                  <a:pt x="7996348" y="0"/>
                </a:lnTo>
                <a:lnTo>
                  <a:pt x="7996348" y="8084542"/>
                </a:lnTo>
                <a:lnTo>
                  <a:pt x="0" y="8084542"/>
                </a:lnTo>
                <a:lnTo>
                  <a:pt x="0" y="0"/>
                </a:lnTo>
                <a:close/>
              </a:path>
            </a:pathLst>
          </a:custGeom>
          <a:blipFill>
            <a:blip r:embed="rId2">
              <a:alphaModFix amt="36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8386888" y="-8386888"/>
            <a:ext cx="1514224" cy="18288000"/>
            <a:chOff x="0" y="0"/>
            <a:chExt cx="398808" cy="4816593"/>
          </a:xfrm>
        </p:grpSpPr>
        <p:sp>
          <p:nvSpPr>
            <p:cNvPr name="Freeform 4" id="4"/>
            <p:cNvSpPr/>
            <p:nvPr/>
          </p:nvSpPr>
          <p:spPr>
            <a:xfrm flipH="false" flipV="false" rot="0">
              <a:off x="0" y="0"/>
              <a:ext cx="398808" cy="4816592"/>
            </a:xfrm>
            <a:custGeom>
              <a:avLst/>
              <a:gdLst/>
              <a:ahLst/>
              <a:cxnLst/>
              <a:rect r="r" b="b" t="t" l="l"/>
              <a:pathLst>
                <a:path h="4816592" w="398808">
                  <a:moveTo>
                    <a:pt x="0" y="0"/>
                  </a:moveTo>
                  <a:lnTo>
                    <a:pt x="398808" y="0"/>
                  </a:lnTo>
                  <a:lnTo>
                    <a:pt x="398808" y="4816592"/>
                  </a:lnTo>
                  <a:lnTo>
                    <a:pt x="0" y="4816592"/>
                  </a:lnTo>
                  <a:close/>
                </a:path>
              </a:pathLst>
            </a:custGeom>
            <a:solidFill>
              <a:srgbClr val="F4F4F4"/>
            </a:solidFill>
          </p:spPr>
        </p:sp>
        <p:sp>
          <p:nvSpPr>
            <p:cNvPr name="TextBox 5" id="5"/>
            <p:cNvSpPr txBox="true"/>
            <p:nvPr/>
          </p:nvSpPr>
          <p:spPr>
            <a:xfrm>
              <a:off x="0" y="-38100"/>
              <a:ext cx="398808" cy="485469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601509" y="243050"/>
            <a:ext cx="854383" cy="994915"/>
          </a:xfrm>
          <a:custGeom>
            <a:avLst/>
            <a:gdLst/>
            <a:ahLst/>
            <a:cxnLst/>
            <a:rect r="r" b="b" t="t" l="l"/>
            <a:pathLst>
              <a:path h="994915" w="854383">
                <a:moveTo>
                  <a:pt x="0" y="0"/>
                </a:moveTo>
                <a:lnTo>
                  <a:pt x="854382" y="0"/>
                </a:lnTo>
                <a:lnTo>
                  <a:pt x="854382" y="994915"/>
                </a:lnTo>
                <a:lnTo>
                  <a:pt x="0" y="9949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484412" y="1651743"/>
            <a:ext cx="13319175" cy="3879210"/>
          </a:xfrm>
          <a:custGeom>
            <a:avLst/>
            <a:gdLst/>
            <a:ahLst/>
            <a:cxnLst/>
            <a:rect r="r" b="b" t="t" l="l"/>
            <a:pathLst>
              <a:path h="3879210" w="13319175">
                <a:moveTo>
                  <a:pt x="0" y="0"/>
                </a:moveTo>
                <a:lnTo>
                  <a:pt x="13319176" y="0"/>
                </a:lnTo>
                <a:lnTo>
                  <a:pt x="13319176" y="3879210"/>
                </a:lnTo>
                <a:lnTo>
                  <a:pt x="0" y="3879210"/>
                </a:lnTo>
                <a:lnTo>
                  <a:pt x="0" y="0"/>
                </a:lnTo>
                <a:close/>
              </a:path>
            </a:pathLst>
          </a:custGeom>
          <a:blipFill>
            <a:blip r:embed="rId6"/>
            <a:stretch>
              <a:fillRect l="0" t="0" r="0" b="0"/>
            </a:stretch>
          </a:blipFill>
          <a:ln w="19050" cap="sq">
            <a:solidFill>
              <a:srgbClr val="000000"/>
            </a:solidFill>
            <a:prstDash val="solid"/>
            <a:miter/>
          </a:ln>
        </p:spPr>
      </p:sp>
      <p:sp>
        <p:nvSpPr>
          <p:cNvPr name="TextBox 8" id="8"/>
          <p:cNvSpPr txBox="true"/>
          <p:nvPr/>
        </p:nvSpPr>
        <p:spPr>
          <a:xfrm rot="0">
            <a:off x="4353430" y="54850"/>
            <a:ext cx="13934570" cy="1337849"/>
          </a:xfrm>
          <a:prstGeom prst="rect">
            <a:avLst/>
          </a:prstGeom>
        </p:spPr>
        <p:txBody>
          <a:bodyPr anchor="t" rtlCol="false" tIns="0" lIns="0" bIns="0" rIns="0">
            <a:spAutoFit/>
          </a:bodyPr>
          <a:lstStyle/>
          <a:p>
            <a:pPr algn="ctr">
              <a:lnSpc>
                <a:spcPts val="5393"/>
              </a:lnSpc>
            </a:pPr>
            <a:r>
              <a:rPr lang="en-US" sz="3852" b="true">
                <a:solidFill>
                  <a:srgbClr val="1C53A3"/>
                </a:solidFill>
                <a:latin typeface="Montaser Arabic Bold"/>
                <a:ea typeface="Montaser Arabic Bold"/>
                <a:cs typeface="Montaser Arabic Bold"/>
                <a:sym typeface="Montaser Arabic Bold"/>
              </a:rPr>
              <a:t>e. Phân tích tổng chi tiêu theo mặt hàng và giới tính </a:t>
            </a:r>
          </a:p>
          <a:p>
            <a:pPr algn="ctr">
              <a:lnSpc>
                <a:spcPts val="5393"/>
              </a:lnSpc>
              <a:spcBef>
                <a:spcPct val="0"/>
              </a:spcBef>
            </a:pPr>
            <a:r>
              <a:rPr lang="en-US" b="true" sz="3852">
                <a:solidFill>
                  <a:srgbClr val="1C53A3"/>
                </a:solidFill>
                <a:latin typeface="Montaser Arabic Bold"/>
                <a:ea typeface="Montaser Arabic Bold"/>
                <a:cs typeface="Montaser Arabic Bold"/>
                <a:sym typeface="Montaser Arabic Bold"/>
              </a:rPr>
              <a:t>(Total Spending by Product Category and Gender)</a:t>
            </a:r>
          </a:p>
        </p:txBody>
      </p:sp>
      <p:sp>
        <p:nvSpPr>
          <p:cNvPr name="AutoShape 9" id="9"/>
          <p:cNvSpPr/>
          <p:nvPr/>
        </p:nvSpPr>
        <p:spPr>
          <a:xfrm>
            <a:off x="9110662" y="6336707"/>
            <a:ext cx="0" cy="3721724"/>
          </a:xfrm>
          <a:prstGeom prst="line">
            <a:avLst/>
          </a:prstGeom>
          <a:ln cap="flat" w="9525">
            <a:solidFill>
              <a:srgbClr val="5188CC"/>
            </a:solidFill>
            <a:prstDash val="solid"/>
            <a:headEnd type="none" len="sm" w="sm"/>
            <a:tailEnd type="none" len="sm" w="sm"/>
          </a:ln>
        </p:spPr>
      </p:sp>
      <p:sp>
        <p:nvSpPr>
          <p:cNvPr name="TextBox 10" id="10"/>
          <p:cNvSpPr txBox="true"/>
          <p:nvPr/>
        </p:nvSpPr>
        <p:spPr>
          <a:xfrm rot="0">
            <a:off x="9319757" y="6508126"/>
            <a:ext cx="8827534" cy="3778874"/>
          </a:xfrm>
          <a:prstGeom prst="rect">
            <a:avLst/>
          </a:prstGeom>
        </p:spPr>
        <p:txBody>
          <a:bodyPr anchor="t" rtlCol="false" tIns="0" lIns="0" bIns="0" rIns="0">
            <a:spAutoFit/>
          </a:bodyPr>
          <a:lstStyle/>
          <a:p>
            <a:pPr algn="l">
              <a:lnSpc>
                <a:spcPts val="4340"/>
              </a:lnSpc>
            </a:pPr>
            <a:r>
              <a:rPr lang="en-US" sz="3100" b="true">
                <a:solidFill>
                  <a:srgbClr val="8C2E2E"/>
                </a:solidFill>
                <a:latin typeface="Montaser Arabic Bold"/>
                <a:ea typeface="Montaser Arabic Bold"/>
                <a:cs typeface="Montaser Arabic Bold"/>
                <a:sym typeface="Montaser Arabic Bold"/>
              </a:rPr>
              <a:t>Nam</a:t>
            </a:r>
            <a:r>
              <a:rPr lang="en-US" sz="3100" b="true">
                <a:solidFill>
                  <a:srgbClr val="8C2E2E"/>
                </a:solidFill>
                <a:latin typeface="Montaser Arabic Bold"/>
                <a:ea typeface="Montaser Arabic Bold"/>
                <a:cs typeface="Montaser Arabic Bold"/>
                <a:sym typeface="Montaser Arabic Bold"/>
              </a:rPr>
              <a:t> giới: </a:t>
            </a:r>
          </a:p>
          <a:p>
            <a:pPr algn="l" marL="669380" indent="-334690" lvl="1">
              <a:lnSpc>
                <a:spcPts val="4340"/>
              </a:lnSpc>
              <a:buFont typeface="Arial"/>
              <a:buChar char="•"/>
            </a:pPr>
            <a:r>
              <a:rPr lang="en-US" sz="3100">
                <a:solidFill>
                  <a:srgbClr val="1C53A3"/>
                </a:solidFill>
                <a:latin typeface="Montaser Arabic"/>
                <a:ea typeface="Montaser Arabic"/>
                <a:cs typeface="Montaser Arabic"/>
                <a:sym typeface="Montaser Arabic"/>
              </a:rPr>
              <a:t>Chi tiêu cao nhất cho Sách (Books) ($28,509,860)</a:t>
            </a:r>
          </a:p>
          <a:p>
            <a:pPr algn="l" marL="669380" indent="-334690" lvl="1">
              <a:lnSpc>
                <a:spcPts val="4340"/>
              </a:lnSpc>
              <a:buFont typeface="Arial"/>
              <a:buChar char="•"/>
            </a:pPr>
            <a:r>
              <a:rPr lang="en-US" sz="3100">
                <a:solidFill>
                  <a:srgbClr val="1C53A3"/>
                </a:solidFill>
                <a:latin typeface="Montaser Arabic"/>
                <a:ea typeface="Montaser Arabic"/>
                <a:cs typeface="Montaser Arabic"/>
                <a:sym typeface="Montaser Arabic"/>
              </a:rPr>
              <a:t>Top 2: Quần áo (Clothing) ($28,275,322)</a:t>
            </a:r>
          </a:p>
          <a:p>
            <a:pPr algn="l" marL="669380" indent="-334690" lvl="1">
              <a:lnSpc>
                <a:spcPts val="4340"/>
              </a:lnSpc>
              <a:buFont typeface="Arial"/>
              <a:buChar char="•"/>
            </a:pPr>
            <a:r>
              <a:rPr lang="en-US" sz="3100">
                <a:solidFill>
                  <a:srgbClr val="1C53A3"/>
                </a:solidFill>
                <a:latin typeface="Montaser Arabic"/>
                <a:ea typeface="Montaser Arabic"/>
                <a:cs typeface="Montaser Arabic"/>
                <a:sym typeface="Montaser Arabic"/>
              </a:rPr>
              <a:t>Top 3: Điện tử (Electronics) ($19,285,454)</a:t>
            </a:r>
          </a:p>
          <a:p>
            <a:pPr algn="l" marL="669380" indent="-334690" lvl="1">
              <a:lnSpc>
                <a:spcPts val="4340"/>
              </a:lnSpc>
              <a:spcBef>
                <a:spcPct val="0"/>
              </a:spcBef>
              <a:buFont typeface="Arial"/>
              <a:buChar char="•"/>
            </a:pPr>
            <a:r>
              <a:rPr lang="en-US" sz="3100">
                <a:solidFill>
                  <a:srgbClr val="1C53A3"/>
                </a:solidFill>
                <a:latin typeface="Montaser Arabic"/>
                <a:ea typeface="Montaser Arabic"/>
                <a:cs typeface="Montaser Arabic"/>
                <a:sym typeface="Montaser Arabic"/>
              </a:rPr>
              <a:t>Top 4: Nhà cửa (Home) ($19,045,038)</a:t>
            </a:r>
          </a:p>
          <a:p>
            <a:pPr algn="l">
              <a:lnSpc>
                <a:spcPts val="4340"/>
              </a:lnSpc>
              <a:spcBef>
                <a:spcPct val="0"/>
              </a:spcBef>
            </a:pPr>
          </a:p>
        </p:txBody>
      </p:sp>
      <p:sp>
        <p:nvSpPr>
          <p:cNvPr name="TextBox 11" id="11"/>
          <p:cNvSpPr txBox="true"/>
          <p:nvPr/>
        </p:nvSpPr>
        <p:spPr>
          <a:xfrm rot="0">
            <a:off x="230903" y="6563746"/>
            <a:ext cx="8674972" cy="3235960"/>
          </a:xfrm>
          <a:prstGeom prst="rect">
            <a:avLst/>
          </a:prstGeom>
        </p:spPr>
        <p:txBody>
          <a:bodyPr anchor="t" rtlCol="false" tIns="0" lIns="0" bIns="0" rIns="0">
            <a:spAutoFit/>
          </a:bodyPr>
          <a:lstStyle/>
          <a:p>
            <a:pPr algn="l">
              <a:lnSpc>
                <a:spcPts val="4340"/>
              </a:lnSpc>
            </a:pPr>
            <a:r>
              <a:rPr lang="en-US" sz="3100" b="true">
                <a:solidFill>
                  <a:srgbClr val="8C2E2E"/>
                </a:solidFill>
                <a:latin typeface="Montaser Arabic Bold"/>
                <a:ea typeface="Montaser Arabic Bold"/>
                <a:cs typeface="Montaser Arabic Bold"/>
                <a:sym typeface="Montaser Arabic Bold"/>
              </a:rPr>
              <a:t>Nữ giới:</a:t>
            </a:r>
          </a:p>
          <a:p>
            <a:pPr algn="l" marL="669291" indent="-334646" lvl="1">
              <a:lnSpc>
                <a:spcPts val="4340"/>
              </a:lnSpc>
              <a:buFont typeface="Arial"/>
              <a:buChar char="•"/>
            </a:pPr>
            <a:r>
              <a:rPr lang="en-US" sz="3100">
                <a:solidFill>
                  <a:srgbClr val="1C53A3"/>
                </a:solidFill>
                <a:latin typeface="Montaser Arabic"/>
                <a:ea typeface="Montaser Arabic"/>
                <a:cs typeface="Montaser Arabic"/>
                <a:sym typeface="Montaser Arabic"/>
              </a:rPr>
              <a:t>Chi tiêu cao nhất cho Quần áo (Clothing) ($29,005,863)</a:t>
            </a:r>
          </a:p>
          <a:p>
            <a:pPr algn="l" marL="669291" indent="-334646" lvl="1">
              <a:lnSpc>
                <a:spcPts val="4340"/>
              </a:lnSpc>
              <a:buFont typeface="Arial"/>
              <a:buChar char="•"/>
            </a:pPr>
            <a:r>
              <a:rPr lang="en-US" sz="3100">
                <a:solidFill>
                  <a:srgbClr val="1C53A3"/>
                </a:solidFill>
                <a:latin typeface="Montaser Arabic"/>
                <a:ea typeface="Montaser Arabic"/>
                <a:cs typeface="Montaser Arabic"/>
                <a:sym typeface="Montaser Arabic"/>
              </a:rPr>
              <a:t>Top 2: Sách (Books) ($28,491,117)</a:t>
            </a:r>
          </a:p>
          <a:p>
            <a:pPr algn="l" marL="669291" indent="-334646" lvl="1">
              <a:lnSpc>
                <a:spcPts val="4340"/>
              </a:lnSpc>
              <a:buFont typeface="Arial"/>
              <a:buChar char="•"/>
            </a:pPr>
            <a:r>
              <a:rPr lang="en-US" sz="3100">
                <a:solidFill>
                  <a:srgbClr val="1C53A3"/>
                </a:solidFill>
                <a:latin typeface="Montaser Arabic"/>
                <a:ea typeface="Montaser Arabic"/>
                <a:cs typeface="Montaser Arabic"/>
                <a:sym typeface="Montaser Arabic"/>
              </a:rPr>
              <a:t>Top 3: Điện tử (Electronics) ($19,164,484)</a:t>
            </a:r>
          </a:p>
          <a:p>
            <a:pPr algn="l" marL="669291" indent="-334646" lvl="1">
              <a:lnSpc>
                <a:spcPts val="4340"/>
              </a:lnSpc>
              <a:buFont typeface="Arial"/>
              <a:buChar char="•"/>
            </a:pPr>
            <a:r>
              <a:rPr lang="en-US" sz="3100">
                <a:solidFill>
                  <a:srgbClr val="1C53A3"/>
                </a:solidFill>
                <a:latin typeface="Montaser Arabic"/>
                <a:ea typeface="Montaser Arabic"/>
                <a:cs typeface="Montaser Arabic"/>
                <a:sym typeface="Montaser Arabic"/>
              </a:rPr>
              <a:t>Top 4: Nhà cửa (Home) ($19,132,781)</a:t>
            </a:r>
          </a:p>
        </p:txBody>
      </p:sp>
      <p:sp>
        <p:nvSpPr>
          <p:cNvPr name="TextBox 12" id="12"/>
          <p:cNvSpPr txBox="true"/>
          <p:nvPr/>
        </p:nvSpPr>
        <p:spPr>
          <a:xfrm rot="0">
            <a:off x="948201" y="5645253"/>
            <a:ext cx="16391598" cy="527969"/>
          </a:xfrm>
          <a:prstGeom prst="rect">
            <a:avLst/>
          </a:prstGeom>
        </p:spPr>
        <p:txBody>
          <a:bodyPr anchor="t" rtlCol="false" tIns="0" lIns="0" bIns="0" rIns="0">
            <a:spAutoFit/>
          </a:bodyPr>
          <a:lstStyle/>
          <a:p>
            <a:pPr algn="l" marL="693865" indent="-346932" lvl="1">
              <a:lnSpc>
                <a:spcPts val="4499"/>
              </a:lnSpc>
              <a:spcBef>
                <a:spcPct val="0"/>
              </a:spcBef>
              <a:buAutoNum type="arabicPeriod" startAt="1"/>
            </a:pPr>
            <a:r>
              <a:rPr lang="en-US" b="true" sz="3213">
                <a:solidFill>
                  <a:srgbClr val="8C2E2E"/>
                </a:solidFill>
                <a:latin typeface="Montaser Arabic Bold"/>
                <a:ea typeface="Montaser Arabic Bold"/>
                <a:cs typeface="Montaser Arabic Bold"/>
                <a:sym typeface="Montaser Arabic Bold"/>
              </a:rPr>
              <a:t> </a:t>
            </a:r>
            <a:r>
              <a:rPr lang="en-US" b="true" sz="3213">
                <a:solidFill>
                  <a:srgbClr val="8C2E2E"/>
                </a:solidFill>
                <a:latin typeface="Montaser Arabic Bold"/>
                <a:ea typeface="Montaser Arabic Bold"/>
                <a:cs typeface="Montaser Arabic Bold"/>
                <a:sym typeface="Montaser Arabic Bold"/>
              </a:rPr>
              <a:t>Mức độ ưu tiên của từng giới tính khi chi tiêu vào các sản phẩm/dịch vụ:</a:t>
            </a:r>
          </a:p>
        </p:txBody>
      </p:sp>
      <p:sp>
        <p:nvSpPr>
          <p:cNvPr name="TextBox 13" id="13"/>
          <p:cNvSpPr txBox="true"/>
          <p:nvPr/>
        </p:nvSpPr>
        <p:spPr>
          <a:xfrm rot="0">
            <a:off x="484508" y="1594593"/>
            <a:ext cx="1942767" cy="505200"/>
          </a:xfrm>
          <a:prstGeom prst="rect">
            <a:avLst/>
          </a:prstGeom>
        </p:spPr>
        <p:txBody>
          <a:bodyPr anchor="t" rtlCol="false" tIns="0" lIns="0" bIns="0" rIns="0">
            <a:spAutoFit/>
          </a:bodyPr>
          <a:lstStyle/>
          <a:p>
            <a:pPr algn="ctr">
              <a:lnSpc>
                <a:spcPts val="4179"/>
              </a:lnSpc>
            </a:pPr>
            <a:r>
              <a:rPr lang="en-US" sz="2985" b="true">
                <a:solidFill>
                  <a:srgbClr val="000000"/>
                </a:solidFill>
                <a:latin typeface="Montaser Arabic Bold"/>
                <a:ea typeface="Montaser Arabic Bold"/>
                <a:cs typeface="Montaser Arabic Bold"/>
                <a:sym typeface="Montaser Arabic Bold"/>
              </a:rPr>
              <a:t>Output:</a:t>
            </a:r>
          </a:p>
        </p:txBody>
      </p:sp>
    </p:spTree>
  </p:cSld>
  <p:clrMapOvr>
    <a:masterClrMapping/>
  </p:clrMapOvr>
  <p:transition spd="fast">
    <p:cover dir="ru"/>
  </p:transition>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C5D9F3"/>
        </a:solidFill>
      </p:bgPr>
    </p:bg>
    <p:spTree>
      <p:nvGrpSpPr>
        <p:cNvPr id="1" name=""/>
        <p:cNvGrpSpPr/>
        <p:nvPr/>
      </p:nvGrpSpPr>
      <p:grpSpPr>
        <a:xfrm>
          <a:off x="0" y="0"/>
          <a:ext cx="0" cy="0"/>
          <a:chOff x="0" y="0"/>
          <a:chExt cx="0" cy="0"/>
        </a:xfrm>
      </p:grpSpPr>
      <p:sp>
        <p:nvSpPr>
          <p:cNvPr name="Freeform 2" id="2"/>
          <p:cNvSpPr/>
          <p:nvPr/>
        </p:nvSpPr>
        <p:spPr>
          <a:xfrm flipH="false" flipV="false" rot="8497588">
            <a:off x="-6517075" y="-2649572"/>
            <a:ext cx="7996347" cy="8084542"/>
          </a:xfrm>
          <a:custGeom>
            <a:avLst/>
            <a:gdLst/>
            <a:ahLst/>
            <a:cxnLst/>
            <a:rect r="r" b="b" t="t" l="l"/>
            <a:pathLst>
              <a:path h="8084542" w="7996347">
                <a:moveTo>
                  <a:pt x="0" y="0"/>
                </a:moveTo>
                <a:lnTo>
                  <a:pt x="7996348" y="0"/>
                </a:lnTo>
                <a:lnTo>
                  <a:pt x="7996348" y="8084542"/>
                </a:lnTo>
                <a:lnTo>
                  <a:pt x="0" y="8084542"/>
                </a:lnTo>
                <a:lnTo>
                  <a:pt x="0" y="0"/>
                </a:lnTo>
                <a:close/>
              </a:path>
            </a:pathLst>
          </a:custGeom>
          <a:blipFill>
            <a:blip r:embed="rId2">
              <a:alphaModFix amt="36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8386888" y="-8386888"/>
            <a:ext cx="1514224" cy="18288000"/>
            <a:chOff x="0" y="0"/>
            <a:chExt cx="398808" cy="4816593"/>
          </a:xfrm>
        </p:grpSpPr>
        <p:sp>
          <p:nvSpPr>
            <p:cNvPr name="Freeform 4" id="4"/>
            <p:cNvSpPr/>
            <p:nvPr/>
          </p:nvSpPr>
          <p:spPr>
            <a:xfrm flipH="false" flipV="false" rot="0">
              <a:off x="0" y="0"/>
              <a:ext cx="398808" cy="4816592"/>
            </a:xfrm>
            <a:custGeom>
              <a:avLst/>
              <a:gdLst/>
              <a:ahLst/>
              <a:cxnLst/>
              <a:rect r="r" b="b" t="t" l="l"/>
              <a:pathLst>
                <a:path h="4816592" w="398808">
                  <a:moveTo>
                    <a:pt x="0" y="0"/>
                  </a:moveTo>
                  <a:lnTo>
                    <a:pt x="398808" y="0"/>
                  </a:lnTo>
                  <a:lnTo>
                    <a:pt x="398808" y="4816592"/>
                  </a:lnTo>
                  <a:lnTo>
                    <a:pt x="0" y="4816592"/>
                  </a:lnTo>
                  <a:close/>
                </a:path>
              </a:pathLst>
            </a:custGeom>
            <a:solidFill>
              <a:srgbClr val="F4F4F4"/>
            </a:solidFill>
          </p:spPr>
        </p:sp>
        <p:sp>
          <p:nvSpPr>
            <p:cNvPr name="TextBox 5" id="5"/>
            <p:cNvSpPr txBox="true"/>
            <p:nvPr/>
          </p:nvSpPr>
          <p:spPr>
            <a:xfrm>
              <a:off x="0" y="-38100"/>
              <a:ext cx="398808" cy="485469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601509" y="243050"/>
            <a:ext cx="854383" cy="994915"/>
          </a:xfrm>
          <a:custGeom>
            <a:avLst/>
            <a:gdLst/>
            <a:ahLst/>
            <a:cxnLst/>
            <a:rect r="r" b="b" t="t" l="l"/>
            <a:pathLst>
              <a:path h="994915" w="854383">
                <a:moveTo>
                  <a:pt x="0" y="0"/>
                </a:moveTo>
                <a:lnTo>
                  <a:pt x="854382" y="0"/>
                </a:lnTo>
                <a:lnTo>
                  <a:pt x="854382" y="994915"/>
                </a:lnTo>
                <a:lnTo>
                  <a:pt x="0" y="9949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942222" y="1807307"/>
            <a:ext cx="14403555" cy="4195035"/>
          </a:xfrm>
          <a:custGeom>
            <a:avLst/>
            <a:gdLst/>
            <a:ahLst/>
            <a:cxnLst/>
            <a:rect r="r" b="b" t="t" l="l"/>
            <a:pathLst>
              <a:path h="4195035" w="14403555">
                <a:moveTo>
                  <a:pt x="0" y="0"/>
                </a:moveTo>
                <a:lnTo>
                  <a:pt x="14403556" y="0"/>
                </a:lnTo>
                <a:lnTo>
                  <a:pt x="14403556" y="4195035"/>
                </a:lnTo>
                <a:lnTo>
                  <a:pt x="0" y="4195035"/>
                </a:lnTo>
                <a:lnTo>
                  <a:pt x="0" y="0"/>
                </a:lnTo>
                <a:close/>
              </a:path>
            </a:pathLst>
          </a:custGeom>
          <a:blipFill>
            <a:blip r:embed="rId6"/>
            <a:stretch>
              <a:fillRect l="0" t="0" r="0" b="0"/>
            </a:stretch>
          </a:blipFill>
          <a:ln w="19050" cap="sq">
            <a:solidFill>
              <a:srgbClr val="000000"/>
            </a:solidFill>
            <a:prstDash val="solid"/>
            <a:miter/>
          </a:ln>
        </p:spPr>
      </p:sp>
      <p:sp>
        <p:nvSpPr>
          <p:cNvPr name="TextBox 8" id="8"/>
          <p:cNvSpPr txBox="true"/>
          <p:nvPr/>
        </p:nvSpPr>
        <p:spPr>
          <a:xfrm rot="0">
            <a:off x="4353430" y="54850"/>
            <a:ext cx="13934570" cy="1337849"/>
          </a:xfrm>
          <a:prstGeom prst="rect">
            <a:avLst/>
          </a:prstGeom>
        </p:spPr>
        <p:txBody>
          <a:bodyPr anchor="t" rtlCol="false" tIns="0" lIns="0" bIns="0" rIns="0">
            <a:spAutoFit/>
          </a:bodyPr>
          <a:lstStyle/>
          <a:p>
            <a:pPr algn="ctr">
              <a:lnSpc>
                <a:spcPts val="5393"/>
              </a:lnSpc>
            </a:pPr>
            <a:r>
              <a:rPr lang="en-US" sz="3852" b="true">
                <a:solidFill>
                  <a:srgbClr val="1C53A3"/>
                </a:solidFill>
                <a:latin typeface="Montaser Arabic Bold"/>
                <a:ea typeface="Montaser Arabic Bold"/>
                <a:cs typeface="Montaser Arabic Bold"/>
                <a:sym typeface="Montaser Arabic Bold"/>
              </a:rPr>
              <a:t>e. Phân tích tổng chi tiêu theo mặt hàng và giới tính </a:t>
            </a:r>
          </a:p>
          <a:p>
            <a:pPr algn="ctr">
              <a:lnSpc>
                <a:spcPts val="5393"/>
              </a:lnSpc>
              <a:spcBef>
                <a:spcPct val="0"/>
              </a:spcBef>
            </a:pPr>
            <a:r>
              <a:rPr lang="en-US" b="true" sz="3852">
                <a:solidFill>
                  <a:srgbClr val="1C53A3"/>
                </a:solidFill>
                <a:latin typeface="Montaser Arabic Bold"/>
                <a:ea typeface="Montaser Arabic Bold"/>
                <a:cs typeface="Montaser Arabic Bold"/>
                <a:sym typeface="Montaser Arabic Bold"/>
              </a:rPr>
              <a:t>(Total Spending by Product Category and Gender)</a:t>
            </a:r>
          </a:p>
        </p:txBody>
      </p:sp>
      <p:grpSp>
        <p:nvGrpSpPr>
          <p:cNvPr name="Group 9" id="9"/>
          <p:cNvGrpSpPr/>
          <p:nvPr/>
        </p:nvGrpSpPr>
        <p:grpSpPr>
          <a:xfrm rot="0">
            <a:off x="773105" y="6297617"/>
            <a:ext cx="17514895" cy="3581857"/>
            <a:chOff x="0" y="0"/>
            <a:chExt cx="23353193" cy="4775809"/>
          </a:xfrm>
        </p:grpSpPr>
        <p:sp>
          <p:nvSpPr>
            <p:cNvPr name="TextBox 10" id="10"/>
            <p:cNvSpPr txBox="true"/>
            <p:nvPr/>
          </p:nvSpPr>
          <p:spPr>
            <a:xfrm rot="0">
              <a:off x="0" y="-57150"/>
              <a:ext cx="23353193" cy="1329855"/>
            </a:xfrm>
            <a:prstGeom prst="rect">
              <a:avLst/>
            </a:prstGeom>
          </p:spPr>
          <p:txBody>
            <a:bodyPr anchor="t" rtlCol="false" tIns="0" lIns="0" bIns="0" rIns="0">
              <a:spAutoFit/>
            </a:bodyPr>
            <a:lstStyle/>
            <a:p>
              <a:pPr algn="just">
                <a:lnSpc>
                  <a:spcPts val="4230"/>
                </a:lnSpc>
              </a:pPr>
              <a:r>
                <a:rPr lang="en-US" sz="3021" b="true">
                  <a:solidFill>
                    <a:srgbClr val="8C2E2E"/>
                  </a:solidFill>
                  <a:latin typeface="Montaser Arabic Bold"/>
                  <a:ea typeface="Montaser Arabic Bold"/>
                  <a:cs typeface="Montaser Arabic Bold"/>
                  <a:sym typeface="Montaser Arabic Bold"/>
                </a:rPr>
                <a:t>2. Giới tính nào chi tiêu nhiều hơn vào từng loại sản phẩm: </a:t>
              </a:r>
            </a:p>
            <a:p>
              <a:pPr algn="just">
                <a:lnSpc>
                  <a:spcPts val="3946"/>
                </a:lnSpc>
                <a:spcBef>
                  <a:spcPct val="0"/>
                </a:spcBef>
              </a:pPr>
              <a:r>
                <a:rPr lang="en-US" sz="2818">
                  <a:solidFill>
                    <a:srgbClr val="184C99"/>
                  </a:solidFill>
                  <a:latin typeface="Montaser Arabic"/>
                  <a:ea typeface="Montaser Arabic"/>
                  <a:cs typeface="Montaser Arabic"/>
                  <a:sym typeface="Montaser Arabic"/>
                </a:rPr>
                <a:t>   </a:t>
              </a:r>
            </a:p>
          </p:txBody>
        </p:sp>
        <p:sp>
          <p:nvSpPr>
            <p:cNvPr name="TextBox 11" id="11"/>
            <p:cNvSpPr txBox="true"/>
            <p:nvPr/>
          </p:nvSpPr>
          <p:spPr>
            <a:xfrm rot="0">
              <a:off x="0" y="553674"/>
              <a:ext cx="21462256" cy="4222135"/>
            </a:xfrm>
            <a:prstGeom prst="rect">
              <a:avLst/>
            </a:prstGeom>
          </p:spPr>
          <p:txBody>
            <a:bodyPr anchor="t" rtlCol="false" tIns="0" lIns="0" bIns="0" rIns="0">
              <a:spAutoFit/>
            </a:bodyPr>
            <a:lstStyle/>
            <a:p>
              <a:pPr algn="l" marL="651619" indent="-325809" lvl="1">
                <a:lnSpc>
                  <a:spcPts val="4225"/>
                </a:lnSpc>
                <a:buFont typeface="Arial"/>
                <a:buChar char="•"/>
              </a:pPr>
              <a:r>
                <a:rPr lang="en-US" b="true" sz="3018">
                  <a:solidFill>
                    <a:srgbClr val="184C99"/>
                  </a:solidFill>
                  <a:latin typeface="Montaser Arabic Bold"/>
                  <a:ea typeface="Montaser Arabic Bold"/>
                  <a:cs typeface="Montaser Arabic Bold"/>
                  <a:sym typeface="Montaser Arabic Bold"/>
                </a:rPr>
                <a:t>Sách (Books):</a:t>
              </a:r>
              <a:r>
                <a:rPr lang="en-US" sz="3018">
                  <a:solidFill>
                    <a:srgbClr val="184C99"/>
                  </a:solidFill>
                  <a:latin typeface="Montaser Arabic"/>
                  <a:ea typeface="Montaser Arabic"/>
                  <a:cs typeface="Montaser Arabic"/>
                  <a:sym typeface="Montaser Arabic"/>
                </a:rPr>
                <a:t> Nam</a:t>
              </a:r>
              <a:r>
                <a:rPr lang="en-US" sz="3018">
                  <a:solidFill>
                    <a:srgbClr val="184C99"/>
                  </a:solidFill>
                  <a:latin typeface="Montaser Arabic"/>
                  <a:ea typeface="Montaser Arabic"/>
                  <a:cs typeface="Montaser Arabic"/>
                  <a:sym typeface="Montaser Arabic"/>
                </a:rPr>
                <a:t> giới ($28,509,860) c</a:t>
              </a:r>
              <a:r>
                <a:rPr lang="en-US" sz="3018">
                  <a:solidFill>
                    <a:srgbClr val="184C99"/>
                  </a:solidFill>
                  <a:latin typeface="Montaser Arabic"/>
                  <a:ea typeface="Montaser Arabic"/>
                  <a:cs typeface="Montaser Arabic"/>
                  <a:sym typeface="Montaser Arabic"/>
                </a:rPr>
                <a:t>hi tiêu nhiều hơn nữ giới ($28,491,117)</a:t>
              </a:r>
            </a:p>
            <a:p>
              <a:pPr algn="l" marL="651619" indent="-325809" lvl="1">
                <a:lnSpc>
                  <a:spcPts val="4225"/>
                </a:lnSpc>
                <a:buFont typeface="Arial"/>
                <a:buChar char="•"/>
              </a:pPr>
              <a:r>
                <a:rPr lang="en-US" b="true" sz="3018">
                  <a:solidFill>
                    <a:srgbClr val="184C99"/>
                  </a:solidFill>
                  <a:latin typeface="Montaser Arabic Bold"/>
                  <a:ea typeface="Montaser Arabic Bold"/>
                  <a:cs typeface="Montaser Arabic Bold"/>
                  <a:sym typeface="Montaser Arabic Bold"/>
                </a:rPr>
                <a:t>Quần áo (Clothing): </a:t>
              </a:r>
              <a:r>
                <a:rPr lang="en-US" sz="3018">
                  <a:solidFill>
                    <a:srgbClr val="184C99"/>
                  </a:solidFill>
                  <a:latin typeface="Montaser Arabic"/>
                  <a:ea typeface="Montaser Arabic"/>
                  <a:cs typeface="Montaser Arabic"/>
                  <a:sym typeface="Montaser Arabic"/>
                </a:rPr>
                <a:t>Nữ giới ($29,005,863) chi tiêu nhiều hơn nam giới ($28,275,322)</a:t>
              </a:r>
            </a:p>
            <a:p>
              <a:pPr algn="l" marL="651619" indent="-325809" lvl="1">
                <a:lnSpc>
                  <a:spcPts val="4225"/>
                </a:lnSpc>
                <a:buFont typeface="Arial"/>
                <a:buChar char="•"/>
              </a:pPr>
              <a:r>
                <a:rPr lang="en-US" b="true" sz="3018">
                  <a:solidFill>
                    <a:srgbClr val="184C99"/>
                  </a:solidFill>
                  <a:latin typeface="Montaser Arabic Bold"/>
                  <a:ea typeface="Montaser Arabic Bold"/>
                  <a:cs typeface="Montaser Arabic Bold"/>
                  <a:sym typeface="Montaser Arabic Bold"/>
                </a:rPr>
                <a:t>Điện tử (Electronics): </a:t>
              </a:r>
              <a:r>
                <a:rPr lang="en-US" sz="3018">
                  <a:solidFill>
                    <a:srgbClr val="184C99"/>
                  </a:solidFill>
                  <a:latin typeface="Montaser Arabic"/>
                  <a:ea typeface="Montaser Arabic"/>
                  <a:cs typeface="Montaser Arabic"/>
                  <a:sym typeface="Montaser Arabic"/>
                </a:rPr>
                <a:t>Nam giới ($19,285,454) chi tiêu</a:t>
              </a:r>
              <a:r>
                <a:rPr lang="en-US" sz="3018">
                  <a:solidFill>
                    <a:srgbClr val="184C99"/>
                  </a:solidFill>
                  <a:latin typeface="Montaser Arabic"/>
                  <a:ea typeface="Montaser Arabic"/>
                  <a:cs typeface="Montaser Arabic"/>
                  <a:sym typeface="Montaser Arabic"/>
                </a:rPr>
                <a:t> nhiều hơn nữ giới ($19,164,484)</a:t>
              </a:r>
            </a:p>
            <a:p>
              <a:pPr algn="l" marL="651619" indent="-325809" lvl="1">
                <a:lnSpc>
                  <a:spcPts val="4225"/>
                </a:lnSpc>
                <a:spcBef>
                  <a:spcPct val="0"/>
                </a:spcBef>
                <a:buFont typeface="Arial"/>
                <a:buChar char="•"/>
              </a:pPr>
              <a:r>
                <a:rPr lang="en-US" b="true" sz="3018">
                  <a:solidFill>
                    <a:srgbClr val="184C99"/>
                  </a:solidFill>
                  <a:latin typeface="Montaser Arabic Bold"/>
                  <a:ea typeface="Montaser Arabic Bold"/>
                  <a:cs typeface="Montaser Arabic Bold"/>
                  <a:sym typeface="Montaser Arabic Bold"/>
                </a:rPr>
                <a:t>Nhà cửa (Home):</a:t>
              </a:r>
              <a:r>
                <a:rPr lang="en-US" sz="3018">
                  <a:solidFill>
                    <a:srgbClr val="184C99"/>
                  </a:solidFill>
                  <a:latin typeface="Montaser Arabic"/>
                  <a:ea typeface="Montaser Arabic"/>
                  <a:cs typeface="Montaser Arabic"/>
                  <a:sym typeface="Montaser Arabic"/>
                </a:rPr>
                <a:t> Nữ giới ($19,132,781) chi tiêu nhiều hơn nam giới ($19,045,038)</a:t>
              </a:r>
            </a:p>
          </p:txBody>
        </p:sp>
      </p:gr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C5D9F3"/>
        </a:solidFill>
      </p:bgPr>
    </p:bg>
    <p:spTree>
      <p:nvGrpSpPr>
        <p:cNvPr id="1" name=""/>
        <p:cNvGrpSpPr/>
        <p:nvPr/>
      </p:nvGrpSpPr>
      <p:grpSpPr>
        <a:xfrm>
          <a:off x="0" y="0"/>
          <a:ext cx="0" cy="0"/>
          <a:chOff x="0" y="0"/>
          <a:chExt cx="0" cy="0"/>
        </a:xfrm>
      </p:grpSpPr>
      <p:sp>
        <p:nvSpPr>
          <p:cNvPr name="Freeform 2" id="2"/>
          <p:cNvSpPr/>
          <p:nvPr/>
        </p:nvSpPr>
        <p:spPr>
          <a:xfrm flipH="false" flipV="false" rot="8497588">
            <a:off x="-6517075" y="-2649572"/>
            <a:ext cx="7996347" cy="8084542"/>
          </a:xfrm>
          <a:custGeom>
            <a:avLst/>
            <a:gdLst/>
            <a:ahLst/>
            <a:cxnLst/>
            <a:rect r="r" b="b" t="t" l="l"/>
            <a:pathLst>
              <a:path h="8084542" w="7996347">
                <a:moveTo>
                  <a:pt x="0" y="0"/>
                </a:moveTo>
                <a:lnTo>
                  <a:pt x="7996348" y="0"/>
                </a:lnTo>
                <a:lnTo>
                  <a:pt x="7996348" y="8084542"/>
                </a:lnTo>
                <a:lnTo>
                  <a:pt x="0" y="8084542"/>
                </a:lnTo>
                <a:lnTo>
                  <a:pt x="0" y="0"/>
                </a:lnTo>
                <a:close/>
              </a:path>
            </a:pathLst>
          </a:custGeom>
          <a:blipFill>
            <a:blip r:embed="rId2">
              <a:alphaModFix amt="36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8386888" y="-8386888"/>
            <a:ext cx="1514224" cy="18288000"/>
            <a:chOff x="0" y="0"/>
            <a:chExt cx="398808" cy="4816593"/>
          </a:xfrm>
        </p:grpSpPr>
        <p:sp>
          <p:nvSpPr>
            <p:cNvPr name="Freeform 4" id="4"/>
            <p:cNvSpPr/>
            <p:nvPr/>
          </p:nvSpPr>
          <p:spPr>
            <a:xfrm flipH="false" flipV="false" rot="0">
              <a:off x="0" y="0"/>
              <a:ext cx="398808" cy="4816592"/>
            </a:xfrm>
            <a:custGeom>
              <a:avLst/>
              <a:gdLst/>
              <a:ahLst/>
              <a:cxnLst/>
              <a:rect r="r" b="b" t="t" l="l"/>
              <a:pathLst>
                <a:path h="4816592" w="398808">
                  <a:moveTo>
                    <a:pt x="0" y="0"/>
                  </a:moveTo>
                  <a:lnTo>
                    <a:pt x="398808" y="0"/>
                  </a:lnTo>
                  <a:lnTo>
                    <a:pt x="398808" y="4816592"/>
                  </a:lnTo>
                  <a:lnTo>
                    <a:pt x="0" y="4816592"/>
                  </a:lnTo>
                  <a:close/>
                </a:path>
              </a:pathLst>
            </a:custGeom>
            <a:solidFill>
              <a:srgbClr val="F4F4F4"/>
            </a:solidFill>
          </p:spPr>
        </p:sp>
        <p:sp>
          <p:nvSpPr>
            <p:cNvPr name="TextBox 5" id="5"/>
            <p:cNvSpPr txBox="true"/>
            <p:nvPr/>
          </p:nvSpPr>
          <p:spPr>
            <a:xfrm>
              <a:off x="0" y="-38100"/>
              <a:ext cx="398808" cy="485469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601509" y="243050"/>
            <a:ext cx="854383" cy="994915"/>
          </a:xfrm>
          <a:custGeom>
            <a:avLst/>
            <a:gdLst/>
            <a:ahLst/>
            <a:cxnLst/>
            <a:rect r="r" b="b" t="t" l="l"/>
            <a:pathLst>
              <a:path h="994915" w="854383">
                <a:moveTo>
                  <a:pt x="0" y="0"/>
                </a:moveTo>
                <a:lnTo>
                  <a:pt x="854382" y="0"/>
                </a:lnTo>
                <a:lnTo>
                  <a:pt x="854382" y="994915"/>
                </a:lnTo>
                <a:lnTo>
                  <a:pt x="0" y="9949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237348" y="5393399"/>
            <a:ext cx="14884138" cy="4335005"/>
          </a:xfrm>
          <a:custGeom>
            <a:avLst/>
            <a:gdLst/>
            <a:ahLst/>
            <a:cxnLst/>
            <a:rect r="r" b="b" t="t" l="l"/>
            <a:pathLst>
              <a:path h="4335005" w="14884138">
                <a:moveTo>
                  <a:pt x="0" y="0"/>
                </a:moveTo>
                <a:lnTo>
                  <a:pt x="14884138" y="0"/>
                </a:lnTo>
                <a:lnTo>
                  <a:pt x="14884138" y="4335006"/>
                </a:lnTo>
                <a:lnTo>
                  <a:pt x="0" y="4335006"/>
                </a:lnTo>
                <a:lnTo>
                  <a:pt x="0" y="0"/>
                </a:lnTo>
                <a:close/>
              </a:path>
            </a:pathLst>
          </a:custGeom>
          <a:blipFill>
            <a:blip r:embed="rId6"/>
            <a:stretch>
              <a:fillRect l="0" t="0" r="0" b="0"/>
            </a:stretch>
          </a:blipFill>
          <a:ln w="19050" cap="sq">
            <a:solidFill>
              <a:srgbClr val="000000"/>
            </a:solidFill>
            <a:prstDash val="solid"/>
            <a:miter/>
          </a:ln>
        </p:spPr>
      </p:sp>
      <p:sp>
        <p:nvSpPr>
          <p:cNvPr name="TextBox 8" id="8"/>
          <p:cNvSpPr txBox="true"/>
          <p:nvPr/>
        </p:nvSpPr>
        <p:spPr>
          <a:xfrm rot="0">
            <a:off x="4353430" y="54850"/>
            <a:ext cx="13934570" cy="1337849"/>
          </a:xfrm>
          <a:prstGeom prst="rect">
            <a:avLst/>
          </a:prstGeom>
        </p:spPr>
        <p:txBody>
          <a:bodyPr anchor="t" rtlCol="false" tIns="0" lIns="0" bIns="0" rIns="0">
            <a:spAutoFit/>
          </a:bodyPr>
          <a:lstStyle/>
          <a:p>
            <a:pPr algn="ctr">
              <a:lnSpc>
                <a:spcPts val="5393"/>
              </a:lnSpc>
            </a:pPr>
            <a:r>
              <a:rPr lang="en-US" sz="3852" b="true">
                <a:solidFill>
                  <a:srgbClr val="1C53A3"/>
                </a:solidFill>
                <a:latin typeface="Montaser Arabic Bold"/>
                <a:ea typeface="Montaser Arabic Bold"/>
                <a:cs typeface="Montaser Arabic Bold"/>
                <a:sym typeface="Montaser Arabic Bold"/>
              </a:rPr>
              <a:t>e. Phân tích tổng chi tiêu theo mặt hàng và giới tính </a:t>
            </a:r>
          </a:p>
          <a:p>
            <a:pPr algn="ctr">
              <a:lnSpc>
                <a:spcPts val="5393"/>
              </a:lnSpc>
              <a:spcBef>
                <a:spcPct val="0"/>
              </a:spcBef>
            </a:pPr>
            <a:r>
              <a:rPr lang="en-US" b="true" sz="3852">
                <a:solidFill>
                  <a:srgbClr val="1C53A3"/>
                </a:solidFill>
                <a:latin typeface="Montaser Arabic Bold"/>
                <a:ea typeface="Montaser Arabic Bold"/>
                <a:cs typeface="Montaser Arabic Bold"/>
                <a:sym typeface="Montaser Arabic Bold"/>
              </a:rPr>
              <a:t>(Total Spending by Product Category and Gender)</a:t>
            </a:r>
          </a:p>
        </p:txBody>
      </p:sp>
      <p:sp>
        <p:nvSpPr>
          <p:cNvPr name="TextBox 9" id="9"/>
          <p:cNvSpPr txBox="true"/>
          <p:nvPr/>
        </p:nvSpPr>
        <p:spPr>
          <a:xfrm rot="0">
            <a:off x="2237348" y="1842281"/>
            <a:ext cx="14733852" cy="3301219"/>
          </a:xfrm>
          <a:prstGeom prst="rect">
            <a:avLst/>
          </a:prstGeom>
        </p:spPr>
        <p:txBody>
          <a:bodyPr anchor="t" rtlCol="false" tIns="0" lIns="0" bIns="0" rIns="0">
            <a:spAutoFit/>
          </a:bodyPr>
          <a:lstStyle/>
          <a:p>
            <a:pPr algn="just">
              <a:lnSpc>
                <a:spcPts val="4418"/>
              </a:lnSpc>
            </a:pPr>
            <a:r>
              <a:rPr lang="en-US" sz="3155" b="true">
                <a:solidFill>
                  <a:srgbClr val="8C2E2E"/>
                </a:solidFill>
                <a:latin typeface="Montaser Arabic Bold"/>
                <a:ea typeface="Montaser Arabic Bold"/>
                <a:cs typeface="Montaser Arabic Bold"/>
                <a:sym typeface="Montaser Arabic Bold"/>
              </a:rPr>
              <a:t>2. Giới tính nào chi tiêu nhiều hơn vào từng loại sản phẩm:</a:t>
            </a:r>
            <a:r>
              <a:rPr lang="en-US" sz="3155" b="true">
                <a:solidFill>
                  <a:srgbClr val="8C2E2E"/>
                </a:solidFill>
                <a:latin typeface="Montaser Arabic Bold"/>
                <a:ea typeface="Montaser Arabic Bold"/>
                <a:cs typeface="Montaser Arabic Bold"/>
                <a:sym typeface="Montaser Arabic Bold"/>
              </a:rPr>
              <a:t> </a:t>
            </a:r>
          </a:p>
          <a:p>
            <a:pPr algn="just">
              <a:lnSpc>
                <a:spcPts val="4418"/>
              </a:lnSpc>
            </a:pPr>
            <a:r>
              <a:rPr lang="en-US" sz="3155">
                <a:solidFill>
                  <a:srgbClr val="1C53A3"/>
                </a:solidFill>
                <a:latin typeface="Montaser Arabic"/>
                <a:ea typeface="Montaser Arabic"/>
                <a:cs typeface="Montaser Arabic"/>
                <a:sym typeface="Montaser Arabic"/>
              </a:rPr>
              <a:t>→ Nữ giới và nam giới: Quần áo và Sách là hai sản phẩm thu hút nhiều sự chú ý nhất. </a:t>
            </a:r>
          </a:p>
          <a:p>
            <a:pPr algn="just">
              <a:lnSpc>
                <a:spcPts val="4418"/>
              </a:lnSpc>
              <a:spcBef>
                <a:spcPct val="0"/>
              </a:spcBef>
            </a:pPr>
            <a:r>
              <a:rPr lang="en-US" sz="3155">
                <a:solidFill>
                  <a:srgbClr val="1C53A3"/>
                </a:solidFill>
                <a:latin typeface="Montaser Arabic"/>
                <a:ea typeface="Montaser Arabic"/>
                <a:cs typeface="Montaser Arabic"/>
                <a:sym typeface="Montaser Arabic"/>
              </a:rPr>
              <a:t>→ Tập trung vào Quần áo và Sách cho danh mục sản phẩm, chiến lược quảng cáo, và các chương trình khuyến mãi dành cho cả 2 nhóm Khách hàng này.</a:t>
            </a:r>
          </a:p>
        </p:txBody>
      </p:sp>
      <p:sp>
        <p:nvSpPr>
          <p:cNvPr name="Freeform 10" id="10"/>
          <p:cNvSpPr/>
          <p:nvPr/>
        </p:nvSpPr>
        <p:spPr>
          <a:xfrm flipH="false" flipV="false" rot="2391344">
            <a:off x="16336108" y="6244729"/>
            <a:ext cx="7996347" cy="8084542"/>
          </a:xfrm>
          <a:custGeom>
            <a:avLst/>
            <a:gdLst/>
            <a:ahLst/>
            <a:cxnLst/>
            <a:rect r="r" b="b" t="t" l="l"/>
            <a:pathLst>
              <a:path h="8084542" w="7996347">
                <a:moveTo>
                  <a:pt x="0" y="0"/>
                </a:moveTo>
                <a:lnTo>
                  <a:pt x="7996348" y="0"/>
                </a:lnTo>
                <a:lnTo>
                  <a:pt x="7996348" y="8084542"/>
                </a:lnTo>
                <a:lnTo>
                  <a:pt x="0" y="8084542"/>
                </a:lnTo>
                <a:lnTo>
                  <a:pt x="0" y="0"/>
                </a:lnTo>
                <a:close/>
              </a:path>
            </a:pathLst>
          </a:custGeom>
          <a:blipFill>
            <a:blip r:embed="rId7">
              <a:alphaModFix amt="36000"/>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C53A3"/>
        </a:solidFill>
      </p:bgPr>
    </p:bg>
    <p:spTree>
      <p:nvGrpSpPr>
        <p:cNvPr id="1" name=""/>
        <p:cNvGrpSpPr/>
        <p:nvPr/>
      </p:nvGrpSpPr>
      <p:grpSpPr>
        <a:xfrm>
          <a:off x="0" y="0"/>
          <a:ext cx="0" cy="0"/>
          <a:chOff x="0" y="0"/>
          <a:chExt cx="0" cy="0"/>
        </a:xfrm>
      </p:grpSpPr>
      <p:sp>
        <p:nvSpPr>
          <p:cNvPr name="Freeform 2" id="2"/>
          <p:cNvSpPr/>
          <p:nvPr/>
        </p:nvSpPr>
        <p:spPr>
          <a:xfrm flipH="false" flipV="false" rot="-7931069">
            <a:off x="-2479255" y="-4443104"/>
            <a:ext cx="24051599" cy="14037388"/>
          </a:xfrm>
          <a:custGeom>
            <a:avLst/>
            <a:gdLst/>
            <a:ahLst/>
            <a:cxnLst/>
            <a:rect r="r" b="b" t="t" l="l"/>
            <a:pathLst>
              <a:path h="14037388" w="24051599">
                <a:moveTo>
                  <a:pt x="0" y="0"/>
                </a:moveTo>
                <a:lnTo>
                  <a:pt x="24051599" y="0"/>
                </a:lnTo>
                <a:lnTo>
                  <a:pt x="24051599" y="14037388"/>
                </a:lnTo>
                <a:lnTo>
                  <a:pt x="0" y="14037388"/>
                </a:lnTo>
                <a:lnTo>
                  <a:pt x="0" y="0"/>
                </a:lnTo>
                <a:close/>
              </a:path>
            </a:pathLst>
          </a:custGeom>
          <a:blipFill>
            <a:blip r:embed="rId3">
              <a:alphaModFix amt="27000"/>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1108777" y="1028700"/>
            <a:ext cx="6150523" cy="5246370"/>
            <a:chOff x="0" y="0"/>
            <a:chExt cx="952877" cy="812800"/>
          </a:xfrm>
        </p:grpSpPr>
        <p:sp>
          <p:nvSpPr>
            <p:cNvPr name="Freeform 4" id="4"/>
            <p:cNvSpPr/>
            <p:nvPr/>
          </p:nvSpPr>
          <p:spPr>
            <a:xfrm flipH="false" flipV="false" rot="0">
              <a:off x="0" y="0"/>
              <a:ext cx="952877" cy="812800"/>
            </a:xfrm>
            <a:custGeom>
              <a:avLst/>
              <a:gdLst/>
              <a:ahLst/>
              <a:cxnLst/>
              <a:rect r="r" b="b" t="t" l="l"/>
              <a:pathLst>
                <a:path h="812800" w="952877">
                  <a:moveTo>
                    <a:pt x="0" y="0"/>
                  </a:moveTo>
                  <a:lnTo>
                    <a:pt x="952877" y="0"/>
                  </a:lnTo>
                  <a:lnTo>
                    <a:pt x="952877" y="812800"/>
                  </a:lnTo>
                  <a:lnTo>
                    <a:pt x="0" y="812800"/>
                  </a:lnTo>
                  <a:close/>
                </a:path>
              </a:pathLst>
            </a:custGeom>
            <a:blipFill>
              <a:blip r:embed="rId5"/>
              <a:stretch>
                <a:fillRect l="-25653" t="0" r="-25653" b="0"/>
              </a:stretch>
            </a:blipFill>
          </p:spPr>
        </p:sp>
      </p:grpSp>
      <p:sp>
        <p:nvSpPr>
          <p:cNvPr name="Freeform 5" id="5"/>
          <p:cNvSpPr/>
          <p:nvPr/>
        </p:nvSpPr>
        <p:spPr>
          <a:xfrm flipH="false" flipV="false" rot="0">
            <a:off x="9119353" y="1580675"/>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704931" y="2842290"/>
            <a:ext cx="11810962" cy="5237935"/>
          </a:xfrm>
          <a:prstGeom prst="rect">
            <a:avLst/>
          </a:prstGeom>
        </p:spPr>
        <p:txBody>
          <a:bodyPr anchor="t" rtlCol="false" tIns="0" lIns="0" bIns="0" rIns="0">
            <a:spAutoFit/>
          </a:bodyPr>
          <a:lstStyle/>
          <a:p>
            <a:pPr algn="l">
              <a:lnSpc>
                <a:spcPts val="20394"/>
              </a:lnSpc>
            </a:pPr>
            <a:r>
              <a:rPr lang="en-US" b="true" sz="19239">
                <a:solidFill>
                  <a:srgbClr val="FFFFFF"/>
                </a:solidFill>
                <a:latin typeface="Montaser Arabic Bold"/>
                <a:ea typeface="Montaser Arabic Bold"/>
                <a:cs typeface="Montaser Arabic Bold"/>
                <a:sym typeface="Montaser Arabic Bold"/>
              </a:rPr>
              <a:t>KHÁI QUÁT</a:t>
            </a:r>
          </a:p>
        </p:txBody>
      </p:sp>
      <p:sp>
        <p:nvSpPr>
          <p:cNvPr name="TextBox 7" id="7"/>
          <p:cNvSpPr txBox="true"/>
          <p:nvPr/>
        </p:nvSpPr>
        <p:spPr>
          <a:xfrm rot="0">
            <a:off x="741485" y="1942954"/>
            <a:ext cx="3739809" cy="1708931"/>
          </a:xfrm>
          <a:prstGeom prst="rect">
            <a:avLst/>
          </a:prstGeom>
        </p:spPr>
        <p:txBody>
          <a:bodyPr anchor="t" rtlCol="false" tIns="0" lIns="0" bIns="0" rIns="0">
            <a:spAutoFit/>
          </a:bodyPr>
          <a:lstStyle/>
          <a:p>
            <a:pPr algn="l">
              <a:lnSpc>
                <a:spcPts val="12234"/>
              </a:lnSpc>
            </a:pPr>
            <a:r>
              <a:rPr lang="en-US" sz="11541" b="true">
                <a:solidFill>
                  <a:srgbClr val="FFFFFF"/>
                </a:solidFill>
                <a:latin typeface="Poppins Bold"/>
                <a:ea typeface="Poppins Bold"/>
                <a:cs typeface="Poppins Bold"/>
                <a:sym typeface="Poppins Bold"/>
              </a:rPr>
              <a:t>I.</a:t>
            </a:r>
          </a:p>
        </p:txBody>
      </p:sp>
    </p:spTree>
  </p:cSld>
  <p:clrMapOvr>
    <a:masterClrMapping/>
  </p:clrMapOvr>
  <p:transition spd="slow">
    <p:push dir="l"/>
  </p:transition>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C5D9F3"/>
        </a:solidFill>
      </p:bgPr>
    </p:bg>
    <p:spTree>
      <p:nvGrpSpPr>
        <p:cNvPr id="1" name=""/>
        <p:cNvGrpSpPr/>
        <p:nvPr/>
      </p:nvGrpSpPr>
      <p:grpSpPr>
        <a:xfrm>
          <a:off x="0" y="0"/>
          <a:ext cx="0" cy="0"/>
          <a:chOff x="0" y="0"/>
          <a:chExt cx="0" cy="0"/>
        </a:xfrm>
      </p:grpSpPr>
      <p:sp>
        <p:nvSpPr>
          <p:cNvPr name="Freeform 2" id="2"/>
          <p:cNvSpPr/>
          <p:nvPr/>
        </p:nvSpPr>
        <p:spPr>
          <a:xfrm flipH="false" flipV="false" rot="8497588">
            <a:off x="-6517075" y="-2649572"/>
            <a:ext cx="7996347" cy="8084542"/>
          </a:xfrm>
          <a:custGeom>
            <a:avLst/>
            <a:gdLst/>
            <a:ahLst/>
            <a:cxnLst/>
            <a:rect r="r" b="b" t="t" l="l"/>
            <a:pathLst>
              <a:path h="8084542" w="7996347">
                <a:moveTo>
                  <a:pt x="0" y="0"/>
                </a:moveTo>
                <a:lnTo>
                  <a:pt x="7996348" y="0"/>
                </a:lnTo>
                <a:lnTo>
                  <a:pt x="7996348" y="8084542"/>
                </a:lnTo>
                <a:lnTo>
                  <a:pt x="0" y="8084542"/>
                </a:lnTo>
                <a:lnTo>
                  <a:pt x="0" y="0"/>
                </a:lnTo>
                <a:close/>
              </a:path>
            </a:pathLst>
          </a:custGeom>
          <a:blipFill>
            <a:blip r:embed="rId2">
              <a:alphaModFix amt="36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8386888" y="-8386888"/>
            <a:ext cx="1514224" cy="18288000"/>
            <a:chOff x="0" y="0"/>
            <a:chExt cx="398808" cy="4816593"/>
          </a:xfrm>
        </p:grpSpPr>
        <p:sp>
          <p:nvSpPr>
            <p:cNvPr name="Freeform 4" id="4"/>
            <p:cNvSpPr/>
            <p:nvPr/>
          </p:nvSpPr>
          <p:spPr>
            <a:xfrm flipH="false" flipV="false" rot="0">
              <a:off x="0" y="0"/>
              <a:ext cx="398808" cy="4816592"/>
            </a:xfrm>
            <a:custGeom>
              <a:avLst/>
              <a:gdLst/>
              <a:ahLst/>
              <a:cxnLst/>
              <a:rect r="r" b="b" t="t" l="l"/>
              <a:pathLst>
                <a:path h="4816592" w="398808">
                  <a:moveTo>
                    <a:pt x="0" y="0"/>
                  </a:moveTo>
                  <a:lnTo>
                    <a:pt x="398808" y="0"/>
                  </a:lnTo>
                  <a:lnTo>
                    <a:pt x="398808" y="4816592"/>
                  </a:lnTo>
                  <a:lnTo>
                    <a:pt x="0" y="4816592"/>
                  </a:lnTo>
                  <a:close/>
                </a:path>
              </a:pathLst>
            </a:custGeom>
            <a:solidFill>
              <a:srgbClr val="F4F4F4"/>
            </a:solidFill>
          </p:spPr>
        </p:sp>
        <p:sp>
          <p:nvSpPr>
            <p:cNvPr name="TextBox 5" id="5"/>
            <p:cNvSpPr txBox="true"/>
            <p:nvPr/>
          </p:nvSpPr>
          <p:spPr>
            <a:xfrm>
              <a:off x="0" y="-38100"/>
              <a:ext cx="398808" cy="485469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601509" y="243050"/>
            <a:ext cx="854383" cy="994915"/>
          </a:xfrm>
          <a:custGeom>
            <a:avLst/>
            <a:gdLst/>
            <a:ahLst/>
            <a:cxnLst/>
            <a:rect r="r" b="b" t="t" l="l"/>
            <a:pathLst>
              <a:path h="994915" w="854383">
                <a:moveTo>
                  <a:pt x="0" y="0"/>
                </a:moveTo>
                <a:lnTo>
                  <a:pt x="854382" y="0"/>
                </a:lnTo>
                <a:lnTo>
                  <a:pt x="854382" y="994915"/>
                </a:lnTo>
                <a:lnTo>
                  <a:pt x="0" y="9949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275220" y="1665269"/>
            <a:ext cx="14310650" cy="4167977"/>
          </a:xfrm>
          <a:custGeom>
            <a:avLst/>
            <a:gdLst/>
            <a:ahLst/>
            <a:cxnLst/>
            <a:rect r="r" b="b" t="t" l="l"/>
            <a:pathLst>
              <a:path h="4167977" w="14310650">
                <a:moveTo>
                  <a:pt x="0" y="0"/>
                </a:moveTo>
                <a:lnTo>
                  <a:pt x="14310650" y="0"/>
                </a:lnTo>
                <a:lnTo>
                  <a:pt x="14310650" y="4167977"/>
                </a:lnTo>
                <a:lnTo>
                  <a:pt x="0" y="4167977"/>
                </a:lnTo>
                <a:lnTo>
                  <a:pt x="0" y="0"/>
                </a:lnTo>
                <a:close/>
              </a:path>
            </a:pathLst>
          </a:custGeom>
          <a:blipFill>
            <a:blip r:embed="rId6"/>
            <a:stretch>
              <a:fillRect l="0" t="0" r="0" b="0"/>
            </a:stretch>
          </a:blipFill>
          <a:ln w="19050" cap="sq">
            <a:solidFill>
              <a:srgbClr val="000000"/>
            </a:solidFill>
            <a:prstDash val="solid"/>
            <a:miter/>
          </a:ln>
        </p:spPr>
      </p:sp>
      <p:sp>
        <p:nvSpPr>
          <p:cNvPr name="TextBox 8" id="8"/>
          <p:cNvSpPr txBox="true"/>
          <p:nvPr/>
        </p:nvSpPr>
        <p:spPr>
          <a:xfrm rot="0">
            <a:off x="4353430" y="54850"/>
            <a:ext cx="13934570" cy="1337849"/>
          </a:xfrm>
          <a:prstGeom prst="rect">
            <a:avLst/>
          </a:prstGeom>
        </p:spPr>
        <p:txBody>
          <a:bodyPr anchor="t" rtlCol="false" tIns="0" lIns="0" bIns="0" rIns="0">
            <a:spAutoFit/>
          </a:bodyPr>
          <a:lstStyle/>
          <a:p>
            <a:pPr algn="ctr">
              <a:lnSpc>
                <a:spcPts val="5393"/>
              </a:lnSpc>
            </a:pPr>
            <a:r>
              <a:rPr lang="en-US" sz="3852" b="true">
                <a:solidFill>
                  <a:srgbClr val="1C53A3"/>
                </a:solidFill>
                <a:latin typeface="Montaser Arabic Bold"/>
                <a:ea typeface="Montaser Arabic Bold"/>
                <a:cs typeface="Montaser Arabic Bold"/>
                <a:sym typeface="Montaser Arabic Bold"/>
              </a:rPr>
              <a:t>e. Phân tích tổng chi tiêu theo mặt hàng và giới tính </a:t>
            </a:r>
          </a:p>
          <a:p>
            <a:pPr algn="ctr">
              <a:lnSpc>
                <a:spcPts val="5393"/>
              </a:lnSpc>
              <a:spcBef>
                <a:spcPct val="0"/>
              </a:spcBef>
            </a:pPr>
            <a:r>
              <a:rPr lang="en-US" b="true" sz="3852">
                <a:solidFill>
                  <a:srgbClr val="1C53A3"/>
                </a:solidFill>
                <a:latin typeface="Montaser Arabic Bold"/>
                <a:ea typeface="Montaser Arabic Bold"/>
                <a:cs typeface="Montaser Arabic Bold"/>
                <a:sym typeface="Montaser Arabic Bold"/>
              </a:rPr>
              <a:t>(Total Spending by Product Category and Gender)</a:t>
            </a:r>
          </a:p>
        </p:txBody>
      </p:sp>
      <p:sp>
        <p:nvSpPr>
          <p:cNvPr name="TextBox 9" id="9"/>
          <p:cNvSpPr txBox="true"/>
          <p:nvPr/>
        </p:nvSpPr>
        <p:spPr>
          <a:xfrm rot="0">
            <a:off x="581986" y="5927142"/>
            <a:ext cx="17124028" cy="3975694"/>
          </a:xfrm>
          <a:prstGeom prst="rect">
            <a:avLst/>
          </a:prstGeom>
        </p:spPr>
        <p:txBody>
          <a:bodyPr anchor="t" rtlCol="false" tIns="0" lIns="0" bIns="0" rIns="0">
            <a:spAutoFit/>
          </a:bodyPr>
          <a:lstStyle/>
          <a:p>
            <a:pPr algn="just">
              <a:lnSpc>
                <a:spcPts val="4517"/>
              </a:lnSpc>
            </a:pPr>
            <a:r>
              <a:rPr lang="en-US" b="true" sz="3226">
                <a:solidFill>
                  <a:srgbClr val="8C2E2E"/>
                </a:solidFill>
                <a:latin typeface="Montaser Arabic Bold"/>
                <a:ea typeface="Montaser Arabic Bold"/>
                <a:cs typeface="Montaser Arabic Bold"/>
                <a:sym typeface="Montaser Arabic Bold"/>
              </a:rPr>
              <a:t>3. Có sự khác biệt lớn về chi tiêu giữa các sản phẩm trong mỗi giới tính không? (Phân tích mức độ đa dạng trong việc chi tiêu của mỗi giới tính nhằm đúng vào nhu cầu cụ thể của khách hàng) </a:t>
            </a:r>
          </a:p>
          <a:p>
            <a:pPr algn="just" marL="696624" indent="-348312" lvl="1">
              <a:lnSpc>
                <a:spcPts val="4517"/>
              </a:lnSpc>
              <a:buFont typeface="Arial"/>
              <a:buChar char="•"/>
            </a:pPr>
            <a:r>
              <a:rPr lang="en-US" b="true" sz="3226">
                <a:solidFill>
                  <a:srgbClr val="184C99"/>
                </a:solidFill>
                <a:latin typeface="Montaser Arabic Bold"/>
                <a:ea typeface="Montaser Arabic Bold"/>
                <a:cs typeface="Montaser Arabic Bold"/>
                <a:sym typeface="Montaser Arabic Bold"/>
              </a:rPr>
              <a:t>Nữ giới: </a:t>
            </a:r>
            <a:r>
              <a:rPr lang="en-US" sz="3226">
                <a:solidFill>
                  <a:srgbClr val="184C99"/>
                </a:solidFill>
                <a:latin typeface="Montaser Arabic"/>
                <a:ea typeface="Montaser Arabic"/>
                <a:cs typeface="Montaser Arabic"/>
                <a:sym typeface="Montaser Arabic"/>
              </a:rPr>
              <a:t>Có sự khác biệt rõ rệt, với Quần áo có chi tiêu cao nhất và Nhà cửa (Home) có chi tiêu thấp nhất.</a:t>
            </a:r>
          </a:p>
          <a:p>
            <a:pPr algn="just" marL="696624" indent="-348312" lvl="1">
              <a:lnSpc>
                <a:spcPts val="4517"/>
              </a:lnSpc>
              <a:spcBef>
                <a:spcPct val="0"/>
              </a:spcBef>
              <a:buFont typeface="Arial"/>
              <a:buChar char="•"/>
            </a:pPr>
            <a:r>
              <a:rPr lang="en-US" b="true" sz="3226">
                <a:solidFill>
                  <a:srgbClr val="184C99"/>
                </a:solidFill>
                <a:latin typeface="Montaser Arabic Bold"/>
                <a:ea typeface="Montaser Arabic Bold"/>
                <a:cs typeface="Montaser Arabic Bold"/>
                <a:sym typeface="Montaser Arabic Bold"/>
              </a:rPr>
              <a:t>Nam giới:</a:t>
            </a:r>
            <a:r>
              <a:rPr lang="en-US" sz="3226">
                <a:solidFill>
                  <a:srgbClr val="184C99"/>
                </a:solidFill>
                <a:latin typeface="Montaser Arabic"/>
                <a:ea typeface="Montaser Arabic"/>
                <a:cs typeface="Montaser Arabic"/>
                <a:sym typeface="Montaser Arabic"/>
              </a:rPr>
              <a:t> Sự khác biệt ít rõ ràng hơn, nhưng Sách có chi tiêu cao nhất và Nhà cửa (Home) có chi tiêu thấp nhất.</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C5D9F3"/>
        </a:solidFill>
      </p:bgPr>
    </p:bg>
    <p:spTree>
      <p:nvGrpSpPr>
        <p:cNvPr id="1" name=""/>
        <p:cNvGrpSpPr/>
        <p:nvPr/>
      </p:nvGrpSpPr>
      <p:grpSpPr>
        <a:xfrm>
          <a:off x="0" y="0"/>
          <a:ext cx="0" cy="0"/>
          <a:chOff x="0" y="0"/>
          <a:chExt cx="0" cy="0"/>
        </a:xfrm>
      </p:grpSpPr>
      <p:sp>
        <p:nvSpPr>
          <p:cNvPr name="Freeform 2" id="2"/>
          <p:cNvSpPr/>
          <p:nvPr/>
        </p:nvSpPr>
        <p:spPr>
          <a:xfrm flipH="false" flipV="false" rot="8497588">
            <a:off x="-6517075" y="-2649572"/>
            <a:ext cx="7996347" cy="8084542"/>
          </a:xfrm>
          <a:custGeom>
            <a:avLst/>
            <a:gdLst/>
            <a:ahLst/>
            <a:cxnLst/>
            <a:rect r="r" b="b" t="t" l="l"/>
            <a:pathLst>
              <a:path h="8084542" w="7996347">
                <a:moveTo>
                  <a:pt x="0" y="0"/>
                </a:moveTo>
                <a:lnTo>
                  <a:pt x="7996348" y="0"/>
                </a:lnTo>
                <a:lnTo>
                  <a:pt x="7996348" y="8084542"/>
                </a:lnTo>
                <a:lnTo>
                  <a:pt x="0" y="8084542"/>
                </a:lnTo>
                <a:lnTo>
                  <a:pt x="0" y="0"/>
                </a:lnTo>
                <a:close/>
              </a:path>
            </a:pathLst>
          </a:custGeom>
          <a:blipFill>
            <a:blip r:embed="rId2">
              <a:alphaModFix amt="36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8386888" y="-8386888"/>
            <a:ext cx="1514224" cy="18288000"/>
            <a:chOff x="0" y="0"/>
            <a:chExt cx="398808" cy="4816593"/>
          </a:xfrm>
        </p:grpSpPr>
        <p:sp>
          <p:nvSpPr>
            <p:cNvPr name="Freeform 4" id="4"/>
            <p:cNvSpPr/>
            <p:nvPr/>
          </p:nvSpPr>
          <p:spPr>
            <a:xfrm flipH="false" flipV="false" rot="0">
              <a:off x="0" y="0"/>
              <a:ext cx="398808" cy="4816592"/>
            </a:xfrm>
            <a:custGeom>
              <a:avLst/>
              <a:gdLst/>
              <a:ahLst/>
              <a:cxnLst/>
              <a:rect r="r" b="b" t="t" l="l"/>
              <a:pathLst>
                <a:path h="4816592" w="398808">
                  <a:moveTo>
                    <a:pt x="0" y="0"/>
                  </a:moveTo>
                  <a:lnTo>
                    <a:pt x="398808" y="0"/>
                  </a:lnTo>
                  <a:lnTo>
                    <a:pt x="398808" y="4816592"/>
                  </a:lnTo>
                  <a:lnTo>
                    <a:pt x="0" y="4816592"/>
                  </a:lnTo>
                  <a:close/>
                </a:path>
              </a:pathLst>
            </a:custGeom>
            <a:solidFill>
              <a:srgbClr val="F4F4F4"/>
            </a:solidFill>
          </p:spPr>
        </p:sp>
        <p:sp>
          <p:nvSpPr>
            <p:cNvPr name="TextBox 5" id="5"/>
            <p:cNvSpPr txBox="true"/>
            <p:nvPr/>
          </p:nvSpPr>
          <p:spPr>
            <a:xfrm>
              <a:off x="0" y="-38100"/>
              <a:ext cx="398808" cy="485469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601509" y="243050"/>
            <a:ext cx="854383" cy="994915"/>
          </a:xfrm>
          <a:custGeom>
            <a:avLst/>
            <a:gdLst/>
            <a:ahLst/>
            <a:cxnLst/>
            <a:rect r="r" b="b" t="t" l="l"/>
            <a:pathLst>
              <a:path h="994915" w="854383">
                <a:moveTo>
                  <a:pt x="0" y="0"/>
                </a:moveTo>
                <a:lnTo>
                  <a:pt x="854382" y="0"/>
                </a:lnTo>
                <a:lnTo>
                  <a:pt x="854382" y="994915"/>
                </a:lnTo>
                <a:lnTo>
                  <a:pt x="0" y="9949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6739511">
            <a:off x="16977690" y="3715550"/>
            <a:ext cx="7996347" cy="8084542"/>
          </a:xfrm>
          <a:custGeom>
            <a:avLst/>
            <a:gdLst/>
            <a:ahLst/>
            <a:cxnLst/>
            <a:rect r="r" b="b" t="t" l="l"/>
            <a:pathLst>
              <a:path h="8084542" w="7996347">
                <a:moveTo>
                  <a:pt x="0" y="0"/>
                </a:moveTo>
                <a:lnTo>
                  <a:pt x="7996348" y="0"/>
                </a:lnTo>
                <a:lnTo>
                  <a:pt x="7996348" y="8084543"/>
                </a:lnTo>
                <a:lnTo>
                  <a:pt x="0" y="8084543"/>
                </a:lnTo>
                <a:lnTo>
                  <a:pt x="0" y="0"/>
                </a:lnTo>
                <a:close/>
              </a:path>
            </a:pathLst>
          </a:custGeom>
          <a:blipFill>
            <a:blip r:embed="rId2">
              <a:alphaModFix amt="36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455891" y="5299963"/>
            <a:ext cx="15978110" cy="4653625"/>
          </a:xfrm>
          <a:custGeom>
            <a:avLst/>
            <a:gdLst/>
            <a:ahLst/>
            <a:cxnLst/>
            <a:rect r="r" b="b" t="t" l="l"/>
            <a:pathLst>
              <a:path h="4653625" w="15978110">
                <a:moveTo>
                  <a:pt x="0" y="0"/>
                </a:moveTo>
                <a:lnTo>
                  <a:pt x="15978110" y="0"/>
                </a:lnTo>
                <a:lnTo>
                  <a:pt x="15978110" y="4653625"/>
                </a:lnTo>
                <a:lnTo>
                  <a:pt x="0" y="4653625"/>
                </a:lnTo>
                <a:lnTo>
                  <a:pt x="0" y="0"/>
                </a:lnTo>
                <a:close/>
              </a:path>
            </a:pathLst>
          </a:custGeom>
          <a:blipFill>
            <a:blip r:embed="rId6"/>
            <a:stretch>
              <a:fillRect l="0" t="0" r="0" b="0"/>
            </a:stretch>
          </a:blipFill>
          <a:ln w="19050" cap="sq">
            <a:solidFill>
              <a:srgbClr val="000000"/>
            </a:solidFill>
            <a:prstDash val="solid"/>
            <a:miter/>
          </a:ln>
        </p:spPr>
      </p:sp>
      <p:sp>
        <p:nvSpPr>
          <p:cNvPr name="TextBox 9" id="9"/>
          <p:cNvSpPr txBox="true"/>
          <p:nvPr/>
        </p:nvSpPr>
        <p:spPr>
          <a:xfrm rot="0">
            <a:off x="4353430" y="54850"/>
            <a:ext cx="13934570" cy="1337849"/>
          </a:xfrm>
          <a:prstGeom prst="rect">
            <a:avLst/>
          </a:prstGeom>
        </p:spPr>
        <p:txBody>
          <a:bodyPr anchor="t" rtlCol="false" tIns="0" lIns="0" bIns="0" rIns="0">
            <a:spAutoFit/>
          </a:bodyPr>
          <a:lstStyle/>
          <a:p>
            <a:pPr algn="ctr">
              <a:lnSpc>
                <a:spcPts val="5393"/>
              </a:lnSpc>
            </a:pPr>
            <a:r>
              <a:rPr lang="en-US" sz="3852" b="true">
                <a:solidFill>
                  <a:srgbClr val="1C53A3"/>
                </a:solidFill>
                <a:latin typeface="Montaser Arabic Bold"/>
                <a:ea typeface="Montaser Arabic Bold"/>
                <a:cs typeface="Montaser Arabic Bold"/>
                <a:sym typeface="Montaser Arabic Bold"/>
              </a:rPr>
              <a:t>e. Phân tích tổng chi tiêu theo mặt hàng và giới tính </a:t>
            </a:r>
          </a:p>
          <a:p>
            <a:pPr algn="ctr">
              <a:lnSpc>
                <a:spcPts val="5393"/>
              </a:lnSpc>
              <a:spcBef>
                <a:spcPct val="0"/>
              </a:spcBef>
            </a:pPr>
            <a:r>
              <a:rPr lang="en-US" b="true" sz="3852">
                <a:solidFill>
                  <a:srgbClr val="1C53A3"/>
                </a:solidFill>
                <a:latin typeface="Montaser Arabic Bold"/>
                <a:ea typeface="Montaser Arabic Bold"/>
                <a:cs typeface="Montaser Arabic Bold"/>
                <a:sym typeface="Montaser Arabic Bold"/>
              </a:rPr>
              <a:t>(Total Spending by Product Category and Gender)</a:t>
            </a:r>
          </a:p>
        </p:txBody>
      </p:sp>
      <p:sp>
        <p:nvSpPr>
          <p:cNvPr name="TextBox 10" id="10"/>
          <p:cNvSpPr txBox="true"/>
          <p:nvPr/>
        </p:nvSpPr>
        <p:spPr>
          <a:xfrm rot="0">
            <a:off x="2155483" y="1741065"/>
            <a:ext cx="15575698" cy="3404194"/>
          </a:xfrm>
          <a:prstGeom prst="rect">
            <a:avLst/>
          </a:prstGeom>
        </p:spPr>
        <p:txBody>
          <a:bodyPr anchor="t" rtlCol="false" tIns="0" lIns="0" bIns="0" rIns="0">
            <a:spAutoFit/>
          </a:bodyPr>
          <a:lstStyle/>
          <a:p>
            <a:pPr algn="l">
              <a:lnSpc>
                <a:spcPts val="4517"/>
              </a:lnSpc>
            </a:pPr>
            <a:r>
              <a:rPr lang="en-US" sz="3226" b="true">
                <a:solidFill>
                  <a:srgbClr val="8C2E2E"/>
                </a:solidFill>
                <a:latin typeface="Montaser Arabic Bold"/>
                <a:ea typeface="Montaser Arabic Bold"/>
                <a:cs typeface="Montaser Arabic Bold"/>
                <a:sym typeface="Montaser Arabic Bold"/>
              </a:rPr>
              <a:t>4. Loại sản phẩm nào được nam/nữ chi tiêu nhiều nhất?</a:t>
            </a:r>
            <a:r>
              <a:rPr lang="en-US" sz="3226" b="true">
                <a:solidFill>
                  <a:srgbClr val="8C2E2E"/>
                </a:solidFill>
                <a:latin typeface="Montaser Arabic Bold"/>
                <a:ea typeface="Montaser Arabic Bold"/>
                <a:cs typeface="Montaser Arabic Bold"/>
                <a:sym typeface="Montaser Arabic Bold"/>
              </a:rPr>
              <a:t> </a:t>
            </a:r>
          </a:p>
          <a:p>
            <a:pPr algn="l" marL="696624" indent="-348312" lvl="1">
              <a:lnSpc>
                <a:spcPts val="4517"/>
              </a:lnSpc>
              <a:buFont typeface="Arial"/>
              <a:buChar char="•"/>
            </a:pPr>
            <a:r>
              <a:rPr lang="en-US" sz="3226">
                <a:solidFill>
                  <a:srgbClr val="1848A0"/>
                </a:solidFill>
                <a:latin typeface="Montaser Arabic"/>
                <a:ea typeface="Montaser Arabic"/>
                <a:cs typeface="Montaser Arabic"/>
                <a:sym typeface="Montaser Arabic"/>
              </a:rPr>
              <a:t>Nữ giới: Quần áo ($29,005,863)</a:t>
            </a:r>
          </a:p>
          <a:p>
            <a:pPr algn="l" marL="696624" indent="-348312" lvl="1">
              <a:lnSpc>
                <a:spcPts val="4517"/>
              </a:lnSpc>
              <a:buFont typeface="Arial"/>
              <a:buChar char="•"/>
            </a:pPr>
            <a:r>
              <a:rPr lang="en-US" sz="3226">
                <a:solidFill>
                  <a:srgbClr val="1848A0"/>
                </a:solidFill>
                <a:latin typeface="Montaser Arabic"/>
                <a:ea typeface="Montaser Arabic"/>
                <a:cs typeface="Montaser Arabic"/>
                <a:sym typeface="Montaser Arabic"/>
              </a:rPr>
              <a:t>Nam giới: Sách ($28,509,860)</a:t>
            </a:r>
          </a:p>
          <a:p>
            <a:pPr algn="l">
              <a:lnSpc>
                <a:spcPts val="4517"/>
              </a:lnSpc>
              <a:spcBef>
                <a:spcPct val="0"/>
              </a:spcBef>
            </a:pPr>
            <a:r>
              <a:rPr lang="en-US" sz="3226">
                <a:solidFill>
                  <a:srgbClr val="8C2E2E"/>
                </a:solidFill>
                <a:latin typeface="Montaser Arabic"/>
                <a:ea typeface="Montaser Arabic"/>
                <a:cs typeface="Montaser Arabic"/>
                <a:sym typeface="Montaser Arabic"/>
              </a:rPr>
              <a:t>5. </a:t>
            </a:r>
            <a:r>
              <a:rPr lang="en-US" b="true" sz="3226">
                <a:solidFill>
                  <a:srgbClr val="8C2E2E"/>
                </a:solidFill>
                <a:latin typeface="Montaser Arabic Bold"/>
                <a:ea typeface="Montaser Arabic Bold"/>
                <a:cs typeface="Montaser Arabic Bold"/>
                <a:sym typeface="Montaser Arabic Bold"/>
              </a:rPr>
              <a:t>Tỷ lệ chi tiêu giữa các giới tính cho từng loại sản phẩm</a:t>
            </a:r>
            <a:r>
              <a:rPr lang="en-US" sz="3226">
                <a:solidFill>
                  <a:srgbClr val="1848A0"/>
                </a:solidFill>
                <a:latin typeface="Montaser Arabic"/>
                <a:ea typeface="Montaser Arabic"/>
                <a:cs typeface="Montaser Arabic"/>
                <a:sym typeface="Montaser Arabic"/>
              </a:rPr>
              <a:t> khá cân đối, không có sự chênh lệch lớn. Sự khác biệt lớn nhất là ở mặt hàng Quần áo, số liệu cho thấy nữ giới chi tiêu nhiều hơn nam giới</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2021113" y="1817233"/>
            <a:ext cx="7799932" cy="0"/>
          </a:xfrm>
          <a:prstGeom prst="line">
            <a:avLst/>
          </a:prstGeom>
          <a:ln cap="flat" w="66675">
            <a:solidFill>
              <a:srgbClr val="1C53A3"/>
            </a:solidFill>
            <a:prstDash val="solid"/>
            <a:headEnd type="none" len="sm" w="sm"/>
            <a:tailEnd type="none" len="sm" w="sm"/>
          </a:ln>
        </p:spPr>
      </p:sp>
      <p:grpSp>
        <p:nvGrpSpPr>
          <p:cNvPr name="Group 3" id="3"/>
          <p:cNvGrpSpPr/>
          <p:nvPr/>
        </p:nvGrpSpPr>
        <p:grpSpPr>
          <a:xfrm rot="0">
            <a:off x="253758" y="0"/>
            <a:ext cx="1454634" cy="10287000"/>
            <a:chOff x="0" y="0"/>
            <a:chExt cx="383114" cy="2709333"/>
          </a:xfrm>
        </p:grpSpPr>
        <p:sp>
          <p:nvSpPr>
            <p:cNvPr name="Freeform 4" id="4"/>
            <p:cNvSpPr/>
            <p:nvPr/>
          </p:nvSpPr>
          <p:spPr>
            <a:xfrm flipH="false" flipV="false" rot="0">
              <a:off x="0" y="0"/>
              <a:ext cx="383114" cy="2709333"/>
            </a:xfrm>
            <a:custGeom>
              <a:avLst/>
              <a:gdLst/>
              <a:ahLst/>
              <a:cxnLst/>
              <a:rect r="r" b="b" t="t" l="l"/>
              <a:pathLst>
                <a:path h="2709333" w="383114">
                  <a:moveTo>
                    <a:pt x="0" y="0"/>
                  </a:moveTo>
                  <a:lnTo>
                    <a:pt x="383114" y="0"/>
                  </a:lnTo>
                  <a:lnTo>
                    <a:pt x="383114" y="2709333"/>
                  </a:lnTo>
                  <a:lnTo>
                    <a:pt x="0" y="2709333"/>
                  </a:lnTo>
                  <a:close/>
                </a:path>
              </a:pathLst>
            </a:custGeom>
            <a:solidFill>
              <a:srgbClr val="184C99"/>
            </a:solidFill>
          </p:spPr>
        </p:sp>
        <p:sp>
          <p:nvSpPr>
            <p:cNvPr name="TextBox 5" id="5"/>
            <p:cNvSpPr txBox="true"/>
            <p:nvPr/>
          </p:nvSpPr>
          <p:spPr>
            <a:xfrm>
              <a:off x="0" y="-38100"/>
              <a:ext cx="383114" cy="274743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5377660">
            <a:off x="9665497" y="3368905"/>
            <a:ext cx="661343" cy="770123"/>
          </a:xfrm>
          <a:custGeom>
            <a:avLst/>
            <a:gdLst/>
            <a:ahLst/>
            <a:cxnLst/>
            <a:rect r="r" b="b" t="t" l="l"/>
            <a:pathLst>
              <a:path h="770123" w="661343">
                <a:moveTo>
                  <a:pt x="0" y="0"/>
                </a:moveTo>
                <a:lnTo>
                  <a:pt x="661343" y="0"/>
                </a:lnTo>
                <a:lnTo>
                  <a:pt x="661343" y="770123"/>
                </a:lnTo>
                <a:lnTo>
                  <a:pt x="0" y="7701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895288" y="2677722"/>
            <a:ext cx="6664175" cy="7194950"/>
          </a:xfrm>
          <a:custGeom>
            <a:avLst/>
            <a:gdLst/>
            <a:ahLst/>
            <a:cxnLst/>
            <a:rect r="r" b="b" t="t" l="l"/>
            <a:pathLst>
              <a:path h="7194950" w="6664175">
                <a:moveTo>
                  <a:pt x="0" y="0"/>
                </a:moveTo>
                <a:lnTo>
                  <a:pt x="6664175" y="0"/>
                </a:lnTo>
                <a:lnTo>
                  <a:pt x="6664175" y="7194949"/>
                </a:lnTo>
                <a:lnTo>
                  <a:pt x="0" y="7194949"/>
                </a:lnTo>
                <a:lnTo>
                  <a:pt x="0" y="0"/>
                </a:lnTo>
                <a:close/>
              </a:path>
            </a:pathLst>
          </a:custGeom>
          <a:blipFill>
            <a:blip r:embed="rId4"/>
            <a:stretch>
              <a:fillRect l="-3873" t="-2213" r="-2212" b="-2515"/>
            </a:stretch>
          </a:blipFill>
          <a:ln w="19050" cap="sq">
            <a:solidFill>
              <a:srgbClr val="000000"/>
            </a:solidFill>
            <a:prstDash val="solid"/>
            <a:miter/>
          </a:ln>
        </p:spPr>
      </p:sp>
      <p:sp>
        <p:nvSpPr>
          <p:cNvPr name="TextBox 8" id="8"/>
          <p:cNvSpPr txBox="true"/>
          <p:nvPr/>
        </p:nvSpPr>
        <p:spPr>
          <a:xfrm rot="0">
            <a:off x="1958633" y="281340"/>
            <a:ext cx="15300667" cy="1440092"/>
          </a:xfrm>
          <a:prstGeom prst="rect">
            <a:avLst/>
          </a:prstGeom>
        </p:spPr>
        <p:txBody>
          <a:bodyPr anchor="t" rtlCol="false" tIns="0" lIns="0" bIns="0" rIns="0">
            <a:spAutoFit/>
          </a:bodyPr>
          <a:lstStyle/>
          <a:p>
            <a:pPr algn="l">
              <a:lnSpc>
                <a:spcPts val="5858"/>
              </a:lnSpc>
            </a:pPr>
            <a:r>
              <a:rPr lang="en-US" sz="4184" b="true">
                <a:solidFill>
                  <a:srgbClr val="1C53A3"/>
                </a:solidFill>
                <a:latin typeface="Montaser Arabic Bold"/>
                <a:ea typeface="Montaser Arabic Bold"/>
                <a:cs typeface="Montaser Arabic Bold"/>
                <a:sym typeface="Montaser Arabic Bold"/>
              </a:rPr>
              <a:t>Phân tích và trực quan hóa theo xu hướng tuổi</a:t>
            </a:r>
          </a:p>
          <a:p>
            <a:pPr algn="l">
              <a:lnSpc>
                <a:spcPts val="5858"/>
              </a:lnSpc>
            </a:pPr>
            <a:r>
              <a:rPr lang="en-US" sz="4184" b="true">
                <a:solidFill>
                  <a:srgbClr val="1C53A3"/>
                </a:solidFill>
                <a:latin typeface="Montaser Arabic Bold"/>
                <a:ea typeface="Montaser Arabic Bold"/>
                <a:cs typeface="Montaser Arabic Bold"/>
                <a:sym typeface="Montaser Arabic Bold"/>
              </a:rPr>
              <a:t> (Trends about Age) </a:t>
            </a:r>
          </a:p>
        </p:txBody>
      </p:sp>
      <p:grpSp>
        <p:nvGrpSpPr>
          <p:cNvPr name="Group 9" id="9"/>
          <p:cNvGrpSpPr/>
          <p:nvPr/>
        </p:nvGrpSpPr>
        <p:grpSpPr>
          <a:xfrm rot="0">
            <a:off x="322688" y="487335"/>
            <a:ext cx="1698425" cy="512790"/>
            <a:chOff x="0" y="0"/>
            <a:chExt cx="2264567" cy="683721"/>
          </a:xfrm>
        </p:grpSpPr>
        <p:grpSp>
          <p:nvGrpSpPr>
            <p:cNvPr name="Group 10" id="10"/>
            <p:cNvGrpSpPr/>
            <p:nvPr/>
          </p:nvGrpSpPr>
          <p:grpSpPr>
            <a:xfrm rot="5400000">
              <a:off x="-63089" y="121233"/>
              <a:ext cx="567431" cy="441254"/>
              <a:chOff x="0" y="0"/>
              <a:chExt cx="812800" cy="632061"/>
            </a:xfrm>
          </p:grpSpPr>
          <p:sp>
            <p:nvSpPr>
              <p:cNvPr name="Freeform 11" id="11"/>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F4F4F4"/>
              </a:solidFill>
            </p:spPr>
          </p:sp>
          <p:sp>
            <p:nvSpPr>
              <p:cNvPr name="TextBox 12" id="12"/>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TextBox 13" id="13"/>
            <p:cNvSpPr txBox="true"/>
            <p:nvPr/>
          </p:nvSpPr>
          <p:spPr>
            <a:xfrm rot="0">
              <a:off x="474536" y="-57150"/>
              <a:ext cx="1790031" cy="740871"/>
            </a:xfrm>
            <a:prstGeom prst="rect">
              <a:avLst/>
            </a:prstGeom>
          </p:spPr>
          <p:txBody>
            <a:bodyPr anchor="t" rtlCol="false" tIns="0" lIns="0" bIns="0" rIns="0">
              <a:spAutoFit/>
            </a:bodyPr>
            <a:lstStyle/>
            <a:p>
              <a:pPr algn="l" marL="0" indent="0" lvl="0">
                <a:lnSpc>
                  <a:spcPts val="4694"/>
                </a:lnSpc>
                <a:spcBef>
                  <a:spcPct val="0"/>
                </a:spcBef>
              </a:pPr>
              <a:r>
                <a:rPr lang="en-US" b="true" sz="3401">
                  <a:solidFill>
                    <a:srgbClr val="F4F4F4"/>
                  </a:solidFill>
                  <a:latin typeface="Montaser Arabic Bold"/>
                  <a:ea typeface="Montaser Arabic Bold"/>
                  <a:cs typeface="Montaser Arabic Bold"/>
                  <a:sym typeface="Montaser Arabic Bold"/>
                </a:rPr>
                <a:t>3.1.2</a:t>
              </a:r>
            </a:p>
          </p:txBody>
        </p:sp>
      </p:grpSp>
      <p:sp>
        <p:nvSpPr>
          <p:cNvPr name="TextBox 14" id="14"/>
          <p:cNvSpPr txBox="true"/>
          <p:nvPr/>
        </p:nvSpPr>
        <p:spPr>
          <a:xfrm rot="0">
            <a:off x="2093282" y="1915846"/>
            <a:ext cx="9744786" cy="1999528"/>
          </a:xfrm>
          <a:prstGeom prst="rect">
            <a:avLst/>
          </a:prstGeom>
        </p:spPr>
        <p:txBody>
          <a:bodyPr anchor="t" rtlCol="false" tIns="0" lIns="0" bIns="0" rIns="0">
            <a:spAutoFit/>
          </a:bodyPr>
          <a:lstStyle/>
          <a:p>
            <a:pPr algn="l">
              <a:lnSpc>
                <a:spcPts val="5346"/>
              </a:lnSpc>
            </a:pPr>
            <a:r>
              <a:rPr lang="en-US" sz="3819" b="true">
                <a:solidFill>
                  <a:srgbClr val="1848A0"/>
                </a:solidFill>
                <a:latin typeface="Montaser Arabic Bold"/>
                <a:ea typeface="Montaser Arabic Bold"/>
                <a:cs typeface="Montaser Arabic Bold"/>
                <a:sym typeface="Montaser Arabic Bold"/>
              </a:rPr>
              <a:t>a. Định nghĩa/Phân loại khách hàng vào các nhóm tuổi (Age Groups)</a:t>
            </a:r>
          </a:p>
          <a:p>
            <a:pPr algn="l">
              <a:lnSpc>
                <a:spcPts val="5346"/>
              </a:lnSpc>
            </a:pPr>
          </a:p>
        </p:txBody>
      </p:sp>
      <p:sp>
        <p:nvSpPr>
          <p:cNvPr name="TextBox 15" id="15"/>
          <p:cNvSpPr txBox="true"/>
          <p:nvPr/>
        </p:nvSpPr>
        <p:spPr>
          <a:xfrm rot="0">
            <a:off x="2516104" y="6614867"/>
            <a:ext cx="6627896" cy="2924638"/>
          </a:xfrm>
          <a:prstGeom prst="rect">
            <a:avLst/>
          </a:prstGeom>
        </p:spPr>
        <p:txBody>
          <a:bodyPr anchor="t" rtlCol="false" tIns="0" lIns="0" bIns="0" rIns="0">
            <a:spAutoFit/>
          </a:bodyPr>
          <a:lstStyle/>
          <a:p>
            <a:pPr algn="just">
              <a:lnSpc>
                <a:spcPts val="4699"/>
              </a:lnSpc>
            </a:pPr>
            <a:r>
              <a:rPr lang="en-US" sz="3356" b="true">
                <a:solidFill>
                  <a:srgbClr val="1C53A3"/>
                </a:solidFill>
                <a:latin typeface="Montaser Arabic Bold"/>
                <a:ea typeface="Montaser Arabic Bold"/>
                <a:cs typeface="Montaser Arabic Bold"/>
                <a:sym typeface="Montaser Arabic Bold"/>
              </a:rPr>
              <a:t>Các nhóm tuổi </a:t>
            </a:r>
          </a:p>
          <a:p>
            <a:pPr algn="just">
              <a:lnSpc>
                <a:spcPts val="4699"/>
              </a:lnSpc>
            </a:pPr>
            <a:r>
              <a:rPr lang="en-US" sz="3356" b="true">
                <a:solidFill>
                  <a:srgbClr val="1C53A3"/>
                </a:solidFill>
                <a:latin typeface="Montaser Arabic Bold"/>
                <a:ea typeface="Montaser Arabic Bold"/>
                <a:cs typeface="Montaser Arabic Bold"/>
                <a:sym typeface="Montaser Arabic Bold"/>
              </a:rPr>
              <a:t>(Age groups/ Age Range):</a:t>
            </a:r>
          </a:p>
          <a:p>
            <a:pPr algn="just">
              <a:lnSpc>
                <a:spcPts val="4699"/>
              </a:lnSpc>
            </a:pPr>
            <a:r>
              <a:rPr lang="en-US" sz="3356">
                <a:solidFill>
                  <a:srgbClr val="1C53A3"/>
                </a:solidFill>
                <a:latin typeface="Montaser Arabic"/>
                <a:ea typeface="Montaser Arabic"/>
                <a:cs typeface="Montaser Arabic"/>
                <a:sym typeface="Montaser Arabic"/>
              </a:rPr>
              <a:t>'0-18', '18-29', '30-39', '40-49', '50-59', '60-70', '70+'</a:t>
            </a:r>
          </a:p>
          <a:p>
            <a:pPr algn="just">
              <a:lnSpc>
                <a:spcPts val="4699"/>
              </a:lnSpc>
            </a:pP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4847640">
            <a:off x="11146058" y="-10090819"/>
            <a:ext cx="11649758" cy="11778248"/>
          </a:xfrm>
          <a:custGeom>
            <a:avLst/>
            <a:gdLst/>
            <a:ahLst/>
            <a:cxnLst/>
            <a:rect r="r" b="b" t="t" l="l"/>
            <a:pathLst>
              <a:path h="11778248" w="11649758">
                <a:moveTo>
                  <a:pt x="0" y="0"/>
                </a:moveTo>
                <a:lnTo>
                  <a:pt x="11649758" y="0"/>
                </a:lnTo>
                <a:lnTo>
                  <a:pt x="11649758" y="11778249"/>
                </a:lnTo>
                <a:lnTo>
                  <a:pt x="0" y="117782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317123" y="9494174"/>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94686" y="3485241"/>
            <a:ext cx="10845467" cy="6225872"/>
          </a:xfrm>
          <a:custGeom>
            <a:avLst/>
            <a:gdLst/>
            <a:ahLst/>
            <a:cxnLst/>
            <a:rect r="r" b="b" t="t" l="l"/>
            <a:pathLst>
              <a:path h="6225872" w="10845467">
                <a:moveTo>
                  <a:pt x="0" y="0"/>
                </a:moveTo>
                <a:lnTo>
                  <a:pt x="10845467" y="0"/>
                </a:lnTo>
                <a:lnTo>
                  <a:pt x="10845467" y="6225871"/>
                </a:lnTo>
                <a:lnTo>
                  <a:pt x="0" y="6225871"/>
                </a:lnTo>
                <a:lnTo>
                  <a:pt x="0" y="0"/>
                </a:lnTo>
                <a:close/>
              </a:path>
            </a:pathLst>
          </a:custGeom>
          <a:blipFill>
            <a:blip r:embed="rId6"/>
            <a:stretch>
              <a:fillRect l="0" t="0" r="-2509" b="0"/>
            </a:stretch>
          </a:blipFill>
          <a:ln w="19050" cap="sq">
            <a:solidFill>
              <a:srgbClr val="000000"/>
            </a:solidFill>
            <a:prstDash val="solid"/>
            <a:miter/>
          </a:ln>
        </p:spPr>
      </p:sp>
      <p:sp>
        <p:nvSpPr>
          <p:cNvPr name="TextBox 6" id="6"/>
          <p:cNvSpPr txBox="true"/>
          <p:nvPr/>
        </p:nvSpPr>
        <p:spPr>
          <a:xfrm rot="0">
            <a:off x="11489899" y="3927911"/>
            <a:ext cx="6597360" cy="5501875"/>
          </a:xfrm>
          <a:prstGeom prst="rect">
            <a:avLst/>
          </a:prstGeom>
        </p:spPr>
        <p:txBody>
          <a:bodyPr anchor="t" rtlCol="false" tIns="0" lIns="0" bIns="0" rIns="0">
            <a:spAutoFit/>
          </a:bodyPr>
          <a:lstStyle/>
          <a:p>
            <a:pPr algn="just">
              <a:lnSpc>
                <a:spcPts val="4397"/>
              </a:lnSpc>
            </a:pPr>
            <a:r>
              <a:rPr lang="en-US" sz="3140" b="true">
                <a:solidFill>
                  <a:srgbClr val="1848A0"/>
                </a:solidFill>
                <a:latin typeface="Montaser Arabic Bold"/>
                <a:ea typeface="Montaser Arabic Bold"/>
                <a:cs typeface="Montaser Arabic Bold"/>
                <a:sym typeface="Montaser Arabic Bold"/>
              </a:rPr>
              <a:t>→ Nhóm tuổi có số lượng khách hàng cao nhất:</a:t>
            </a:r>
          </a:p>
          <a:p>
            <a:pPr algn="just" marL="678085" indent="-339043" lvl="1">
              <a:lnSpc>
                <a:spcPts val="4397"/>
              </a:lnSpc>
              <a:buFont typeface="Arial"/>
              <a:buChar char="•"/>
            </a:pPr>
            <a:r>
              <a:rPr lang="en-US" b="true" sz="3140">
                <a:solidFill>
                  <a:srgbClr val="1848A0"/>
                </a:solidFill>
                <a:latin typeface="Montaser Arabic Bold"/>
                <a:ea typeface="Montaser Arabic Bold"/>
                <a:cs typeface="Montaser Arabic Bold"/>
                <a:sym typeface="Montaser Arabic Bold"/>
              </a:rPr>
              <a:t>Nhóm 18-29 và 60-70 có số lượng khách hàng cao nhất</a:t>
            </a:r>
            <a:r>
              <a:rPr lang="en-US" sz="3140">
                <a:solidFill>
                  <a:srgbClr val="1848A0"/>
                </a:solidFill>
                <a:latin typeface="Montaser Arabic"/>
                <a:ea typeface="Montaser Arabic"/>
                <a:cs typeface="Montaser Arabic"/>
                <a:sym typeface="Montaser Arabic"/>
              </a:rPr>
              <a:t>, chiếm hơn 21% mỗi nhóm. Điều này cho thấy hai nhóm này có xu hướng tham gia mua sắm nhiều nhất, có thể vì lý do về nhu cầu, thói quen, hoặc hành vi đặc thù.</a:t>
            </a:r>
          </a:p>
        </p:txBody>
      </p:sp>
      <p:sp>
        <p:nvSpPr>
          <p:cNvPr name="TextBox 7" id="7"/>
          <p:cNvSpPr txBox="true"/>
          <p:nvPr/>
        </p:nvSpPr>
        <p:spPr>
          <a:xfrm rot="-25084">
            <a:off x="1824942" y="428515"/>
            <a:ext cx="11177211" cy="1523983"/>
          </a:xfrm>
          <a:prstGeom prst="rect">
            <a:avLst/>
          </a:prstGeom>
        </p:spPr>
        <p:txBody>
          <a:bodyPr anchor="t" rtlCol="false" tIns="0" lIns="0" bIns="0" rIns="0">
            <a:spAutoFit/>
          </a:bodyPr>
          <a:lstStyle/>
          <a:p>
            <a:pPr algn="l">
              <a:lnSpc>
                <a:spcPts val="6193"/>
              </a:lnSpc>
            </a:pPr>
            <a:r>
              <a:rPr lang="en-US" sz="4424" b="true">
                <a:solidFill>
                  <a:srgbClr val="1C53A3"/>
                </a:solidFill>
                <a:latin typeface="Montaser Arabic Bold"/>
                <a:ea typeface="Montaser Arabic Bold"/>
                <a:cs typeface="Montaser Arabic Bold"/>
                <a:sym typeface="Montaser Arabic Bold"/>
              </a:rPr>
              <a:t>b. Phân phối độ tuổi theo nhóm tuổi (Age Distribution):</a:t>
            </a:r>
          </a:p>
        </p:txBody>
      </p:sp>
      <p:sp>
        <p:nvSpPr>
          <p:cNvPr name="TextBox 8" id="8"/>
          <p:cNvSpPr txBox="true"/>
          <p:nvPr/>
        </p:nvSpPr>
        <p:spPr>
          <a:xfrm rot="0">
            <a:off x="394686" y="2071891"/>
            <a:ext cx="16754911" cy="1786595"/>
          </a:xfrm>
          <a:prstGeom prst="rect">
            <a:avLst/>
          </a:prstGeom>
        </p:spPr>
        <p:txBody>
          <a:bodyPr anchor="t" rtlCol="false" tIns="0" lIns="0" bIns="0" rIns="0">
            <a:spAutoFit/>
          </a:bodyPr>
          <a:lstStyle/>
          <a:p>
            <a:pPr algn="just">
              <a:lnSpc>
                <a:spcPts val="4757"/>
              </a:lnSpc>
            </a:pPr>
            <a:r>
              <a:rPr lang="en-US" sz="3398">
                <a:solidFill>
                  <a:srgbClr val="1848A0"/>
                </a:solidFill>
                <a:latin typeface="Montaser Arabic"/>
                <a:ea typeface="Montaser Arabic"/>
                <a:cs typeface="Montaser Arabic"/>
                <a:sym typeface="Montaser Arabic"/>
              </a:rPr>
              <a:t>→ Tổng quan: Biểu đồ thể hiện sự tập trung khách hàng cao ở các độ tuổi trưởng thành (18-70), với sự giảm mạnh ở hai đầu (0-18 và 70+).</a:t>
            </a:r>
          </a:p>
          <a:p>
            <a:pPr algn="just">
              <a:lnSpc>
                <a:spcPts val="4757"/>
              </a:lnSpc>
            </a:pPr>
          </a:p>
        </p:txBody>
      </p:sp>
      <p:grpSp>
        <p:nvGrpSpPr>
          <p:cNvPr name="Group 9" id="9"/>
          <p:cNvGrpSpPr/>
          <p:nvPr/>
        </p:nvGrpSpPr>
        <p:grpSpPr>
          <a:xfrm rot="0">
            <a:off x="185378" y="207559"/>
            <a:ext cx="1698425" cy="512790"/>
            <a:chOff x="0" y="0"/>
            <a:chExt cx="2264567" cy="683721"/>
          </a:xfrm>
        </p:grpSpPr>
        <p:grpSp>
          <p:nvGrpSpPr>
            <p:cNvPr name="Group 10" id="10"/>
            <p:cNvGrpSpPr/>
            <p:nvPr/>
          </p:nvGrpSpPr>
          <p:grpSpPr>
            <a:xfrm rot="5400000">
              <a:off x="-63089" y="121233"/>
              <a:ext cx="567431" cy="441254"/>
              <a:chOff x="0" y="0"/>
              <a:chExt cx="812800" cy="632061"/>
            </a:xfrm>
          </p:grpSpPr>
          <p:sp>
            <p:nvSpPr>
              <p:cNvPr name="Freeform 11" id="11"/>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5D687C"/>
              </a:solidFill>
            </p:spPr>
          </p:sp>
          <p:sp>
            <p:nvSpPr>
              <p:cNvPr name="TextBox 12" id="12"/>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TextBox 13" id="13"/>
            <p:cNvSpPr txBox="true"/>
            <p:nvPr/>
          </p:nvSpPr>
          <p:spPr>
            <a:xfrm rot="0">
              <a:off x="474536" y="-57150"/>
              <a:ext cx="1790031" cy="740871"/>
            </a:xfrm>
            <a:prstGeom prst="rect">
              <a:avLst/>
            </a:prstGeom>
          </p:spPr>
          <p:txBody>
            <a:bodyPr anchor="t" rtlCol="false" tIns="0" lIns="0" bIns="0" rIns="0">
              <a:spAutoFit/>
            </a:bodyPr>
            <a:lstStyle/>
            <a:p>
              <a:pPr algn="l" marL="0" indent="0" lvl="0">
                <a:lnSpc>
                  <a:spcPts val="4694"/>
                </a:lnSpc>
                <a:spcBef>
                  <a:spcPct val="0"/>
                </a:spcBef>
              </a:pPr>
              <a:r>
                <a:rPr lang="en-US" b="true" sz="3401">
                  <a:solidFill>
                    <a:srgbClr val="5D687C"/>
                  </a:solidFill>
                  <a:latin typeface="Montaser Arabic Bold"/>
                  <a:ea typeface="Montaser Arabic Bold"/>
                  <a:cs typeface="Montaser Arabic Bold"/>
                  <a:sym typeface="Montaser Arabic Bold"/>
                </a:rPr>
                <a:t>3.1.2</a:t>
              </a:r>
            </a:p>
          </p:txBody>
        </p:sp>
      </p:grpSp>
    </p:spTree>
  </p:cSld>
  <p:clrMapOvr>
    <a:masterClrMapping/>
  </p:clrMapOvr>
  <p:transition spd="fast">
    <p:circle/>
  </p:transition>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4847640">
            <a:off x="11146058" y="-10090819"/>
            <a:ext cx="11649758" cy="11778248"/>
          </a:xfrm>
          <a:custGeom>
            <a:avLst/>
            <a:gdLst/>
            <a:ahLst/>
            <a:cxnLst/>
            <a:rect r="r" b="b" t="t" l="l"/>
            <a:pathLst>
              <a:path h="11778248" w="11649758">
                <a:moveTo>
                  <a:pt x="0" y="0"/>
                </a:moveTo>
                <a:lnTo>
                  <a:pt x="11649758" y="0"/>
                </a:lnTo>
                <a:lnTo>
                  <a:pt x="11649758" y="11778249"/>
                </a:lnTo>
                <a:lnTo>
                  <a:pt x="0" y="117782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317123" y="9494174"/>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990473" y="2490326"/>
            <a:ext cx="10268827" cy="5894850"/>
          </a:xfrm>
          <a:custGeom>
            <a:avLst/>
            <a:gdLst/>
            <a:ahLst/>
            <a:cxnLst/>
            <a:rect r="r" b="b" t="t" l="l"/>
            <a:pathLst>
              <a:path h="5894850" w="10268827">
                <a:moveTo>
                  <a:pt x="0" y="0"/>
                </a:moveTo>
                <a:lnTo>
                  <a:pt x="10268827" y="0"/>
                </a:lnTo>
                <a:lnTo>
                  <a:pt x="10268827" y="5894850"/>
                </a:lnTo>
                <a:lnTo>
                  <a:pt x="0" y="5894850"/>
                </a:lnTo>
                <a:lnTo>
                  <a:pt x="0" y="0"/>
                </a:lnTo>
                <a:close/>
              </a:path>
            </a:pathLst>
          </a:custGeom>
          <a:blipFill>
            <a:blip r:embed="rId6"/>
            <a:stretch>
              <a:fillRect l="0" t="0" r="-2509" b="0"/>
            </a:stretch>
          </a:blipFill>
          <a:ln w="19050" cap="sq">
            <a:solidFill>
              <a:srgbClr val="000000"/>
            </a:solidFill>
            <a:prstDash val="solid"/>
            <a:miter/>
          </a:ln>
        </p:spPr>
      </p:sp>
      <p:sp>
        <p:nvSpPr>
          <p:cNvPr name="TextBox 6" id="6"/>
          <p:cNvSpPr txBox="true"/>
          <p:nvPr/>
        </p:nvSpPr>
        <p:spPr>
          <a:xfrm rot="0">
            <a:off x="0" y="2433176"/>
            <a:ext cx="6511616" cy="6468356"/>
          </a:xfrm>
          <a:prstGeom prst="rect">
            <a:avLst/>
          </a:prstGeom>
        </p:spPr>
        <p:txBody>
          <a:bodyPr anchor="t" rtlCol="false" tIns="0" lIns="0" bIns="0" rIns="0">
            <a:spAutoFit/>
          </a:bodyPr>
          <a:lstStyle/>
          <a:p>
            <a:pPr algn="just">
              <a:lnSpc>
                <a:spcPts val="4676"/>
              </a:lnSpc>
            </a:pPr>
          </a:p>
          <a:p>
            <a:pPr algn="just" marL="721172" indent="-360586" lvl="1">
              <a:lnSpc>
                <a:spcPts val="4676"/>
              </a:lnSpc>
              <a:buFont typeface="Arial"/>
              <a:buChar char="•"/>
            </a:pPr>
            <a:r>
              <a:rPr lang="en-US" sz="3340">
                <a:solidFill>
                  <a:srgbClr val="8C2E2E"/>
                </a:solidFill>
                <a:latin typeface="Montaser Arabic"/>
                <a:ea typeface="Montaser Arabic"/>
                <a:cs typeface="Montaser Arabic"/>
                <a:sym typeface="Montaser Arabic"/>
              </a:rPr>
              <a:t>Nhóm 0-18:</a:t>
            </a:r>
            <a:r>
              <a:rPr lang="en-US" sz="3340">
                <a:solidFill>
                  <a:srgbClr val="1848A0"/>
                </a:solidFill>
                <a:latin typeface="Montaser Arabic"/>
                <a:ea typeface="Montaser Arabic"/>
                <a:cs typeface="Montaser Arabic"/>
                <a:sym typeface="Montaser Arabic"/>
              </a:rPr>
              <a:t> Đây có thể là do khách hàng trong độ tuổi này chưa có sức mua lớn hoặc phụ thuộc vào cha mẹ.</a:t>
            </a:r>
          </a:p>
          <a:p>
            <a:pPr algn="just" marL="721172" indent="-360586" lvl="1">
              <a:lnSpc>
                <a:spcPts val="4676"/>
              </a:lnSpc>
              <a:buFont typeface="Arial"/>
              <a:buChar char="•"/>
            </a:pPr>
            <a:r>
              <a:rPr lang="en-US" sz="3340">
                <a:solidFill>
                  <a:srgbClr val="8C2E2E"/>
                </a:solidFill>
                <a:latin typeface="Montaser Arabic"/>
                <a:ea typeface="Montaser Arabic"/>
                <a:cs typeface="Montaser Arabic"/>
                <a:sym typeface="Montaser Arabic"/>
              </a:rPr>
              <a:t>Nhóm 70+:</a:t>
            </a:r>
            <a:r>
              <a:rPr lang="en-US" sz="3340">
                <a:solidFill>
                  <a:srgbClr val="1848A0"/>
                </a:solidFill>
                <a:latin typeface="Montaser Arabic"/>
                <a:ea typeface="Montaser Arabic"/>
                <a:cs typeface="Montaser Arabic"/>
                <a:sym typeface="Montaser Arabic"/>
              </a:rPr>
              <a:t> Khả năng cao đây là do sự hạn chế về sức khỏe, ít tiếp cận công nghệ hoặc nhu cầu tiêu dùng giảm.</a:t>
            </a:r>
          </a:p>
        </p:txBody>
      </p:sp>
      <p:sp>
        <p:nvSpPr>
          <p:cNvPr name="TextBox 7" id="7"/>
          <p:cNvSpPr txBox="true"/>
          <p:nvPr/>
        </p:nvSpPr>
        <p:spPr>
          <a:xfrm rot="-25084">
            <a:off x="538265" y="642987"/>
            <a:ext cx="11177211" cy="1525930"/>
          </a:xfrm>
          <a:prstGeom prst="rect">
            <a:avLst/>
          </a:prstGeom>
        </p:spPr>
        <p:txBody>
          <a:bodyPr anchor="t" rtlCol="false" tIns="0" lIns="0" bIns="0" rIns="0">
            <a:spAutoFit/>
          </a:bodyPr>
          <a:lstStyle/>
          <a:p>
            <a:pPr algn="l">
              <a:lnSpc>
                <a:spcPts val="6193"/>
              </a:lnSpc>
            </a:pPr>
            <a:r>
              <a:rPr lang="en-US" sz="4424" b="true">
                <a:solidFill>
                  <a:srgbClr val="1C53A3"/>
                </a:solidFill>
                <a:latin typeface="Montaser Arabic Bold"/>
                <a:ea typeface="Montaser Arabic Bold"/>
                <a:cs typeface="Montaser Arabic Bold"/>
                <a:sym typeface="Montaser Arabic Bold"/>
              </a:rPr>
              <a:t>b. Phân phối độ tuổi theo nhóm tuổi</a:t>
            </a:r>
            <a:r>
              <a:rPr lang="en-US" sz="4424" u="sng" b="true">
                <a:solidFill>
                  <a:srgbClr val="1C53A3"/>
                </a:solidFill>
                <a:latin typeface="Montaser Arabic Bold"/>
                <a:ea typeface="Montaser Arabic Bold"/>
                <a:cs typeface="Montaser Arabic Bold"/>
                <a:sym typeface="Montaser Arabic Bold"/>
              </a:rPr>
              <a:t> (Age Distribution):</a:t>
            </a:r>
          </a:p>
        </p:txBody>
      </p:sp>
      <p:sp>
        <p:nvSpPr>
          <p:cNvPr name="TextBox 8" id="8"/>
          <p:cNvSpPr txBox="true"/>
          <p:nvPr/>
        </p:nvSpPr>
        <p:spPr>
          <a:xfrm rot="0">
            <a:off x="6990473" y="8679815"/>
            <a:ext cx="10268827" cy="1099820"/>
          </a:xfrm>
          <a:prstGeom prst="rect">
            <a:avLst/>
          </a:prstGeom>
        </p:spPr>
        <p:txBody>
          <a:bodyPr anchor="t" rtlCol="false" tIns="0" lIns="0" bIns="0" rIns="0">
            <a:spAutoFit/>
          </a:bodyPr>
          <a:lstStyle/>
          <a:p>
            <a:pPr algn="just">
              <a:lnSpc>
                <a:spcPts val="4480"/>
              </a:lnSpc>
            </a:pPr>
            <a:r>
              <a:rPr lang="en-US" sz="3200">
                <a:solidFill>
                  <a:srgbClr val="1848A0"/>
                </a:solidFill>
                <a:latin typeface="Montaser Arabic"/>
                <a:ea typeface="Montaser Arabic"/>
                <a:cs typeface="Montaser Arabic"/>
                <a:sym typeface="Montaser Arabic"/>
              </a:rPr>
              <a:t>→</a:t>
            </a:r>
            <a:r>
              <a:rPr lang="en-US" sz="3200">
                <a:solidFill>
                  <a:srgbClr val="8C2E2E"/>
                </a:solidFill>
                <a:latin typeface="Montaser Arabic"/>
                <a:ea typeface="Montaser Arabic"/>
                <a:cs typeface="Montaser Arabic"/>
                <a:sym typeface="Montaser Arabic"/>
              </a:rPr>
              <a:t> Nhóm tuổi có số lượng khách hàng thấp:</a:t>
            </a:r>
            <a:r>
              <a:rPr lang="en-US" sz="3200">
                <a:solidFill>
                  <a:srgbClr val="1848A0"/>
                </a:solidFill>
                <a:latin typeface="Montaser Arabic"/>
                <a:ea typeface="Montaser Arabic"/>
                <a:cs typeface="Montaser Arabic"/>
                <a:sym typeface="Montaser Arabic"/>
              </a:rPr>
              <a:t> Nhóm 0-18 và 70+</a:t>
            </a:r>
            <a:r>
              <a:rPr lang="en-US" sz="3200">
                <a:solidFill>
                  <a:srgbClr val="1848A0"/>
                </a:solidFill>
                <a:latin typeface="Montaser Arabic"/>
                <a:ea typeface="Montaser Arabic"/>
                <a:cs typeface="Montaser Arabic"/>
                <a:sym typeface="Montaser Arabic"/>
              </a:rPr>
              <a:t> không có khách hàng (0%)</a:t>
            </a:r>
          </a:p>
        </p:txBody>
      </p:sp>
      <p:grpSp>
        <p:nvGrpSpPr>
          <p:cNvPr name="Group 9" id="9"/>
          <p:cNvGrpSpPr/>
          <p:nvPr/>
        </p:nvGrpSpPr>
        <p:grpSpPr>
          <a:xfrm rot="0">
            <a:off x="185378" y="207559"/>
            <a:ext cx="1698425" cy="512790"/>
            <a:chOff x="0" y="0"/>
            <a:chExt cx="2264567" cy="683721"/>
          </a:xfrm>
        </p:grpSpPr>
        <p:grpSp>
          <p:nvGrpSpPr>
            <p:cNvPr name="Group 10" id="10"/>
            <p:cNvGrpSpPr/>
            <p:nvPr/>
          </p:nvGrpSpPr>
          <p:grpSpPr>
            <a:xfrm rot="5400000">
              <a:off x="-63089" y="121233"/>
              <a:ext cx="567431" cy="441254"/>
              <a:chOff x="0" y="0"/>
              <a:chExt cx="812800" cy="632061"/>
            </a:xfrm>
          </p:grpSpPr>
          <p:sp>
            <p:nvSpPr>
              <p:cNvPr name="Freeform 11" id="11"/>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5D687C"/>
              </a:solidFill>
            </p:spPr>
          </p:sp>
          <p:sp>
            <p:nvSpPr>
              <p:cNvPr name="TextBox 12" id="12"/>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TextBox 13" id="13"/>
            <p:cNvSpPr txBox="true"/>
            <p:nvPr/>
          </p:nvSpPr>
          <p:spPr>
            <a:xfrm rot="0">
              <a:off x="474536" y="-57150"/>
              <a:ext cx="1790031" cy="740871"/>
            </a:xfrm>
            <a:prstGeom prst="rect">
              <a:avLst/>
            </a:prstGeom>
          </p:spPr>
          <p:txBody>
            <a:bodyPr anchor="t" rtlCol="false" tIns="0" lIns="0" bIns="0" rIns="0">
              <a:spAutoFit/>
            </a:bodyPr>
            <a:lstStyle/>
            <a:p>
              <a:pPr algn="l" marL="0" indent="0" lvl="0">
                <a:lnSpc>
                  <a:spcPts val="4694"/>
                </a:lnSpc>
                <a:spcBef>
                  <a:spcPct val="0"/>
                </a:spcBef>
              </a:pPr>
              <a:r>
                <a:rPr lang="en-US" b="true" sz="3401">
                  <a:solidFill>
                    <a:srgbClr val="5D687C"/>
                  </a:solidFill>
                  <a:latin typeface="Montaser Arabic Bold"/>
                  <a:ea typeface="Montaser Arabic Bold"/>
                  <a:cs typeface="Montaser Arabic Bold"/>
                  <a:sym typeface="Montaser Arabic Bold"/>
                </a:rPr>
                <a:t>3.1.2</a:t>
              </a:r>
            </a:p>
          </p:txBody>
        </p:sp>
      </p:grpSp>
    </p:spTree>
  </p:cSld>
  <p:clrMapOvr>
    <a:masterClrMapping/>
  </p:clrMapOvr>
  <p:transition spd="fast">
    <p:circle/>
  </p:transition>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4847640">
            <a:off x="11146058" y="-10090819"/>
            <a:ext cx="11649758" cy="11778248"/>
          </a:xfrm>
          <a:custGeom>
            <a:avLst/>
            <a:gdLst/>
            <a:ahLst/>
            <a:cxnLst/>
            <a:rect r="r" b="b" t="t" l="l"/>
            <a:pathLst>
              <a:path h="11778248" w="11649758">
                <a:moveTo>
                  <a:pt x="0" y="0"/>
                </a:moveTo>
                <a:lnTo>
                  <a:pt x="11649758" y="0"/>
                </a:lnTo>
                <a:lnTo>
                  <a:pt x="11649758" y="11778249"/>
                </a:lnTo>
                <a:lnTo>
                  <a:pt x="0" y="117782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317123" y="9494174"/>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0702" y="3017410"/>
            <a:ext cx="11282522" cy="6476764"/>
          </a:xfrm>
          <a:custGeom>
            <a:avLst/>
            <a:gdLst/>
            <a:ahLst/>
            <a:cxnLst/>
            <a:rect r="r" b="b" t="t" l="l"/>
            <a:pathLst>
              <a:path h="6476764" w="11282522">
                <a:moveTo>
                  <a:pt x="0" y="0"/>
                </a:moveTo>
                <a:lnTo>
                  <a:pt x="11282522" y="0"/>
                </a:lnTo>
                <a:lnTo>
                  <a:pt x="11282522" y="6476764"/>
                </a:lnTo>
                <a:lnTo>
                  <a:pt x="0" y="6476764"/>
                </a:lnTo>
                <a:lnTo>
                  <a:pt x="0" y="0"/>
                </a:lnTo>
                <a:close/>
              </a:path>
            </a:pathLst>
          </a:custGeom>
          <a:blipFill>
            <a:blip r:embed="rId6"/>
            <a:stretch>
              <a:fillRect l="0" t="0" r="-2509" b="0"/>
            </a:stretch>
          </a:blipFill>
          <a:ln w="19050" cap="sq">
            <a:solidFill>
              <a:srgbClr val="000000"/>
            </a:solidFill>
            <a:prstDash val="solid"/>
            <a:miter/>
          </a:ln>
        </p:spPr>
      </p:sp>
      <p:sp>
        <p:nvSpPr>
          <p:cNvPr name="TextBox 6" id="6"/>
          <p:cNvSpPr txBox="true"/>
          <p:nvPr/>
        </p:nvSpPr>
        <p:spPr>
          <a:xfrm rot="0">
            <a:off x="11659182" y="3447505"/>
            <a:ext cx="6314231" cy="5549900"/>
          </a:xfrm>
          <a:prstGeom prst="rect">
            <a:avLst/>
          </a:prstGeom>
        </p:spPr>
        <p:txBody>
          <a:bodyPr anchor="t" rtlCol="false" tIns="0" lIns="0" bIns="0" rIns="0">
            <a:spAutoFit/>
          </a:bodyPr>
          <a:lstStyle/>
          <a:p>
            <a:pPr algn="just">
              <a:lnSpc>
                <a:spcPts val="4899"/>
              </a:lnSpc>
            </a:pPr>
            <a:r>
              <a:rPr lang="en-US" sz="3499">
                <a:solidFill>
                  <a:srgbClr val="1848A0"/>
                </a:solidFill>
                <a:latin typeface="Montaser Arabic"/>
                <a:ea typeface="Montaser Arabic"/>
                <a:cs typeface="Montaser Arabic"/>
                <a:sym typeface="Montaser Arabic"/>
              </a:rPr>
              <a:t>→ Các nhóm tuổi từ </a:t>
            </a:r>
            <a:r>
              <a:rPr lang="en-US" sz="3499">
                <a:solidFill>
                  <a:srgbClr val="8C2E2E"/>
                </a:solidFill>
                <a:latin typeface="Montaser Arabic"/>
                <a:ea typeface="Montaser Arabic"/>
                <a:cs typeface="Montaser Arabic"/>
                <a:sym typeface="Montaser Arabic"/>
              </a:rPr>
              <a:t>30-39, 40-49</a:t>
            </a:r>
            <a:r>
              <a:rPr lang="en-US" sz="3499">
                <a:solidFill>
                  <a:srgbClr val="1848A0"/>
                </a:solidFill>
                <a:latin typeface="Montaser Arabic"/>
                <a:ea typeface="Montaser Arabic"/>
                <a:cs typeface="Montaser Arabic"/>
                <a:sym typeface="Montaser Arabic"/>
              </a:rPr>
              <a:t>, và </a:t>
            </a:r>
            <a:r>
              <a:rPr lang="en-US" sz="3499">
                <a:solidFill>
                  <a:srgbClr val="8C2E2E"/>
                </a:solidFill>
                <a:latin typeface="Montaser Arabic"/>
                <a:ea typeface="Montaser Arabic"/>
                <a:cs typeface="Montaser Arabic"/>
                <a:sym typeface="Montaser Arabic"/>
              </a:rPr>
              <a:t>50-59</a:t>
            </a:r>
            <a:r>
              <a:rPr lang="en-US" sz="3499">
                <a:solidFill>
                  <a:srgbClr val="1848A0"/>
                </a:solidFill>
                <a:latin typeface="Montaser Arabic"/>
                <a:ea typeface="Montaser Arabic"/>
                <a:cs typeface="Montaser Arabic"/>
                <a:sym typeface="Montaser Arabic"/>
              </a:rPr>
              <a:t> có tỷ lệ khách hàng khá đồng đều (dao động từ 18.99% đến 19.37%). Điều này cho thấy các nhóm tuổi này cũng đóng góp đáng kể vào số lượng khách hàng tổng thể.</a:t>
            </a:r>
          </a:p>
          <a:p>
            <a:pPr algn="just">
              <a:lnSpc>
                <a:spcPts val="4899"/>
              </a:lnSpc>
            </a:pPr>
          </a:p>
        </p:txBody>
      </p:sp>
      <p:sp>
        <p:nvSpPr>
          <p:cNvPr name="TextBox 7" id="7"/>
          <p:cNvSpPr txBox="true"/>
          <p:nvPr/>
        </p:nvSpPr>
        <p:spPr>
          <a:xfrm rot="0">
            <a:off x="1028700" y="816791"/>
            <a:ext cx="11177211" cy="1525930"/>
          </a:xfrm>
          <a:prstGeom prst="rect">
            <a:avLst/>
          </a:prstGeom>
        </p:spPr>
        <p:txBody>
          <a:bodyPr anchor="t" rtlCol="false" tIns="0" lIns="0" bIns="0" rIns="0">
            <a:spAutoFit/>
          </a:bodyPr>
          <a:lstStyle/>
          <a:p>
            <a:pPr algn="l">
              <a:lnSpc>
                <a:spcPts val="6193"/>
              </a:lnSpc>
            </a:pPr>
            <a:r>
              <a:rPr lang="en-US" sz="4424" b="true">
                <a:solidFill>
                  <a:srgbClr val="1C53A3"/>
                </a:solidFill>
                <a:latin typeface="Montaser Arabic Bold"/>
                <a:ea typeface="Montaser Arabic Bold"/>
                <a:cs typeface="Montaser Arabic Bold"/>
                <a:sym typeface="Montaser Arabic Bold"/>
              </a:rPr>
              <a:t>b. Phân phối độ tuổi theo nhóm tuổi</a:t>
            </a:r>
            <a:r>
              <a:rPr lang="en-US" sz="4424" u="sng" b="true">
                <a:solidFill>
                  <a:srgbClr val="1C53A3"/>
                </a:solidFill>
                <a:latin typeface="Montaser Arabic Bold"/>
                <a:ea typeface="Montaser Arabic Bold"/>
                <a:cs typeface="Montaser Arabic Bold"/>
                <a:sym typeface="Montaser Arabic Bold"/>
              </a:rPr>
              <a:t> (Age Distribution):</a:t>
            </a:r>
          </a:p>
        </p:txBody>
      </p:sp>
      <p:grpSp>
        <p:nvGrpSpPr>
          <p:cNvPr name="Group 8" id="8"/>
          <p:cNvGrpSpPr/>
          <p:nvPr/>
        </p:nvGrpSpPr>
        <p:grpSpPr>
          <a:xfrm rot="0">
            <a:off x="508631" y="230649"/>
            <a:ext cx="1698425" cy="512790"/>
            <a:chOff x="0" y="0"/>
            <a:chExt cx="2264567" cy="683721"/>
          </a:xfrm>
        </p:grpSpPr>
        <p:grpSp>
          <p:nvGrpSpPr>
            <p:cNvPr name="Group 9" id="9"/>
            <p:cNvGrpSpPr/>
            <p:nvPr/>
          </p:nvGrpSpPr>
          <p:grpSpPr>
            <a:xfrm rot="5400000">
              <a:off x="-63089" y="121233"/>
              <a:ext cx="567431" cy="441254"/>
              <a:chOff x="0" y="0"/>
              <a:chExt cx="812800" cy="632061"/>
            </a:xfrm>
          </p:grpSpPr>
          <p:sp>
            <p:nvSpPr>
              <p:cNvPr name="Freeform 10" id="10"/>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5D687C"/>
              </a:solidFill>
            </p:spPr>
          </p:sp>
          <p:sp>
            <p:nvSpPr>
              <p:cNvPr name="TextBox 11" id="11"/>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TextBox 12" id="12"/>
            <p:cNvSpPr txBox="true"/>
            <p:nvPr/>
          </p:nvSpPr>
          <p:spPr>
            <a:xfrm rot="0">
              <a:off x="474536" y="-57150"/>
              <a:ext cx="1790031" cy="740871"/>
            </a:xfrm>
            <a:prstGeom prst="rect">
              <a:avLst/>
            </a:prstGeom>
          </p:spPr>
          <p:txBody>
            <a:bodyPr anchor="t" rtlCol="false" tIns="0" lIns="0" bIns="0" rIns="0">
              <a:spAutoFit/>
            </a:bodyPr>
            <a:lstStyle/>
            <a:p>
              <a:pPr algn="l" marL="0" indent="0" lvl="0">
                <a:lnSpc>
                  <a:spcPts val="4694"/>
                </a:lnSpc>
                <a:spcBef>
                  <a:spcPct val="0"/>
                </a:spcBef>
              </a:pPr>
              <a:r>
                <a:rPr lang="en-US" b="true" sz="3401">
                  <a:solidFill>
                    <a:srgbClr val="5D687C"/>
                  </a:solidFill>
                  <a:latin typeface="Montaser Arabic Bold"/>
                  <a:ea typeface="Montaser Arabic Bold"/>
                  <a:cs typeface="Montaser Arabic Bold"/>
                  <a:sym typeface="Montaser Arabic Bold"/>
                </a:rPr>
                <a:t>3.1.2</a:t>
              </a:r>
            </a:p>
          </p:txBody>
        </p:sp>
      </p:grpSp>
    </p:spTree>
  </p:cSld>
  <p:clrMapOvr>
    <a:masterClrMapping/>
  </p:clrMapOvr>
  <p:transition spd="fast">
    <p:circle/>
  </p:transition>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008428" y="2414126"/>
            <a:ext cx="11542214" cy="7641798"/>
          </a:xfrm>
          <a:prstGeom prst="rect">
            <a:avLst/>
          </a:prstGeom>
        </p:spPr>
        <p:txBody>
          <a:bodyPr anchor="t" rtlCol="false" tIns="0" lIns="0" bIns="0" rIns="0">
            <a:spAutoFit/>
          </a:bodyPr>
          <a:lstStyle/>
          <a:p>
            <a:pPr algn="just">
              <a:lnSpc>
                <a:spcPts val="5513"/>
              </a:lnSpc>
            </a:pPr>
          </a:p>
          <a:p>
            <a:pPr algn="just" marL="850203" indent="-425101" lvl="1">
              <a:lnSpc>
                <a:spcPts val="5513"/>
              </a:lnSpc>
              <a:buFont typeface="Arial"/>
              <a:buChar char="•"/>
            </a:pPr>
            <a:r>
              <a:rPr lang="en-US" sz="3937">
                <a:solidFill>
                  <a:srgbClr val="1848A0"/>
                </a:solidFill>
                <a:latin typeface="Montaser Arabic"/>
                <a:ea typeface="Montaser Arabic"/>
                <a:cs typeface="Montaser Arabic"/>
                <a:sym typeface="Montaser Arabic"/>
              </a:rPr>
              <a:t>Xác định nhóm tuổi nào tiêu thụ mạnh nhất/đóng góp nhiều nhất vào doanh thu tương ứng với từng loại sản phẩm </a:t>
            </a:r>
          </a:p>
          <a:p>
            <a:pPr algn="just" marL="850203" indent="-425101" lvl="1">
              <a:lnSpc>
                <a:spcPts val="5513"/>
              </a:lnSpc>
              <a:buFont typeface="Arial"/>
              <a:buChar char="•"/>
            </a:pPr>
            <a:r>
              <a:rPr lang="en-US" sz="3937">
                <a:solidFill>
                  <a:srgbClr val="1848A0"/>
                </a:solidFill>
                <a:latin typeface="Montaser Arabic"/>
                <a:ea typeface="Montaser Arabic"/>
                <a:cs typeface="Montaser Arabic"/>
                <a:sym typeface="Montaser Arabic"/>
              </a:rPr>
              <a:t>Đo lường mức độ phổ biến và tổng sức mua của từng loại sản phẩm trong các nhóm tuổi.</a:t>
            </a:r>
          </a:p>
          <a:p>
            <a:pPr algn="just" marL="850203" indent="-425101" lvl="1">
              <a:lnSpc>
                <a:spcPts val="5513"/>
              </a:lnSpc>
              <a:buFont typeface="Arial"/>
              <a:buChar char="•"/>
            </a:pPr>
            <a:r>
              <a:rPr lang="en-US" sz="3937">
                <a:solidFill>
                  <a:srgbClr val="1848A0"/>
                </a:solidFill>
                <a:latin typeface="Montaser Arabic"/>
                <a:ea typeface="Montaser Arabic"/>
                <a:cs typeface="Montaser Arabic"/>
                <a:sym typeface="Montaser Arabic"/>
              </a:rPr>
              <a:t>Xác định nhóm khách hàng tiêu thụ mạnh nhất để tối ưu hóa chiến lược marketing hoặc phân bổ sản phẩm.</a:t>
            </a:r>
          </a:p>
          <a:p>
            <a:pPr algn="just">
              <a:lnSpc>
                <a:spcPts val="5513"/>
              </a:lnSpc>
              <a:spcBef>
                <a:spcPct val="0"/>
              </a:spcBef>
            </a:pPr>
          </a:p>
        </p:txBody>
      </p:sp>
      <p:sp>
        <p:nvSpPr>
          <p:cNvPr name="Freeform 3" id="3"/>
          <p:cNvSpPr/>
          <p:nvPr/>
        </p:nvSpPr>
        <p:spPr>
          <a:xfrm flipH="false" flipV="false" rot="0">
            <a:off x="-5257092" y="6762143"/>
            <a:ext cx="11649758" cy="11778248"/>
          </a:xfrm>
          <a:custGeom>
            <a:avLst/>
            <a:gdLst/>
            <a:ahLst/>
            <a:cxnLst/>
            <a:rect r="r" b="b" t="t" l="l"/>
            <a:pathLst>
              <a:path h="11778248" w="11649758">
                <a:moveTo>
                  <a:pt x="0" y="0"/>
                </a:moveTo>
                <a:lnTo>
                  <a:pt x="11649758" y="0"/>
                </a:lnTo>
                <a:lnTo>
                  <a:pt x="11649758" y="11778248"/>
                </a:lnTo>
                <a:lnTo>
                  <a:pt x="0" y="11778248"/>
                </a:lnTo>
                <a:lnTo>
                  <a:pt x="0" y="0"/>
                </a:lnTo>
                <a:close/>
              </a:path>
            </a:pathLst>
          </a:custGeom>
          <a:blipFill>
            <a:blip r:embed="rId2">
              <a:alphaModFix amt="36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317123" y="9494174"/>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567787" y="4587398"/>
            <a:ext cx="4748432" cy="1112204"/>
            <a:chOff x="0" y="0"/>
            <a:chExt cx="374790" cy="87785"/>
          </a:xfrm>
        </p:grpSpPr>
        <p:sp>
          <p:nvSpPr>
            <p:cNvPr name="Freeform 7" id="7"/>
            <p:cNvSpPr/>
            <p:nvPr/>
          </p:nvSpPr>
          <p:spPr>
            <a:xfrm flipH="false" flipV="false" rot="0">
              <a:off x="0" y="0"/>
              <a:ext cx="374790" cy="87785"/>
            </a:xfrm>
            <a:custGeom>
              <a:avLst/>
              <a:gdLst/>
              <a:ahLst/>
              <a:cxnLst/>
              <a:rect r="r" b="b" t="t" l="l"/>
              <a:pathLst>
                <a:path h="87785" w="374790">
                  <a:moveTo>
                    <a:pt x="171590" y="0"/>
                  </a:moveTo>
                  <a:lnTo>
                    <a:pt x="0" y="0"/>
                  </a:lnTo>
                  <a:lnTo>
                    <a:pt x="0" y="87785"/>
                  </a:lnTo>
                  <a:lnTo>
                    <a:pt x="171590" y="87785"/>
                  </a:lnTo>
                  <a:lnTo>
                    <a:pt x="374790" y="43893"/>
                  </a:lnTo>
                  <a:lnTo>
                    <a:pt x="171590" y="0"/>
                  </a:lnTo>
                  <a:close/>
                </a:path>
              </a:pathLst>
            </a:custGeom>
            <a:solidFill>
              <a:srgbClr val="5D687C"/>
            </a:solidFill>
          </p:spPr>
        </p:sp>
        <p:sp>
          <p:nvSpPr>
            <p:cNvPr name="TextBox 8" id="8"/>
            <p:cNvSpPr txBox="true"/>
            <p:nvPr/>
          </p:nvSpPr>
          <p:spPr>
            <a:xfrm>
              <a:off x="0" y="-85725"/>
              <a:ext cx="260490" cy="173510"/>
            </a:xfrm>
            <a:prstGeom prst="rect">
              <a:avLst/>
            </a:prstGeom>
          </p:spPr>
          <p:txBody>
            <a:bodyPr anchor="ctr" rtlCol="false" tIns="50800" lIns="50800" bIns="50800" rIns="50800"/>
            <a:lstStyle/>
            <a:p>
              <a:pPr algn="ctr">
                <a:lnSpc>
                  <a:spcPts val="6299"/>
                </a:lnSpc>
              </a:pPr>
              <a:r>
                <a:rPr lang="en-US" b="true" sz="4500">
                  <a:solidFill>
                    <a:srgbClr val="FFFFFF"/>
                  </a:solidFill>
                  <a:latin typeface="Amaranth Bold"/>
                  <a:ea typeface="Amaranth Bold"/>
                  <a:cs typeface="Amaranth Bold"/>
                  <a:sym typeface="Amaranth Bold"/>
                </a:rPr>
                <a:t>Mục tiêu</a:t>
              </a:r>
            </a:p>
          </p:txBody>
        </p:sp>
      </p:grpSp>
      <p:grpSp>
        <p:nvGrpSpPr>
          <p:cNvPr name="Group 9" id="9"/>
          <p:cNvGrpSpPr/>
          <p:nvPr/>
        </p:nvGrpSpPr>
        <p:grpSpPr>
          <a:xfrm rot="5400000">
            <a:off x="8308769" y="-7299636"/>
            <a:ext cx="1670462" cy="17909462"/>
            <a:chOff x="0" y="0"/>
            <a:chExt cx="439957" cy="4716895"/>
          </a:xfrm>
        </p:grpSpPr>
        <p:sp>
          <p:nvSpPr>
            <p:cNvPr name="Freeform 10" id="10"/>
            <p:cNvSpPr/>
            <p:nvPr/>
          </p:nvSpPr>
          <p:spPr>
            <a:xfrm flipH="false" flipV="false" rot="0">
              <a:off x="0" y="0"/>
              <a:ext cx="439957" cy="4716895"/>
            </a:xfrm>
            <a:custGeom>
              <a:avLst/>
              <a:gdLst/>
              <a:ahLst/>
              <a:cxnLst/>
              <a:rect r="r" b="b" t="t" l="l"/>
              <a:pathLst>
                <a:path h="4716895" w="439957">
                  <a:moveTo>
                    <a:pt x="0" y="0"/>
                  </a:moveTo>
                  <a:lnTo>
                    <a:pt x="439957" y="0"/>
                  </a:lnTo>
                  <a:lnTo>
                    <a:pt x="439957" y="4716895"/>
                  </a:lnTo>
                  <a:lnTo>
                    <a:pt x="0" y="4716895"/>
                  </a:lnTo>
                  <a:close/>
                </a:path>
              </a:pathLst>
            </a:custGeom>
            <a:solidFill>
              <a:srgbClr val="184C99"/>
            </a:solidFill>
          </p:spPr>
        </p:sp>
        <p:sp>
          <p:nvSpPr>
            <p:cNvPr name="TextBox 11" id="11"/>
            <p:cNvSpPr txBox="true"/>
            <p:nvPr/>
          </p:nvSpPr>
          <p:spPr>
            <a:xfrm>
              <a:off x="0" y="-38100"/>
              <a:ext cx="439957" cy="475499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514350" y="812732"/>
            <a:ext cx="17259300" cy="1509012"/>
          </a:xfrm>
          <a:prstGeom prst="rect">
            <a:avLst/>
          </a:prstGeom>
        </p:spPr>
        <p:txBody>
          <a:bodyPr anchor="t" rtlCol="false" tIns="0" lIns="0" bIns="0" rIns="0">
            <a:spAutoFit/>
          </a:bodyPr>
          <a:lstStyle/>
          <a:p>
            <a:pPr algn="l">
              <a:lnSpc>
                <a:spcPts val="6076"/>
              </a:lnSpc>
              <a:spcBef>
                <a:spcPct val="0"/>
              </a:spcBef>
            </a:pPr>
            <a:r>
              <a:rPr lang="en-US" b="true" sz="4340">
                <a:solidFill>
                  <a:srgbClr val="FBF9F1"/>
                </a:solidFill>
                <a:latin typeface="Montaser Arabic Bold"/>
                <a:ea typeface="Montaser Arabic Bold"/>
                <a:cs typeface="Montaser Arabic Bold"/>
                <a:sym typeface="Montaser Arabic Bold"/>
              </a:rPr>
              <a:t>c. Phân tích Tổng chi tiêu theo mặt hàng và nhóm tuổi (Total Spending by Product Category and Age Group)</a:t>
            </a:r>
          </a:p>
        </p:txBody>
      </p:sp>
      <p:grpSp>
        <p:nvGrpSpPr>
          <p:cNvPr name="Group 13" id="13"/>
          <p:cNvGrpSpPr/>
          <p:nvPr/>
        </p:nvGrpSpPr>
        <p:grpSpPr>
          <a:xfrm rot="0">
            <a:off x="189269" y="161380"/>
            <a:ext cx="1698425" cy="512790"/>
            <a:chOff x="0" y="0"/>
            <a:chExt cx="2264567" cy="683721"/>
          </a:xfrm>
        </p:grpSpPr>
        <p:grpSp>
          <p:nvGrpSpPr>
            <p:cNvPr name="Group 14" id="14"/>
            <p:cNvGrpSpPr/>
            <p:nvPr/>
          </p:nvGrpSpPr>
          <p:grpSpPr>
            <a:xfrm rot="5400000">
              <a:off x="-63089" y="121233"/>
              <a:ext cx="567431" cy="441254"/>
              <a:chOff x="0" y="0"/>
              <a:chExt cx="812800" cy="632061"/>
            </a:xfrm>
          </p:grpSpPr>
          <p:sp>
            <p:nvSpPr>
              <p:cNvPr name="Freeform 15" id="15"/>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5D687C"/>
              </a:solidFill>
            </p:spPr>
          </p:sp>
          <p:sp>
            <p:nvSpPr>
              <p:cNvPr name="TextBox 16" id="16"/>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TextBox 17" id="17"/>
            <p:cNvSpPr txBox="true"/>
            <p:nvPr/>
          </p:nvSpPr>
          <p:spPr>
            <a:xfrm rot="0">
              <a:off x="474536" y="-57150"/>
              <a:ext cx="1790031" cy="740871"/>
            </a:xfrm>
            <a:prstGeom prst="rect">
              <a:avLst/>
            </a:prstGeom>
          </p:spPr>
          <p:txBody>
            <a:bodyPr anchor="t" rtlCol="false" tIns="0" lIns="0" bIns="0" rIns="0">
              <a:spAutoFit/>
            </a:bodyPr>
            <a:lstStyle/>
            <a:p>
              <a:pPr algn="l" marL="0" indent="0" lvl="0">
                <a:lnSpc>
                  <a:spcPts val="4694"/>
                </a:lnSpc>
                <a:spcBef>
                  <a:spcPct val="0"/>
                </a:spcBef>
              </a:pPr>
              <a:r>
                <a:rPr lang="en-US" b="true" sz="3401">
                  <a:solidFill>
                    <a:srgbClr val="5D687C"/>
                  </a:solidFill>
                  <a:latin typeface="Montaser Arabic Bold"/>
                  <a:ea typeface="Montaser Arabic Bold"/>
                  <a:cs typeface="Montaser Arabic Bold"/>
                  <a:sym typeface="Montaser Arabic Bold"/>
                </a:rPr>
                <a:t>3.1.2</a:t>
              </a:r>
            </a:p>
          </p:txBody>
        </p:sp>
      </p:grpSp>
    </p:spTree>
  </p:cSld>
  <p:clrMapOvr>
    <a:masterClrMapping/>
  </p:clrMapOvr>
  <p:transition spd="fast">
    <p:circle/>
  </p:transition>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17123" y="9494174"/>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5400000">
            <a:off x="7906749" y="-7441681"/>
            <a:ext cx="1433883" cy="16760613"/>
            <a:chOff x="0" y="0"/>
            <a:chExt cx="446095" cy="5214388"/>
          </a:xfrm>
        </p:grpSpPr>
        <p:sp>
          <p:nvSpPr>
            <p:cNvPr name="Freeform 5" id="5"/>
            <p:cNvSpPr/>
            <p:nvPr/>
          </p:nvSpPr>
          <p:spPr>
            <a:xfrm flipH="false" flipV="false" rot="0">
              <a:off x="0" y="0"/>
              <a:ext cx="446095" cy="5214388"/>
            </a:xfrm>
            <a:custGeom>
              <a:avLst/>
              <a:gdLst/>
              <a:ahLst/>
              <a:cxnLst/>
              <a:rect r="r" b="b" t="t" l="l"/>
              <a:pathLst>
                <a:path h="5214388" w="446095">
                  <a:moveTo>
                    <a:pt x="0" y="0"/>
                  </a:moveTo>
                  <a:lnTo>
                    <a:pt x="446095" y="0"/>
                  </a:lnTo>
                  <a:lnTo>
                    <a:pt x="446095" y="5214388"/>
                  </a:lnTo>
                  <a:lnTo>
                    <a:pt x="0" y="5214388"/>
                  </a:lnTo>
                  <a:close/>
                </a:path>
              </a:pathLst>
            </a:custGeom>
            <a:solidFill>
              <a:srgbClr val="1C53A3"/>
            </a:solidFill>
          </p:spPr>
        </p:sp>
        <p:sp>
          <p:nvSpPr>
            <p:cNvPr name="TextBox 6" id="6"/>
            <p:cNvSpPr txBox="true"/>
            <p:nvPr/>
          </p:nvSpPr>
          <p:spPr>
            <a:xfrm>
              <a:off x="0" y="-38100"/>
              <a:ext cx="446095" cy="5252488"/>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5400000">
            <a:off x="539981" y="519191"/>
            <a:ext cx="360276" cy="280163"/>
            <a:chOff x="0" y="0"/>
            <a:chExt cx="812800" cy="632061"/>
          </a:xfrm>
        </p:grpSpPr>
        <p:sp>
          <p:nvSpPr>
            <p:cNvPr name="Freeform 8" id="8"/>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FFFFFF"/>
            </a:solidFill>
          </p:spPr>
        </p:sp>
        <p:sp>
          <p:nvSpPr>
            <p:cNvPr name="TextBox 9" id="9"/>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TextBox 10" id="10"/>
          <p:cNvSpPr txBox="true"/>
          <p:nvPr/>
        </p:nvSpPr>
        <p:spPr>
          <a:xfrm rot="0">
            <a:off x="989894" y="431510"/>
            <a:ext cx="1136533" cy="453352"/>
          </a:xfrm>
          <a:prstGeom prst="rect">
            <a:avLst/>
          </a:prstGeom>
        </p:spPr>
        <p:txBody>
          <a:bodyPr anchor="t" rtlCol="false" tIns="0" lIns="0" bIns="0" rIns="0">
            <a:spAutoFit/>
          </a:bodyPr>
          <a:lstStyle/>
          <a:p>
            <a:pPr algn="l" marL="0" indent="0" lvl="0">
              <a:lnSpc>
                <a:spcPts val="3740"/>
              </a:lnSpc>
              <a:spcBef>
                <a:spcPct val="0"/>
              </a:spcBef>
            </a:pPr>
            <a:r>
              <a:rPr lang="en-US" b="true" sz="2710">
                <a:solidFill>
                  <a:srgbClr val="F4F4F4"/>
                </a:solidFill>
                <a:latin typeface="Montaser Arabic Bold"/>
                <a:ea typeface="Montaser Arabic Bold"/>
                <a:cs typeface="Montaser Arabic Bold"/>
                <a:sym typeface="Montaser Arabic Bold"/>
              </a:rPr>
              <a:t>3.1.2</a:t>
            </a:r>
          </a:p>
        </p:txBody>
      </p:sp>
      <p:sp>
        <p:nvSpPr>
          <p:cNvPr name="TextBox 11" id="11"/>
          <p:cNvSpPr txBox="true"/>
          <p:nvPr/>
        </p:nvSpPr>
        <p:spPr>
          <a:xfrm rot="0">
            <a:off x="677350" y="2115475"/>
            <a:ext cx="1942767" cy="505200"/>
          </a:xfrm>
          <a:prstGeom prst="rect">
            <a:avLst/>
          </a:prstGeom>
        </p:spPr>
        <p:txBody>
          <a:bodyPr anchor="t" rtlCol="false" tIns="0" lIns="0" bIns="0" rIns="0">
            <a:spAutoFit/>
          </a:bodyPr>
          <a:lstStyle/>
          <a:p>
            <a:pPr algn="ctr">
              <a:lnSpc>
                <a:spcPts val="4179"/>
              </a:lnSpc>
            </a:pPr>
            <a:r>
              <a:rPr lang="en-US" sz="2985" b="true">
                <a:solidFill>
                  <a:srgbClr val="000000"/>
                </a:solidFill>
                <a:latin typeface="Montaser Arabic Bold"/>
                <a:ea typeface="Montaser Arabic Bold"/>
                <a:cs typeface="Montaser Arabic Bold"/>
                <a:sym typeface="Montaser Arabic Bold"/>
              </a:rPr>
              <a:t>Output:</a:t>
            </a:r>
          </a:p>
        </p:txBody>
      </p:sp>
      <p:sp>
        <p:nvSpPr>
          <p:cNvPr name="TextBox 12" id="12"/>
          <p:cNvSpPr txBox="true"/>
          <p:nvPr/>
        </p:nvSpPr>
        <p:spPr>
          <a:xfrm rot="0">
            <a:off x="580038" y="5569607"/>
            <a:ext cx="16679262" cy="4493881"/>
          </a:xfrm>
          <a:prstGeom prst="rect">
            <a:avLst/>
          </a:prstGeom>
        </p:spPr>
        <p:txBody>
          <a:bodyPr anchor="t" rtlCol="false" tIns="0" lIns="0" bIns="0" rIns="0">
            <a:spAutoFit/>
          </a:bodyPr>
          <a:lstStyle/>
          <a:p>
            <a:pPr algn="just">
              <a:lnSpc>
                <a:spcPts val="3255"/>
              </a:lnSpc>
            </a:pPr>
            <a:r>
              <a:rPr lang="en-US" sz="2325" b="true">
                <a:solidFill>
                  <a:srgbClr val="184C99"/>
                </a:solidFill>
                <a:latin typeface="Montaser Arabic Bold"/>
                <a:ea typeface="Montaser Arabic Bold"/>
                <a:cs typeface="Montaser Arabic Bold"/>
                <a:sym typeface="Montaser Arabic Bold"/>
              </a:rPr>
              <a:t>→ Biểu đồ này cho thấy: </a:t>
            </a:r>
          </a:p>
          <a:p>
            <a:pPr algn="just">
              <a:lnSpc>
                <a:spcPts val="3255"/>
              </a:lnSpc>
            </a:pPr>
            <a:r>
              <a:rPr lang="en-US" sz="2325" b="true">
                <a:solidFill>
                  <a:srgbClr val="8C2E2E"/>
                </a:solidFill>
                <a:latin typeface="Montaser Arabic Bold"/>
                <a:ea typeface="Montaser Arabic Bold"/>
                <a:cs typeface="Montaser Arabic Bold"/>
                <a:sym typeface="Montaser Arabic Bold"/>
              </a:rPr>
              <a:t>1. Loại sản phẩm nào thu hút sự chú ý, loại sản phẩm nào được nhóm tuổi chi tiêu nhiều nhất:</a:t>
            </a:r>
          </a:p>
          <a:p>
            <a:pPr algn="just">
              <a:lnSpc>
                <a:spcPts val="3255"/>
              </a:lnSpc>
            </a:pPr>
            <a:r>
              <a:rPr lang="en-US" sz="2325">
                <a:solidFill>
                  <a:srgbClr val="184C99"/>
                </a:solidFill>
                <a:latin typeface="Montaser Arabic"/>
                <a:ea typeface="Montaser Arabic"/>
                <a:cs typeface="Montaser Arabic"/>
                <a:sym typeface="Montaser Arabic"/>
              </a:rPr>
              <a:t>+ Sách (Books): Nhóm tuổi 18-29 chi tiêu cho sách nhiều nhất, có thể do nhu cầu học tập, làm việc hoặc sở thích đọc sách cao hơn.</a:t>
            </a:r>
          </a:p>
          <a:p>
            <a:pPr algn="just">
              <a:lnSpc>
                <a:spcPts val="3255"/>
              </a:lnSpc>
            </a:pPr>
            <a:r>
              <a:rPr lang="en-US" sz="2325">
                <a:solidFill>
                  <a:srgbClr val="184C99"/>
                </a:solidFill>
                <a:latin typeface="Montaser Arabic"/>
                <a:ea typeface="Montaser Arabic"/>
                <a:cs typeface="Montaser Arabic"/>
                <a:sym typeface="Montaser Arabic"/>
              </a:rPr>
              <a:t>+ Quần áo (Clothing): Mức chi tiêu cho quần áo khá đồng đều giữa các nhóm tuổi, cho thấy nhu cầu về quần áo là tương đối ổn định.</a:t>
            </a:r>
          </a:p>
          <a:p>
            <a:pPr algn="just">
              <a:lnSpc>
                <a:spcPts val="3255"/>
              </a:lnSpc>
            </a:pPr>
            <a:r>
              <a:rPr lang="en-US" sz="2325">
                <a:solidFill>
                  <a:srgbClr val="184C99"/>
                </a:solidFill>
                <a:latin typeface="Montaser Arabic"/>
                <a:ea typeface="Montaser Arabic"/>
                <a:cs typeface="Montaser Arabic"/>
                <a:sym typeface="Montaser Arabic"/>
              </a:rPr>
              <a:t>+ Đồ điện tử (Electronics): Tương tự như quần áo, mức chi tiêu cho đồ điện tử cũng khá đồng đều, cho thấy nhu cầu về các sản phẩm công nghệ là phổ biến ở nhiều nhóm tuổi.</a:t>
            </a:r>
          </a:p>
          <a:p>
            <a:pPr algn="just">
              <a:lnSpc>
                <a:spcPts val="3255"/>
              </a:lnSpc>
            </a:pPr>
            <a:r>
              <a:rPr lang="en-US" sz="2325">
                <a:solidFill>
                  <a:srgbClr val="184C99"/>
                </a:solidFill>
                <a:latin typeface="Montaser Arabic"/>
                <a:ea typeface="Montaser Arabic"/>
                <a:cs typeface="Montaser Arabic"/>
                <a:sym typeface="Montaser Arabic"/>
              </a:rPr>
              <a:t>+ Gia dụng (Home): Nhóm tuổi 18-29 và 30-39 chi tiêu nhiều nhất cho đồ dùng gia đình, có thể do nhu cầu thiết lập cuộc sống riêng hoặc nâng cấp không gian sống.</a:t>
            </a:r>
          </a:p>
          <a:p>
            <a:pPr algn="just">
              <a:lnSpc>
                <a:spcPts val="3255"/>
              </a:lnSpc>
            </a:pPr>
            <a:r>
              <a:rPr lang="en-US" sz="2325">
                <a:solidFill>
                  <a:srgbClr val="184C99"/>
                </a:solidFill>
                <a:latin typeface="Montaser Arabic"/>
                <a:ea typeface="Montaser Arabic"/>
                <a:cs typeface="Montaser Arabic"/>
                <a:sym typeface="Montaser Arabic"/>
              </a:rPr>
              <a:t>→ Quần áo (Clothing) và Sách (Books) là hai loại sản phẩm được chi tiêu nhiều nhất bởi hầu hết các nhóm tuổi.</a:t>
            </a:r>
          </a:p>
        </p:txBody>
      </p:sp>
      <p:sp>
        <p:nvSpPr>
          <p:cNvPr name="Freeform 13" id="13"/>
          <p:cNvSpPr/>
          <p:nvPr/>
        </p:nvSpPr>
        <p:spPr>
          <a:xfrm flipH="false" flipV="false" rot="0">
            <a:off x="2946910" y="2029958"/>
            <a:ext cx="10906219" cy="3482912"/>
          </a:xfrm>
          <a:custGeom>
            <a:avLst/>
            <a:gdLst/>
            <a:ahLst/>
            <a:cxnLst/>
            <a:rect r="r" b="b" t="t" l="l"/>
            <a:pathLst>
              <a:path h="3482912" w="10906219">
                <a:moveTo>
                  <a:pt x="0" y="0"/>
                </a:moveTo>
                <a:lnTo>
                  <a:pt x="10906219" y="0"/>
                </a:lnTo>
                <a:lnTo>
                  <a:pt x="10906219" y="3482912"/>
                </a:lnTo>
                <a:lnTo>
                  <a:pt x="0" y="3482912"/>
                </a:lnTo>
                <a:lnTo>
                  <a:pt x="0" y="0"/>
                </a:lnTo>
                <a:close/>
              </a:path>
            </a:pathLst>
          </a:custGeom>
          <a:blipFill>
            <a:blip r:embed="rId4"/>
            <a:stretch>
              <a:fillRect l="0" t="0" r="-188" b="0"/>
            </a:stretch>
          </a:blipFill>
          <a:ln w="19050" cap="sq">
            <a:solidFill>
              <a:srgbClr val="000000"/>
            </a:solidFill>
            <a:prstDash val="solid"/>
            <a:miter/>
          </a:ln>
        </p:spPr>
      </p:sp>
      <p:sp>
        <p:nvSpPr>
          <p:cNvPr name="TextBox 14" id="14"/>
          <p:cNvSpPr txBox="true"/>
          <p:nvPr/>
        </p:nvSpPr>
        <p:spPr>
          <a:xfrm rot="0">
            <a:off x="2126427" y="379610"/>
            <a:ext cx="12433817" cy="1109786"/>
          </a:xfrm>
          <a:prstGeom prst="rect">
            <a:avLst/>
          </a:prstGeom>
        </p:spPr>
        <p:txBody>
          <a:bodyPr anchor="t" rtlCol="false" tIns="0" lIns="0" bIns="0" rIns="0">
            <a:spAutoFit/>
          </a:bodyPr>
          <a:lstStyle/>
          <a:p>
            <a:pPr algn="l">
              <a:lnSpc>
                <a:spcPts val="4455"/>
              </a:lnSpc>
              <a:spcBef>
                <a:spcPct val="0"/>
              </a:spcBef>
            </a:pPr>
            <a:r>
              <a:rPr lang="en-US" b="true" sz="3182">
                <a:solidFill>
                  <a:srgbClr val="FBF9F1"/>
                </a:solidFill>
                <a:latin typeface="Montaser Arabic Bold"/>
                <a:ea typeface="Montaser Arabic Bold"/>
                <a:cs typeface="Montaser Arabic Bold"/>
                <a:sym typeface="Montaser Arabic Bold"/>
              </a:rPr>
              <a:t>c. Phân tích tổng chi tiêu theo mặt hàng và nhóm tuổi (Total Spending by Product Category and Age Group)</a:t>
            </a:r>
          </a:p>
        </p:txBody>
      </p:sp>
    </p:spTree>
  </p:cSld>
  <p:clrMapOvr>
    <a:masterClrMapping/>
  </p:clrMapOvr>
  <p:transition spd="slow">
    <p:circle/>
  </p:transition>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17123" y="9494174"/>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5400000">
            <a:off x="7906749" y="-7441681"/>
            <a:ext cx="1433883" cy="16760613"/>
            <a:chOff x="0" y="0"/>
            <a:chExt cx="446095" cy="5214388"/>
          </a:xfrm>
        </p:grpSpPr>
        <p:sp>
          <p:nvSpPr>
            <p:cNvPr name="Freeform 5" id="5"/>
            <p:cNvSpPr/>
            <p:nvPr/>
          </p:nvSpPr>
          <p:spPr>
            <a:xfrm flipH="false" flipV="false" rot="0">
              <a:off x="0" y="0"/>
              <a:ext cx="446095" cy="5214388"/>
            </a:xfrm>
            <a:custGeom>
              <a:avLst/>
              <a:gdLst/>
              <a:ahLst/>
              <a:cxnLst/>
              <a:rect r="r" b="b" t="t" l="l"/>
              <a:pathLst>
                <a:path h="5214388" w="446095">
                  <a:moveTo>
                    <a:pt x="0" y="0"/>
                  </a:moveTo>
                  <a:lnTo>
                    <a:pt x="446095" y="0"/>
                  </a:lnTo>
                  <a:lnTo>
                    <a:pt x="446095" y="5214388"/>
                  </a:lnTo>
                  <a:lnTo>
                    <a:pt x="0" y="5214388"/>
                  </a:lnTo>
                  <a:close/>
                </a:path>
              </a:pathLst>
            </a:custGeom>
            <a:solidFill>
              <a:srgbClr val="1C53A3"/>
            </a:solidFill>
          </p:spPr>
        </p:sp>
        <p:sp>
          <p:nvSpPr>
            <p:cNvPr name="TextBox 6" id="6"/>
            <p:cNvSpPr txBox="true"/>
            <p:nvPr/>
          </p:nvSpPr>
          <p:spPr>
            <a:xfrm>
              <a:off x="0" y="-38100"/>
              <a:ext cx="446095" cy="5252488"/>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5400000">
            <a:off x="539981" y="519191"/>
            <a:ext cx="360276" cy="280163"/>
            <a:chOff x="0" y="0"/>
            <a:chExt cx="812800" cy="632061"/>
          </a:xfrm>
        </p:grpSpPr>
        <p:sp>
          <p:nvSpPr>
            <p:cNvPr name="Freeform 8" id="8"/>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FFFFFF"/>
            </a:solidFill>
          </p:spPr>
        </p:sp>
        <p:sp>
          <p:nvSpPr>
            <p:cNvPr name="TextBox 9" id="9"/>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TextBox 10" id="10"/>
          <p:cNvSpPr txBox="true"/>
          <p:nvPr/>
        </p:nvSpPr>
        <p:spPr>
          <a:xfrm rot="0">
            <a:off x="989894" y="431510"/>
            <a:ext cx="1136533" cy="453352"/>
          </a:xfrm>
          <a:prstGeom prst="rect">
            <a:avLst/>
          </a:prstGeom>
        </p:spPr>
        <p:txBody>
          <a:bodyPr anchor="t" rtlCol="false" tIns="0" lIns="0" bIns="0" rIns="0">
            <a:spAutoFit/>
          </a:bodyPr>
          <a:lstStyle/>
          <a:p>
            <a:pPr algn="l" marL="0" indent="0" lvl="0">
              <a:lnSpc>
                <a:spcPts val="3740"/>
              </a:lnSpc>
              <a:spcBef>
                <a:spcPct val="0"/>
              </a:spcBef>
            </a:pPr>
            <a:r>
              <a:rPr lang="en-US" b="true" sz="2710">
                <a:solidFill>
                  <a:srgbClr val="F4F4F4"/>
                </a:solidFill>
                <a:latin typeface="Montaser Arabic Bold"/>
                <a:ea typeface="Montaser Arabic Bold"/>
                <a:cs typeface="Montaser Arabic Bold"/>
                <a:sym typeface="Montaser Arabic Bold"/>
              </a:rPr>
              <a:t>3.1.2</a:t>
            </a:r>
          </a:p>
        </p:txBody>
      </p:sp>
      <p:sp>
        <p:nvSpPr>
          <p:cNvPr name="TextBox 11" id="11"/>
          <p:cNvSpPr txBox="true"/>
          <p:nvPr/>
        </p:nvSpPr>
        <p:spPr>
          <a:xfrm rot="0">
            <a:off x="677350" y="2115475"/>
            <a:ext cx="1942767" cy="505200"/>
          </a:xfrm>
          <a:prstGeom prst="rect">
            <a:avLst/>
          </a:prstGeom>
        </p:spPr>
        <p:txBody>
          <a:bodyPr anchor="t" rtlCol="false" tIns="0" lIns="0" bIns="0" rIns="0">
            <a:spAutoFit/>
          </a:bodyPr>
          <a:lstStyle/>
          <a:p>
            <a:pPr algn="ctr">
              <a:lnSpc>
                <a:spcPts val="4179"/>
              </a:lnSpc>
            </a:pPr>
            <a:r>
              <a:rPr lang="en-US" sz="2985" b="true">
                <a:solidFill>
                  <a:srgbClr val="000000"/>
                </a:solidFill>
                <a:latin typeface="Montaser Arabic Bold"/>
                <a:ea typeface="Montaser Arabic Bold"/>
                <a:cs typeface="Montaser Arabic Bold"/>
                <a:sym typeface="Montaser Arabic Bold"/>
              </a:rPr>
              <a:t>Output:</a:t>
            </a:r>
          </a:p>
        </p:txBody>
      </p:sp>
      <p:sp>
        <p:nvSpPr>
          <p:cNvPr name="TextBox 12" id="12"/>
          <p:cNvSpPr txBox="true"/>
          <p:nvPr/>
        </p:nvSpPr>
        <p:spPr>
          <a:xfrm rot="0">
            <a:off x="623637" y="5830350"/>
            <a:ext cx="17073861" cy="4106629"/>
          </a:xfrm>
          <a:prstGeom prst="rect">
            <a:avLst/>
          </a:prstGeom>
        </p:spPr>
        <p:txBody>
          <a:bodyPr anchor="t" rtlCol="false" tIns="0" lIns="0" bIns="0" rIns="0">
            <a:spAutoFit/>
          </a:bodyPr>
          <a:lstStyle/>
          <a:p>
            <a:pPr algn="just">
              <a:lnSpc>
                <a:spcPts val="3600"/>
              </a:lnSpc>
            </a:pPr>
            <a:r>
              <a:rPr lang="en-US" sz="2571" b="true">
                <a:solidFill>
                  <a:srgbClr val="184C99"/>
                </a:solidFill>
                <a:latin typeface="Montaser Arabic Bold"/>
                <a:ea typeface="Montaser Arabic Bold"/>
                <a:cs typeface="Montaser Arabic Bold"/>
                <a:sym typeface="Montaser Arabic Bold"/>
              </a:rPr>
              <a:t>→ Biểu đồ này cho thấy: </a:t>
            </a:r>
          </a:p>
          <a:p>
            <a:pPr algn="just">
              <a:lnSpc>
                <a:spcPts val="3600"/>
              </a:lnSpc>
            </a:pPr>
            <a:r>
              <a:rPr lang="en-US" sz="2571" b="true">
                <a:solidFill>
                  <a:srgbClr val="8C2E2E"/>
                </a:solidFill>
                <a:latin typeface="Montaser Arabic Bold"/>
                <a:ea typeface="Montaser Arabic Bold"/>
                <a:cs typeface="Montaser Arabic Bold"/>
                <a:sym typeface="Montaser Arabic Bold"/>
              </a:rPr>
              <a:t>2. Chi tiêu cao nhất:</a:t>
            </a:r>
            <a:r>
              <a:rPr lang="en-US" sz="2571">
                <a:solidFill>
                  <a:srgbClr val="184C99"/>
                </a:solidFill>
                <a:latin typeface="Montaser Arabic"/>
                <a:ea typeface="Montaser Arabic"/>
                <a:cs typeface="Montaser Arabic"/>
                <a:sym typeface="Montaser Arabic"/>
              </a:rPr>
              <a:t> Nhóm tuổi 18-29 có xu hướng chi tiêu cao nhất cho hầu hết các mặt hàng, đặc biệt là sách và đồ dùng gia đình. Điều này cho thấy nhóm tuổi trẻ hơn có xu hướng tiêu dùng nhiều hơn và có nhu cầu đa dạng về các sản phẩm.</a:t>
            </a:r>
          </a:p>
          <a:p>
            <a:pPr algn="just">
              <a:lnSpc>
                <a:spcPts val="3600"/>
              </a:lnSpc>
            </a:pPr>
            <a:r>
              <a:rPr lang="en-US" sz="2571" b="true">
                <a:solidFill>
                  <a:srgbClr val="8C2E2E"/>
                </a:solidFill>
                <a:latin typeface="Montaser Arabic Bold"/>
                <a:ea typeface="Montaser Arabic Bold"/>
                <a:cs typeface="Montaser Arabic Bold"/>
                <a:sym typeface="Montaser Arabic Bold"/>
              </a:rPr>
              <a:t>3. Mức chi tiêu cho các mặt hàng</a:t>
            </a:r>
            <a:r>
              <a:rPr lang="en-US" sz="2571">
                <a:solidFill>
                  <a:srgbClr val="184C99"/>
                </a:solidFill>
                <a:latin typeface="Montaser Arabic"/>
                <a:ea typeface="Montaser Arabic"/>
                <a:cs typeface="Montaser Arabic"/>
                <a:sym typeface="Montaser Arabic"/>
              </a:rPr>
              <a:t> quần áo và đồ điện tử khá đồng đều giữa các nhóm tuổi, trong khi chi tiêu cho sách và đồ dùng gia đình có sự phân hóa rõ rệt hơn.</a:t>
            </a:r>
          </a:p>
          <a:p>
            <a:pPr algn="just">
              <a:lnSpc>
                <a:spcPts val="3600"/>
              </a:lnSpc>
            </a:pPr>
            <a:r>
              <a:rPr lang="en-US" sz="2571" b="true">
                <a:solidFill>
                  <a:srgbClr val="8C2E2E"/>
                </a:solidFill>
                <a:latin typeface="Montaser Arabic Bold"/>
                <a:ea typeface="Montaser Arabic Bold"/>
                <a:cs typeface="Montaser Arabic Bold"/>
                <a:sym typeface="Montaser Arabic Bold"/>
              </a:rPr>
              <a:t>4.Tỷ lệ chi tiêu khác biệt giữa các nhóm tuổi trong các mặt hàng:</a:t>
            </a:r>
            <a:r>
              <a:rPr lang="en-US" sz="2571">
                <a:solidFill>
                  <a:srgbClr val="184C99"/>
                </a:solidFill>
                <a:latin typeface="Montaser Arabic"/>
                <a:ea typeface="Montaser Arabic"/>
                <a:cs typeface="Montaser Arabic"/>
                <a:sym typeface="Montaser Arabic"/>
              </a:rPr>
              <a:t> Có sự khác biệt đáng kể về mức chi tiêu giữa các nhóm tuổi. Nhóm tuổi 60-70 có mức chi tiêu thấp nhất cho tất cả các mặt hàng, trong khi nhóm tuổi 18-29 và 30-39 có mức chi tiêu cao nhất.</a:t>
            </a:r>
          </a:p>
        </p:txBody>
      </p:sp>
      <p:sp>
        <p:nvSpPr>
          <p:cNvPr name="Freeform 13" id="13"/>
          <p:cNvSpPr/>
          <p:nvPr/>
        </p:nvSpPr>
        <p:spPr>
          <a:xfrm flipH="false" flipV="false" rot="0">
            <a:off x="2620118" y="2029958"/>
            <a:ext cx="11940126" cy="3813092"/>
          </a:xfrm>
          <a:custGeom>
            <a:avLst/>
            <a:gdLst/>
            <a:ahLst/>
            <a:cxnLst/>
            <a:rect r="r" b="b" t="t" l="l"/>
            <a:pathLst>
              <a:path h="3813092" w="11940126">
                <a:moveTo>
                  <a:pt x="0" y="0"/>
                </a:moveTo>
                <a:lnTo>
                  <a:pt x="11940126" y="0"/>
                </a:lnTo>
                <a:lnTo>
                  <a:pt x="11940126" y="3813092"/>
                </a:lnTo>
                <a:lnTo>
                  <a:pt x="0" y="3813092"/>
                </a:lnTo>
                <a:lnTo>
                  <a:pt x="0" y="0"/>
                </a:lnTo>
                <a:close/>
              </a:path>
            </a:pathLst>
          </a:custGeom>
          <a:blipFill>
            <a:blip r:embed="rId4"/>
            <a:stretch>
              <a:fillRect l="0" t="0" r="-188" b="0"/>
            </a:stretch>
          </a:blipFill>
          <a:ln w="19050" cap="sq">
            <a:solidFill>
              <a:srgbClr val="000000"/>
            </a:solidFill>
            <a:prstDash val="solid"/>
            <a:miter/>
          </a:ln>
        </p:spPr>
      </p:sp>
      <p:sp>
        <p:nvSpPr>
          <p:cNvPr name="TextBox 14" id="14"/>
          <p:cNvSpPr txBox="true"/>
          <p:nvPr/>
        </p:nvSpPr>
        <p:spPr>
          <a:xfrm rot="0">
            <a:off x="2126427" y="379610"/>
            <a:ext cx="12433817" cy="1109786"/>
          </a:xfrm>
          <a:prstGeom prst="rect">
            <a:avLst/>
          </a:prstGeom>
        </p:spPr>
        <p:txBody>
          <a:bodyPr anchor="t" rtlCol="false" tIns="0" lIns="0" bIns="0" rIns="0">
            <a:spAutoFit/>
          </a:bodyPr>
          <a:lstStyle/>
          <a:p>
            <a:pPr algn="l">
              <a:lnSpc>
                <a:spcPts val="4455"/>
              </a:lnSpc>
              <a:spcBef>
                <a:spcPct val="0"/>
              </a:spcBef>
            </a:pPr>
            <a:r>
              <a:rPr lang="en-US" b="true" sz="3182">
                <a:solidFill>
                  <a:srgbClr val="FBF9F1"/>
                </a:solidFill>
                <a:latin typeface="Montaser Arabic Bold"/>
                <a:ea typeface="Montaser Arabic Bold"/>
                <a:cs typeface="Montaser Arabic Bold"/>
                <a:sym typeface="Montaser Arabic Bold"/>
              </a:rPr>
              <a:t>c. Phân tích tổng chi tiêu theo mặt hàng và nhóm tuổi (Total Spending by Product Category and Age Group)</a:t>
            </a:r>
          </a:p>
        </p:txBody>
      </p:sp>
    </p:spTree>
  </p:cSld>
  <p:clrMapOvr>
    <a:masterClrMapping/>
  </p:clrMapOvr>
  <p:transition spd="fast">
    <p:circle/>
  </p:transition>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77800" y="191288"/>
            <a:ext cx="943682" cy="1098901"/>
          </a:xfrm>
          <a:custGeom>
            <a:avLst/>
            <a:gdLst/>
            <a:ahLst/>
            <a:cxnLst/>
            <a:rect r="r" b="b" t="t" l="l"/>
            <a:pathLst>
              <a:path h="1098901" w="943682">
                <a:moveTo>
                  <a:pt x="0" y="0"/>
                </a:moveTo>
                <a:lnTo>
                  <a:pt x="943681" y="0"/>
                </a:lnTo>
                <a:lnTo>
                  <a:pt x="943681" y="1098902"/>
                </a:lnTo>
                <a:lnTo>
                  <a:pt x="0" y="10989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9075274" y="-7528841"/>
            <a:ext cx="1670462" cy="16754989"/>
            <a:chOff x="0" y="0"/>
            <a:chExt cx="439957" cy="4412837"/>
          </a:xfrm>
        </p:grpSpPr>
        <p:sp>
          <p:nvSpPr>
            <p:cNvPr name="Freeform 4" id="4"/>
            <p:cNvSpPr/>
            <p:nvPr/>
          </p:nvSpPr>
          <p:spPr>
            <a:xfrm flipH="false" flipV="false" rot="0">
              <a:off x="0" y="0"/>
              <a:ext cx="439957" cy="4412836"/>
            </a:xfrm>
            <a:custGeom>
              <a:avLst/>
              <a:gdLst/>
              <a:ahLst/>
              <a:cxnLst/>
              <a:rect r="r" b="b" t="t" l="l"/>
              <a:pathLst>
                <a:path h="4412836" w="439957">
                  <a:moveTo>
                    <a:pt x="0" y="0"/>
                  </a:moveTo>
                  <a:lnTo>
                    <a:pt x="439957" y="0"/>
                  </a:lnTo>
                  <a:lnTo>
                    <a:pt x="439957" y="4412836"/>
                  </a:lnTo>
                  <a:lnTo>
                    <a:pt x="0" y="4412836"/>
                  </a:lnTo>
                  <a:close/>
                </a:path>
              </a:pathLst>
            </a:custGeom>
            <a:solidFill>
              <a:srgbClr val="184C99"/>
            </a:solidFill>
          </p:spPr>
        </p:sp>
        <p:sp>
          <p:nvSpPr>
            <p:cNvPr name="TextBox 5" id="5"/>
            <p:cNvSpPr txBox="true"/>
            <p:nvPr/>
          </p:nvSpPr>
          <p:spPr>
            <a:xfrm>
              <a:off x="0" y="-38100"/>
              <a:ext cx="439957" cy="4450937"/>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140989" y="341576"/>
            <a:ext cx="13674985" cy="1225526"/>
          </a:xfrm>
          <a:prstGeom prst="rect">
            <a:avLst/>
          </a:prstGeom>
        </p:spPr>
        <p:txBody>
          <a:bodyPr anchor="t" rtlCol="false" tIns="0" lIns="0" bIns="0" rIns="0">
            <a:spAutoFit/>
          </a:bodyPr>
          <a:lstStyle/>
          <a:p>
            <a:pPr algn="just">
              <a:lnSpc>
                <a:spcPts val="4901"/>
              </a:lnSpc>
              <a:spcBef>
                <a:spcPct val="0"/>
              </a:spcBef>
            </a:pPr>
            <a:r>
              <a:rPr lang="en-US" b="true" sz="3500">
                <a:solidFill>
                  <a:srgbClr val="F4F4F4"/>
                </a:solidFill>
                <a:latin typeface="Montaser Arabic Bold"/>
                <a:ea typeface="Montaser Arabic Bold"/>
                <a:cs typeface="Montaser Arabic Bold"/>
                <a:sym typeface="Montaser Arabic Bold"/>
              </a:rPr>
              <a:t>d. Phân tích Chi tiêu trung bình theo độ tuổi/nhóm tuổi (Average Spending by Age/Age Group):</a:t>
            </a:r>
          </a:p>
        </p:txBody>
      </p:sp>
      <p:sp>
        <p:nvSpPr>
          <p:cNvPr name="TextBox 7" id="7"/>
          <p:cNvSpPr txBox="true"/>
          <p:nvPr/>
        </p:nvSpPr>
        <p:spPr>
          <a:xfrm rot="0">
            <a:off x="2435467" y="3509389"/>
            <a:ext cx="15086027" cy="4328366"/>
          </a:xfrm>
          <a:prstGeom prst="rect">
            <a:avLst/>
          </a:prstGeom>
        </p:spPr>
        <p:txBody>
          <a:bodyPr anchor="t" rtlCol="false" tIns="0" lIns="0" bIns="0" rIns="0">
            <a:spAutoFit/>
          </a:bodyPr>
          <a:lstStyle/>
          <a:p>
            <a:pPr algn="just">
              <a:lnSpc>
                <a:spcPts val="5795"/>
              </a:lnSpc>
            </a:pPr>
            <a:r>
              <a:rPr lang="en-US" sz="4139" b="true">
                <a:solidFill>
                  <a:srgbClr val="1848A0"/>
                </a:solidFill>
                <a:latin typeface="Montaser Arabic Bold"/>
                <a:ea typeface="Montaser Arabic Bold"/>
                <a:cs typeface="Montaser Arabic Bold"/>
                <a:sym typeface="Montaser Arabic Bold"/>
              </a:rPr>
              <a:t>Mục tiêu:</a:t>
            </a:r>
          </a:p>
          <a:p>
            <a:pPr algn="just">
              <a:lnSpc>
                <a:spcPts val="5795"/>
              </a:lnSpc>
            </a:pPr>
            <a:r>
              <a:rPr lang="en-US" sz="4139">
                <a:solidFill>
                  <a:srgbClr val="1848A0"/>
                </a:solidFill>
                <a:latin typeface="Montaser Arabic"/>
                <a:ea typeface="Montaser Arabic"/>
                <a:cs typeface="Montaser Arabic"/>
                <a:sym typeface="Montaser Arabic"/>
              </a:rPr>
              <a:t>- Xác định nhóm tuổi nào có xu hướng chi tiêu lớn nhất trên mỗi giao dịch cá nhân, hiểu được sự khác biệt trong hành vi tiêu dùng của các nhóm tuổi.</a:t>
            </a:r>
          </a:p>
          <a:p>
            <a:pPr algn="just">
              <a:lnSpc>
                <a:spcPts val="5795"/>
              </a:lnSpc>
              <a:spcBef>
                <a:spcPct val="0"/>
              </a:spcBef>
            </a:pPr>
            <a:r>
              <a:rPr lang="en-US" sz="4139">
                <a:solidFill>
                  <a:srgbClr val="1848A0"/>
                </a:solidFill>
                <a:latin typeface="Montaser Arabic"/>
                <a:ea typeface="Montaser Arabic"/>
                <a:cs typeface="Montaser Arabic"/>
                <a:sym typeface="Montaser Arabic"/>
              </a:rPr>
              <a:t>- Tìm hiểu thói quen mua sắm cá nhân và mức độ ưu tiên chi tiêu của từng nhóm</a:t>
            </a:r>
          </a:p>
        </p:txBody>
      </p:sp>
      <p:grpSp>
        <p:nvGrpSpPr>
          <p:cNvPr name="Group 8" id="8"/>
          <p:cNvGrpSpPr/>
          <p:nvPr/>
        </p:nvGrpSpPr>
        <p:grpSpPr>
          <a:xfrm rot="0">
            <a:off x="0" y="1683884"/>
            <a:ext cx="1533011" cy="8603116"/>
            <a:chOff x="0" y="0"/>
            <a:chExt cx="403756" cy="2265841"/>
          </a:xfrm>
        </p:grpSpPr>
        <p:sp>
          <p:nvSpPr>
            <p:cNvPr name="Freeform 9" id="9"/>
            <p:cNvSpPr/>
            <p:nvPr/>
          </p:nvSpPr>
          <p:spPr>
            <a:xfrm flipH="false" flipV="false" rot="0">
              <a:off x="0" y="0"/>
              <a:ext cx="403756" cy="2265841"/>
            </a:xfrm>
            <a:custGeom>
              <a:avLst/>
              <a:gdLst/>
              <a:ahLst/>
              <a:cxnLst/>
              <a:rect r="r" b="b" t="t" l="l"/>
              <a:pathLst>
                <a:path h="2265841" w="403756">
                  <a:moveTo>
                    <a:pt x="0" y="0"/>
                  </a:moveTo>
                  <a:lnTo>
                    <a:pt x="403756" y="0"/>
                  </a:lnTo>
                  <a:lnTo>
                    <a:pt x="403756" y="2265841"/>
                  </a:lnTo>
                  <a:lnTo>
                    <a:pt x="0" y="2265841"/>
                  </a:lnTo>
                  <a:close/>
                </a:path>
              </a:pathLst>
            </a:custGeom>
            <a:solidFill>
              <a:srgbClr val="184C99"/>
            </a:solidFill>
          </p:spPr>
        </p:sp>
        <p:sp>
          <p:nvSpPr>
            <p:cNvPr name="TextBox 10" id="10"/>
            <p:cNvSpPr txBox="true"/>
            <p:nvPr/>
          </p:nvSpPr>
          <p:spPr>
            <a:xfrm>
              <a:off x="0" y="-38100"/>
              <a:ext cx="403756" cy="2303941"/>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782441" y="161380"/>
            <a:ext cx="1698425" cy="512790"/>
            <a:chOff x="0" y="0"/>
            <a:chExt cx="2264567" cy="683721"/>
          </a:xfrm>
        </p:grpSpPr>
        <p:grpSp>
          <p:nvGrpSpPr>
            <p:cNvPr name="Group 12" id="12"/>
            <p:cNvGrpSpPr/>
            <p:nvPr/>
          </p:nvGrpSpPr>
          <p:grpSpPr>
            <a:xfrm rot="5400000">
              <a:off x="-63089" y="121233"/>
              <a:ext cx="567431" cy="441254"/>
              <a:chOff x="0" y="0"/>
              <a:chExt cx="812800" cy="632061"/>
            </a:xfrm>
          </p:grpSpPr>
          <p:sp>
            <p:nvSpPr>
              <p:cNvPr name="Freeform 13" id="13"/>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A6B9DD"/>
              </a:solidFill>
            </p:spPr>
          </p:sp>
          <p:sp>
            <p:nvSpPr>
              <p:cNvPr name="TextBox 14" id="14"/>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TextBox 15" id="15"/>
            <p:cNvSpPr txBox="true"/>
            <p:nvPr/>
          </p:nvSpPr>
          <p:spPr>
            <a:xfrm rot="0">
              <a:off x="474536" y="-57150"/>
              <a:ext cx="1790031" cy="740871"/>
            </a:xfrm>
            <a:prstGeom prst="rect">
              <a:avLst/>
            </a:prstGeom>
          </p:spPr>
          <p:txBody>
            <a:bodyPr anchor="t" rtlCol="false" tIns="0" lIns="0" bIns="0" rIns="0">
              <a:spAutoFit/>
            </a:bodyPr>
            <a:lstStyle/>
            <a:p>
              <a:pPr algn="l" marL="0" indent="0" lvl="0">
                <a:lnSpc>
                  <a:spcPts val="4694"/>
                </a:lnSpc>
                <a:spcBef>
                  <a:spcPct val="0"/>
                </a:spcBef>
              </a:pPr>
              <a:r>
                <a:rPr lang="en-US" b="true" sz="3401">
                  <a:solidFill>
                    <a:srgbClr val="A6B9DD"/>
                  </a:solidFill>
                  <a:latin typeface="Montaser Arabic Bold"/>
                  <a:ea typeface="Montaser Arabic Bold"/>
                  <a:cs typeface="Montaser Arabic Bold"/>
                  <a:sym typeface="Montaser Arabic Bold"/>
                </a:rPr>
                <a:t>3.1.2</a:t>
              </a:r>
            </a:p>
          </p:txBody>
        </p:sp>
      </p:grpSp>
    </p:spTree>
  </p:cSld>
  <p:clrMapOvr>
    <a:masterClrMapping/>
  </p:clrMapOvr>
  <p:transition spd="fast">
    <p:circl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C53A3"/>
        </a:solidFill>
      </p:bgPr>
    </p:bg>
    <p:spTree>
      <p:nvGrpSpPr>
        <p:cNvPr id="1" name=""/>
        <p:cNvGrpSpPr/>
        <p:nvPr/>
      </p:nvGrpSpPr>
      <p:grpSpPr>
        <a:xfrm>
          <a:off x="0" y="0"/>
          <a:ext cx="0" cy="0"/>
          <a:chOff x="0" y="0"/>
          <a:chExt cx="0" cy="0"/>
        </a:xfrm>
      </p:grpSpPr>
      <p:sp>
        <p:nvSpPr>
          <p:cNvPr name="Freeform 2" id="2"/>
          <p:cNvSpPr/>
          <p:nvPr/>
        </p:nvSpPr>
        <p:spPr>
          <a:xfrm flipH="false" flipV="false" rot="0">
            <a:off x="9922226" y="2987783"/>
            <a:ext cx="11649758" cy="11778248"/>
          </a:xfrm>
          <a:custGeom>
            <a:avLst/>
            <a:gdLst/>
            <a:ahLst/>
            <a:cxnLst/>
            <a:rect r="r" b="b" t="t" l="l"/>
            <a:pathLst>
              <a:path h="11778248" w="11649758">
                <a:moveTo>
                  <a:pt x="0" y="0"/>
                </a:moveTo>
                <a:lnTo>
                  <a:pt x="11649758" y="0"/>
                </a:lnTo>
                <a:lnTo>
                  <a:pt x="11649758" y="11778249"/>
                </a:lnTo>
                <a:lnTo>
                  <a:pt x="0" y="117782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029463" y="533597"/>
            <a:ext cx="5258537" cy="525853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0" r="-49812" b="0"/>
              </a:stretch>
            </a:blipFill>
          </p:spPr>
        </p:sp>
      </p:grpSp>
      <p:sp>
        <p:nvSpPr>
          <p:cNvPr name="TextBox 5" id="5"/>
          <p:cNvSpPr txBox="true"/>
          <p:nvPr/>
        </p:nvSpPr>
        <p:spPr>
          <a:xfrm rot="0">
            <a:off x="808279" y="4310399"/>
            <a:ext cx="12346809" cy="5662276"/>
          </a:xfrm>
          <a:prstGeom prst="rect">
            <a:avLst/>
          </a:prstGeom>
        </p:spPr>
        <p:txBody>
          <a:bodyPr anchor="t" rtlCol="false" tIns="0" lIns="0" bIns="0" rIns="0">
            <a:spAutoFit/>
          </a:bodyPr>
          <a:lstStyle/>
          <a:p>
            <a:pPr algn="just" marL="726480" indent="-363240" lvl="1">
              <a:lnSpc>
                <a:spcPts val="5653"/>
              </a:lnSpc>
              <a:buFont typeface="Arial"/>
              <a:buChar char="•"/>
            </a:pPr>
            <a:r>
              <a:rPr lang="en-US" sz="3364" spc="111">
                <a:solidFill>
                  <a:srgbClr val="FFFFFF"/>
                </a:solidFill>
                <a:latin typeface="Montaser Arabic"/>
                <a:ea typeface="Montaser Arabic"/>
                <a:cs typeface="Montaser Arabic"/>
                <a:sym typeface="Montaser Arabic"/>
              </a:rPr>
              <a:t>Trong thời đại 4.0, với sự phát triển mạnh mẽ của thương mại điện tử, hành vi mua sắm trực tuyến ngày càng trở thành một chủ đề nghiên cứu hấp dẫn và thiết thực. Đề tài “Phân tích hành vi mua sắm của khách hàng theo thời gian” tập trung làm sáng tỏ sự biến đổi trong thói quen tiêu dùng, đặc biệt là trong các giai đoạn như mùa vụ, dịp lễ hội, và sự kiện đặc biệt.</a:t>
            </a:r>
          </a:p>
        </p:txBody>
      </p:sp>
      <p:grpSp>
        <p:nvGrpSpPr>
          <p:cNvPr name="Group 6" id="6"/>
          <p:cNvGrpSpPr/>
          <p:nvPr/>
        </p:nvGrpSpPr>
        <p:grpSpPr>
          <a:xfrm rot="0">
            <a:off x="15019484" y="6800750"/>
            <a:ext cx="3268516" cy="326851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12305" r="0" b="-12305"/>
              </a:stretch>
            </a:blipFill>
          </p:spPr>
        </p:sp>
      </p:grpSp>
      <p:sp>
        <p:nvSpPr>
          <p:cNvPr name="Freeform 8" id="8"/>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808279" y="346550"/>
            <a:ext cx="2221177" cy="1486659"/>
          </a:xfrm>
          <a:prstGeom prst="rect">
            <a:avLst/>
          </a:prstGeom>
        </p:spPr>
        <p:txBody>
          <a:bodyPr anchor="t" rtlCol="false" tIns="0" lIns="0" bIns="0" rIns="0">
            <a:spAutoFit/>
          </a:bodyPr>
          <a:lstStyle/>
          <a:p>
            <a:pPr algn="l">
              <a:lnSpc>
                <a:spcPts val="10626"/>
              </a:lnSpc>
            </a:pPr>
            <a:r>
              <a:rPr lang="en-US" sz="10025" b="true">
                <a:solidFill>
                  <a:srgbClr val="FFFFFF"/>
                </a:solidFill>
                <a:latin typeface="Poppins Bold"/>
                <a:ea typeface="Poppins Bold"/>
                <a:cs typeface="Poppins Bold"/>
                <a:sym typeface="Poppins Bold"/>
              </a:rPr>
              <a:t>1.</a:t>
            </a:r>
          </a:p>
        </p:txBody>
      </p:sp>
      <p:grpSp>
        <p:nvGrpSpPr>
          <p:cNvPr name="Group 10" id="10"/>
          <p:cNvGrpSpPr/>
          <p:nvPr/>
        </p:nvGrpSpPr>
        <p:grpSpPr>
          <a:xfrm rot="0">
            <a:off x="808279" y="266320"/>
            <a:ext cx="6049769" cy="3908059"/>
            <a:chOff x="0" y="0"/>
            <a:chExt cx="8066359" cy="5210745"/>
          </a:xfrm>
        </p:grpSpPr>
        <p:sp>
          <p:nvSpPr>
            <p:cNvPr name="TextBox 11" id="11"/>
            <p:cNvSpPr txBox="true"/>
            <p:nvPr/>
          </p:nvSpPr>
          <p:spPr>
            <a:xfrm rot="0">
              <a:off x="1156926" y="217740"/>
              <a:ext cx="6909433" cy="4993005"/>
            </a:xfrm>
            <a:prstGeom prst="rect">
              <a:avLst/>
            </a:prstGeom>
          </p:spPr>
          <p:txBody>
            <a:bodyPr anchor="t" rtlCol="false" tIns="0" lIns="0" bIns="0" rIns="0">
              <a:spAutoFit/>
            </a:bodyPr>
            <a:lstStyle/>
            <a:p>
              <a:pPr algn="l">
                <a:lnSpc>
                  <a:spcPts val="9720"/>
                </a:lnSpc>
              </a:pPr>
              <a:r>
                <a:rPr lang="en-US" b="true" sz="9000">
                  <a:solidFill>
                    <a:srgbClr val="FFFFFF"/>
                  </a:solidFill>
                  <a:latin typeface="Montaser Arabic Bold"/>
                  <a:ea typeface="Montaser Arabic Bold"/>
                  <a:cs typeface="Montaser Arabic Bold"/>
                  <a:sym typeface="Montaser Arabic Bold"/>
                </a:rPr>
                <a:t>GIỚI THIỆU ĐỀ TÀI</a:t>
              </a:r>
            </a:p>
          </p:txBody>
        </p:sp>
        <p:sp>
          <p:nvSpPr>
            <p:cNvPr name="TextBox 12" id="12"/>
            <p:cNvSpPr txBox="true"/>
            <p:nvPr/>
          </p:nvSpPr>
          <p:spPr>
            <a:xfrm rot="0">
              <a:off x="0" y="38100"/>
              <a:ext cx="2313852" cy="1994912"/>
            </a:xfrm>
            <a:prstGeom prst="rect">
              <a:avLst/>
            </a:prstGeom>
          </p:spPr>
          <p:txBody>
            <a:bodyPr anchor="t" rtlCol="false" tIns="0" lIns="0" bIns="0" rIns="0">
              <a:spAutoFit/>
            </a:bodyPr>
            <a:lstStyle/>
            <a:p>
              <a:pPr algn="l">
                <a:lnSpc>
                  <a:spcPts val="10626"/>
                </a:lnSpc>
              </a:pPr>
              <a:r>
                <a:rPr lang="en-US" sz="10025" b="true">
                  <a:solidFill>
                    <a:srgbClr val="FFFFFF"/>
                  </a:solidFill>
                  <a:latin typeface="Poppins Bold"/>
                  <a:ea typeface="Poppins Bold"/>
                  <a:cs typeface="Poppins Bold"/>
                  <a:sym typeface="Poppins Bold"/>
                </a:rPr>
                <a:t>1.</a:t>
              </a:r>
            </a:p>
          </p:txBody>
        </p:sp>
      </p:grpSp>
    </p:spTree>
  </p:cSld>
  <p:clrMapOvr>
    <a:masterClrMapping/>
  </p:clrMapOvr>
  <p:transition spd="slow">
    <p:cover dir="ld"/>
  </p:transition>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77800" y="191288"/>
            <a:ext cx="943682" cy="1098901"/>
          </a:xfrm>
          <a:custGeom>
            <a:avLst/>
            <a:gdLst/>
            <a:ahLst/>
            <a:cxnLst/>
            <a:rect r="r" b="b" t="t" l="l"/>
            <a:pathLst>
              <a:path h="1098901" w="943682">
                <a:moveTo>
                  <a:pt x="0" y="0"/>
                </a:moveTo>
                <a:lnTo>
                  <a:pt x="943681" y="0"/>
                </a:lnTo>
                <a:lnTo>
                  <a:pt x="943681" y="1098902"/>
                </a:lnTo>
                <a:lnTo>
                  <a:pt x="0" y="10989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9075274" y="-7528841"/>
            <a:ext cx="1670462" cy="16754989"/>
            <a:chOff x="0" y="0"/>
            <a:chExt cx="439957" cy="4412837"/>
          </a:xfrm>
        </p:grpSpPr>
        <p:sp>
          <p:nvSpPr>
            <p:cNvPr name="Freeform 4" id="4"/>
            <p:cNvSpPr/>
            <p:nvPr/>
          </p:nvSpPr>
          <p:spPr>
            <a:xfrm flipH="false" flipV="false" rot="0">
              <a:off x="0" y="0"/>
              <a:ext cx="439957" cy="4412836"/>
            </a:xfrm>
            <a:custGeom>
              <a:avLst/>
              <a:gdLst/>
              <a:ahLst/>
              <a:cxnLst/>
              <a:rect r="r" b="b" t="t" l="l"/>
              <a:pathLst>
                <a:path h="4412836" w="439957">
                  <a:moveTo>
                    <a:pt x="0" y="0"/>
                  </a:moveTo>
                  <a:lnTo>
                    <a:pt x="439957" y="0"/>
                  </a:lnTo>
                  <a:lnTo>
                    <a:pt x="439957" y="4412836"/>
                  </a:lnTo>
                  <a:lnTo>
                    <a:pt x="0" y="4412836"/>
                  </a:lnTo>
                  <a:close/>
                </a:path>
              </a:pathLst>
            </a:custGeom>
            <a:solidFill>
              <a:srgbClr val="184C99"/>
            </a:solidFill>
          </p:spPr>
        </p:sp>
        <p:sp>
          <p:nvSpPr>
            <p:cNvPr name="TextBox 5" id="5"/>
            <p:cNvSpPr txBox="true"/>
            <p:nvPr/>
          </p:nvSpPr>
          <p:spPr>
            <a:xfrm>
              <a:off x="0" y="-38100"/>
              <a:ext cx="439957" cy="4450937"/>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480866" y="341576"/>
            <a:ext cx="13674985" cy="1225526"/>
          </a:xfrm>
          <a:prstGeom prst="rect">
            <a:avLst/>
          </a:prstGeom>
        </p:spPr>
        <p:txBody>
          <a:bodyPr anchor="t" rtlCol="false" tIns="0" lIns="0" bIns="0" rIns="0">
            <a:spAutoFit/>
          </a:bodyPr>
          <a:lstStyle/>
          <a:p>
            <a:pPr algn="just">
              <a:lnSpc>
                <a:spcPts val="4901"/>
              </a:lnSpc>
              <a:spcBef>
                <a:spcPct val="0"/>
              </a:spcBef>
            </a:pPr>
            <a:r>
              <a:rPr lang="en-US" b="true" sz="3500">
                <a:solidFill>
                  <a:srgbClr val="F4F4F4"/>
                </a:solidFill>
                <a:latin typeface="Montaser Arabic Bold"/>
                <a:ea typeface="Montaser Arabic Bold"/>
                <a:cs typeface="Montaser Arabic Bold"/>
                <a:sym typeface="Montaser Arabic Bold"/>
              </a:rPr>
              <a:t>d. Phân tích chi tiêu trung bình theo độ tuổi/nhóm tuổi (Average Spending by Age/Age Group):</a:t>
            </a:r>
          </a:p>
        </p:txBody>
      </p:sp>
      <p:grpSp>
        <p:nvGrpSpPr>
          <p:cNvPr name="Group 7" id="7"/>
          <p:cNvGrpSpPr/>
          <p:nvPr/>
        </p:nvGrpSpPr>
        <p:grpSpPr>
          <a:xfrm rot="0">
            <a:off x="1782441" y="161380"/>
            <a:ext cx="1698425" cy="512790"/>
            <a:chOff x="0" y="0"/>
            <a:chExt cx="2264567" cy="683721"/>
          </a:xfrm>
        </p:grpSpPr>
        <p:grpSp>
          <p:nvGrpSpPr>
            <p:cNvPr name="Group 8" id="8"/>
            <p:cNvGrpSpPr/>
            <p:nvPr/>
          </p:nvGrpSpPr>
          <p:grpSpPr>
            <a:xfrm rot="5400000">
              <a:off x="-63089" y="121233"/>
              <a:ext cx="567431" cy="441254"/>
              <a:chOff x="0" y="0"/>
              <a:chExt cx="812800" cy="632061"/>
            </a:xfrm>
          </p:grpSpPr>
          <p:sp>
            <p:nvSpPr>
              <p:cNvPr name="Freeform 9" id="9"/>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A6B9DD"/>
              </a:solidFill>
            </p:spPr>
          </p:sp>
          <p:sp>
            <p:nvSpPr>
              <p:cNvPr name="TextBox 10" id="10"/>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TextBox 11" id="11"/>
            <p:cNvSpPr txBox="true"/>
            <p:nvPr/>
          </p:nvSpPr>
          <p:spPr>
            <a:xfrm rot="0">
              <a:off x="474536" y="-57150"/>
              <a:ext cx="1790031" cy="740871"/>
            </a:xfrm>
            <a:prstGeom prst="rect">
              <a:avLst/>
            </a:prstGeom>
          </p:spPr>
          <p:txBody>
            <a:bodyPr anchor="t" rtlCol="false" tIns="0" lIns="0" bIns="0" rIns="0">
              <a:spAutoFit/>
            </a:bodyPr>
            <a:lstStyle/>
            <a:p>
              <a:pPr algn="l" marL="0" indent="0" lvl="0">
                <a:lnSpc>
                  <a:spcPts val="4694"/>
                </a:lnSpc>
                <a:spcBef>
                  <a:spcPct val="0"/>
                </a:spcBef>
              </a:pPr>
              <a:r>
                <a:rPr lang="en-US" b="true" sz="3401">
                  <a:solidFill>
                    <a:srgbClr val="A6B9DD"/>
                  </a:solidFill>
                  <a:latin typeface="Montaser Arabic Bold"/>
                  <a:ea typeface="Montaser Arabic Bold"/>
                  <a:cs typeface="Montaser Arabic Bold"/>
                  <a:sym typeface="Montaser Arabic Bold"/>
                </a:rPr>
                <a:t>3.1.2</a:t>
              </a:r>
            </a:p>
          </p:txBody>
        </p:sp>
      </p:grpSp>
      <p:sp>
        <p:nvSpPr>
          <p:cNvPr name="Freeform 12" id="12"/>
          <p:cNvSpPr/>
          <p:nvPr/>
        </p:nvSpPr>
        <p:spPr>
          <a:xfrm flipH="false" flipV="false" rot="0">
            <a:off x="4022398" y="1966125"/>
            <a:ext cx="10627463" cy="5660859"/>
          </a:xfrm>
          <a:custGeom>
            <a:avLst/>
            <a:gdLst/>
            <a:ahLst/>
            <a:cxnLst/>
            <a:rect r="r" b="b" t="t" l="l"/>
            <a:pathLst>
              <a:path h="5660859" w="10627463">
                <a:moveTo>
                  <a:pt x="0" y="0"/>
                </a:moveTo>
                <a:lnTo>
                  <a:pt x="10627462" y="0"/>
                </a:lnTo>
                <a:lnTo>
                  <a:pt x="10627462" y="5660859"/>
                </a:lnTo>
                <a:lnTo>
                  <a:pt x="0" y="5660859"/>
                </a:lnTo>
                <a:lnTo>
                  <a:pt x="0" y="0"/>
                </a:lnTo>
                <a:close/>
              </a:path>
            </a:pathLst>
          </a:custGeom>
          <a:blipFill>
            <a:blip r:embed="rId4"/>
            <a:stretch>
              <a:fillRect l="-613" t="-6976" r="-114348" b="-100058"/>
            </a:stretch>
          </a:blipFill>
          <a:ln w="19050" cap="sq">
            <a:solidFill>
              <a:srgbClr val="000000"/>
            </a:solidFill>
            <a:prstDash val="solid"/>
            <a:miter/>
          </a:ln>
        </p:spPr>
      </p:sp>
      <p:sp>
        <p:nvSpPr>
          <p:cNvPr name="TextBox 13" id="13"/>
          <p:cNvSpPr txBox="true"/>
          <p:nvPr/>
        </p:nvSpPr>
        <p:spPr>
          <a:xfrm rot="0">
            <a:off x="839170" y="7689570"/>
            <a:ext cx="16609659" cy="2066421"/>
          </a:xfrm>
          <a:prstGeom prst="rect">
            <a:avLst/>
          </a:prstGeom>
        </p:spPr>
        <p:txBody>
          <a:bodyPr anchor="t" rtlCol="false" tIns="0" lIns="0" bIns="0" rIns="0">
            <a:spAutoFit/>
          </a:bodyPr>
          <a:lstStyle/>
          <a:p>
            <a:pPr algn="just">
              <a:lnSpc>
                <a:spcPts val="4346"/>
              </a:lnSpc>
            </a:pPr>
            <a:r>
              <a:rPr lang="en-US" sz="3104" b="true">
                <a:solidFill>
                  <a:srgbClr val="1848A0"/>
                </a:solidFill>
                <a:latin typeface="Montaser Arabic Bold"/>
                <a:ea typeface="Montaser Arabic Bold"/>
                <a:cs typeface="Montaser Arabic Bold"/>
                <a:sym typeface="Montaser Arabic Bold"/>
              </a:rPr>
              <a:t>→ Biểu đồ cho thấy: </a:t>
            </a:r>
          </a:p>
          <a:p>
            <a:pPr algn="just">
              <a:lnSpc>
                <a:spcPts val="4109"/>
              </a:lnSpc>
              <a:spcBef>
                <a:spcPct val="0"/>
              </a:spcBef>
            </a:pPr>
            <a:r>
              <a:rPr lang="en-US" sz="2935">
                <a:solidFill>
                  <a:srgbClr val="1848A0"/>
                </a:solidFill>
                <a:latin typeface="Montaser Arabic"/>
                <a:ea typeface="Montaser Arabic"/>
                <a:cs typeface="Montaser Arabic"/>
                <a:sym typeface="Montaser Arabic"/>
              </a:rPr>
              <a:t>Nhìn chung, mức</a:t>
            </a:r>
            <a:r>
              <a:rPr lang="en-US" b="true" sz="2935">
                <a:solidFill>
                  <a:srgbClr val="1848A0"/>
                </a:solidFill>
                <a:latin typeface="Montaser Arabic Bold"/>
                <a:ea typeface="Montaser Arabic Bold"/>
                <a:cs typeface="Montaser Arabic Bold"/>
                <a:sym typeface="Montaser Arabic Bold"/>
              </a:rPr>
              <a:t> chi tiêu trung bình của các nhóm tuổi khá gần nhau</a:t>
            </a:r>
            <a:r>
              <a:rPr lang="en-US" sz="2935">
                <a:solidFill>
                  <a:srgbClr val="1848A0"/>
                </a:solidFill>
                <a:latin typeface="Montaser Arabic"/>
                <a:ea typeface="Montaser Arabic"/>
                <a:cs typeface="Montaser Arabic"/>
                <a:sym typeface="Montaser Arabic"/>
              </a:rPr>
              <a:t>, dao động trong khoảng từ 750 USD đến 770 USD. Điều này cho thấy sức mua của các nhóm tuổi này tương đối đồng đều.</a:t>
            </a:r>
          </a:p>
        </p:txBody>
      </p:sp>
      <p:sp>
        <p:nvSpPr>
          <p:cNvPr name="TextBox 14" id="14"/>
          <p:cNvSpPr txBox="true"/>
          <p:nvPr/>
        </p:nvSpPr>
        <p:spPr>
          <a:xfrm rot="0">
            <a:off x="1394474" y="1908975"/>
            <a:ext cx="1942767" cy="505200"/>
          </a:xfrm>
          <a:prstGeom prst="rect">
            <a:avLst/>
          </a:prstGeom>
        </p:spPr>
        <p:txBody>
          <a:bodyPr anchor="t" rtlCol="false" tIns="0" lIns="0" bIns="0" rIns="0">
            <a:spAutoFit/>
          </a:bodyPr>
          <a:lstStyle/>
          <a:p>
            <a:pPr algn="ctr">
              <a:lnSpc>
                <a:spcPts val="4179"/>
              </a:lnSpc>
            </a:pPr>
            <a:r>
              <a:rPr lang="en-US" sz="2985" b="true">
                <a:solidFill>
                  <a:srgbClr val="000000"/>
                </a:solidFill>
                <a:latin typeface="Montaser Arabic Bold"/>
                <a:ea typeface="Montaser Arabic Bold"/>
                <a:cs typeface="Montaser Arabic Bold"/>
                <a:sym typeface="Montaser Arabic Bold"/>
              </a:rPr>
              <a:t>Output:</a:t>
            </a:r>
          </a:p>
        </p:txBody>
      </p:sp>
    </p:spTree>
  </p:cSld>
  <p:clrMapOvr>
    <a:masterClrMapping/>
  </p:clrMapOvr>
  <p:transition spd="slow">
    <p:cover dir="l"/>
  </p:transition>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178559">
            <a:off x="16928939" y="-595341"/>
            <a:ext cx="9698517" cy="9805486"/>
          </a:xfrm>
          <a:custGeom>
            <a:avLst/>
            <a:gdLst/>
            <a:ahLst/>
            <a:cxnLst/>
            <a:rect r="r" b="b" t="t" l="l"/>
            <a:pathLst>
              <a:path h="9805486" w="9698517">
                <a:moveTo>
                  <a:pt x="0" y="0"/>
                </a:moveTo>
                <a:lnTo>
                  <a:pt x="9698517" y="0"/>
                </a:lnTo>
                <a:lnTo>
                  <a:pt x="9698517" y="9805486"/>
                </a:lnTo>
                <a:lnTo>
                  <a:pt x="0" y="9805486"/>
                </a:lnTo>
                <a:lnTo>
                  <a:pt x="0" y="0"/>
                </a:lnTo>
                <a:close/>
              </a:path>
            </a:pathLst>
          </a:custGeom>
          <a:blipFill>
            <a:blip r:embed="rId4">
              <a:alphaModFix amt="36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768143" y="2017827"/>
            <a:ext cx="10075286" cy="5366735"/>
          </a:xfrm>
          <a:custGeom>
            <a:avLst/>
            <a:gdLst/>
            <a:ahLst/>
            <a:cxnLst/>
            <a:rect r="r" b="b" t="t" l="l"/>
            <a:pathLst>
              <a:path h="5366735" w="10075286">
                <a:moveTo>
                  <a:pt x="0" y="0"/>
                </a:moveTo>
                <a:lnTo>
                  <a:pt x="10075286" y="0"/>
                </a:lnTo>
                <a:lnTo>
                  <a:pt x="10075286" y="5366735"/>
                </a:lnTo>
                <a:lnTo>
                  <a:pt x="0" y="5366735"/>
                </a:lnTo>
                <a:lnTo>
                  <a:pt x="0" y="0"/>
                </a:lnTo>
                <a:close/>
              </a:path>
            </a:pathLst>
          </a:custGeom>
          <a:blipFill>
            <a:blip r:embed="rId6"/>
            <a:stretch>
              <a:fillRect l="-613" t="-6976" r="-114348" b="-100058"/>
            </a:stretch>
          </a:blipFill>
          <a:ln w="19050" cap="sq">
            <a:solidFill>
              <a:srgbClr val="000000"/>
            </a:solidFill>
            <a:prstDash val="solid"/>
            <a:miter/>
          </a:ln>
        </p:spPr>
      </p:sp>
      <p:sp>
        <p:nvSpPr>
          <p:cNvPr name="TextBox 5" id="5"/>
          <p:cNvSpPr txBox="true"/>
          <p:nvPr/>
        </p:nvSpPr>
        <p:spPr>
          <a:xfrm rot="0">
            <a:off x="720327" y="7502603"/>
            <a:ext cx="16684927" cy="2628041"/>
          </a:xfrm>
          <a:prstGeom prst="rect">
            <a:avLst/>
          </a:prstGeom>
        </p:spPr>
        <p:txBody>
          <a:bodyPr anchor="t" rtlCol="false" tIns="0" lIns="0" bIns="0" rIns="0">
            <a:spAutoFit/>
          </a:bodyPr>
          <a:lstStyle/>
          <a:p>
            <a:pPr algn="just">
              <a:lnSpc>
                <a:spcPts val="4317"/>
              </a:lnSpc>
            </a:pPr>
            <a:r>
              <a:rPr lang="en-US" sz="3083" b="true">
                <a:solidFill>
                  <a:srgbClr val="8C2E2E"/>
                </a:solidFill>
                <a:latin typeface="Montaser Arabic Bold"/>
                <a:ea typeface="Montaser Arabic Bold"/>
                <a:cs typeface="Montaser Arabic Bold"/>
                <a:sym typeface="Montaser Arabic Bold"/>
              </a:rPr>
              <a:t>- Xác định nhóm tuổi nào có xu hướng chi tiêu lớn nhất trên mỗi giao dịch cá nhân: </a:t>
            </a:r>
          </a:p>
          <a:p>
            <a:pPr algn="just">
              <a:lnSpc>
                <a:spcPts val="4177"/>
              </a:lnSpc>
            </a:pPr>
            <a:r>
              <a:rPr lang="en-US" sz="2983">
                <a:solidFill>
                  <a:srgbClr val="1848A0"/>
                </a:solidFill>
                <a:latin typeface="Montaser Arabic"/>
                <a:ea typeface="Montaser Arabic"/>
                <a:cs typeface="Montaser Arabic"/>
                <a:sym typeface="Montaser Arabic"/>
              </a:rPr>
              <a:t>     + </a:t>
            </a:r>
            <a:r>
              <a:rPr lang="en-US" sz="2983" b="true">
                <a:solidFill>
                  <a:srgbClr val="1848A0"/>
                </a:solidFill>
                <a:latin typeface="Montaser Arabic Bold"/>
                <a:ea typeface="Montaser Arabic Bold"/>
                <a:cs typeface="Montaser Arabic Bold"/>
                <a:sym typeface="Montaser Arabic Bold"/>
              </a:rPr>
              <a:t>Nhóm tuổi 50-59</a:t>
            </a:r>
            <a:r>
              <a:rPr lang="en-US" sz="2983">
                <a:solidFill>
                  <a:srgbClr val="1848A0"/>
                </a:solidFill>
                <a:latin typeface="Montaser Arabic"/>
                <a:ea typeface="Montaser Arabic"/>
                <a:cs typeface="Montaser Arabic"/>
                <a:sym typeface="Montaser Arabic"/>
              </a:rPr>
              <a:t> có xu hướng chi tiêu trung bình cao nhất $769.20 trên mỗi giao dịch cá nhân so với các nhóm tuổi khác. Điều này cho thấy người tiêu dùng trong độ tuổi này có khả năng chi tiêu cao hơn cho mỗi lần mua sắm.</a:t>
            </a:r>
          </a:p>
          <a:p>
            <a:pPr algn="just">
              <a:lnSpc>
                <a:spcPts val="4177"/>
              </a:lnSpc>
              <a:spcBef>
                <a:spcPct val="0"/>
              </a:spcBef>
            </a:pPr>
          </a:p>
        </p:txBody>
      </p:sp>
      <p:sp>
        <p:nvSpPr>
          <p:cNvPr name="Freeform 6" id="6"/>
          <p:cNvSpPr/>
          <p:nvPr/>
        </p:nvSpPr>
        <p:spPr>
          <a:xfrm flipH="false" flipV="false" rot="0">
            <a:off x="17259300" y="9258300"/>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7" id="7"/>
          <p:cNvGrpSpPr/>
          <p:nvPr/>
        </p:nvGrpSpPr>
        <p:grpSpPr>
          <a:xfrm rot="5400000">
            <a:off x="7716330" y="-7385056"/>
            <a:ext cx="1670462" cy="16754989"/>
            <a:chOff x="0" y="0"/>
            <a:chExt cx="439957" cy="4412837"/>
          </a:xfrm>
        </p:grpSpPr>
        <p:sp>
          <p:nvSpPr>
            <p:cNvPr name="Freeform 8" id="8"/>
            <p:cNvSpPr/>
            <p:nvPr/>
          </p:nvSpPr>
          <p:spPr>
            <a:xfrm flipH="false" flipV="false" rot="0">
              <a:off x="0" y="0"/>
              <a:ext cx="439957" cy="4412836"/>
            </a:xfrm>
            <a:custGeom>
              <a:avLst/>
              <a:gdLst/>
              <a:ahLst/>
              <a:cxnLst/>
              <a:rect r="r" b="b" t="t" l="l"/>
              <a:pathLst>
                <a:path h="4412836" w="439957">
                  <a:moveTo>
                    <a:pt x="0" y="0"/>
                  </a:moveTo>
                  <a:lnTo>
                    <a:pt x="439957" y="0"/>
                  </a:lnTo>
                  <a:lnTo>
                    <a:pt x="439957" y="4412836"/>
                  </a:lnTo>
                  <a:lnTo>
                    <a:pt x="0" y="4412836"/>
                  </a:lnTo>
                  <a:close/>
                </a:path>
              </a:pathLst>
            </a:custGeom>
            <a:solidFill>
              <a:srgbClr val="184C99"/>
            </a:solidFill>
          </p:spPr>
        </p:sp>
        <p:sp>
          <p:nvSpPr>
            <p:cNvPr name="TextBox 9" id="9"/>
            <p:cNvSpPr txBox="true"/>
            <p:nvPr/>
          </p:nvSpPr>
          <p:spPr>
            <a:xfrm>
              <a:off x="0" y="-38100"/>
              <a:ext cx="439957" cy="4450937"/>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720327" y="367020"/>
            <a:ext cx="1927203" cy="581863"/>
            <a:chOff x="0" y="0"/>
            <a:chExt cx="2569604" cy="775818"/>
          </a:xfrm>
        </p:grpSpPr>
        <p:grpSp>
          <p:nvGrpSpPr>
            <p:cNvPr name="Group 11" id="11"/>
            <p:cNvGrpSpPr/>
            <p:nvPr/>
          </p:nvGrpSpPr>
          <p:grpSpPr>
            <a:xfrm rot="5400000">
              <a:off x="-71587" y="137563"/>
              <a:ext cx="643864" cy="500691"/>
              <a:chOff x="0" y="0"/>
              <a:chExt cx="812800" cy="632061"/>
            </a:xfrm>
          </p:grpSpPr>
          <p:sp>
            <p:nvSpPr>
              <p:cNvPr name="Freeform 12" id="12"/>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A6B9DD"/>
              </a:solidFill>
            </p:spPr>
          </p:sp>
          <p:sp>
            <p:nvSpPr>
              <p:cNvPr name="TextBox 13" id="13"/>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TextBox 14" id="14"/>
            <p:cNvSpPr txBox="true"/>
            <p:nvPr/>
          </p:nvSpPr>
          <p:spPr>
            <a:xfrm rot="0">
              <a:off x="538456" y="-66675"/>
              <a:ext cx="2031148" cy="842493"/>
            </a:xfrm>
            <a:prstGeom prst="rect">
              <a:avLst/>
            </a:prstGeom>
          </p:spPr>
          <p:txBody>
            <a:bodyPr anchor="t" rtlCol="false" tIns="0" lIns="0" bIns="0" rIns="0">
              <a:spAutoFit/>
            </a:bodyPr>
            <a:lstStyle/>
            <a:p>
              <a:pPr algn="l" marL="0" indent="0" lvl="0">
                <a:lnSpc>
                  <a:spcPts val="5326"/>
                </a:lnSpc>
                <a:spcBef>
                  <a:spcPct val="0"/>
                </a:spcBef>
              </a:pPr>
              <a:r>
                <a:rPr lang="en-US" b="true" sz="3859">
                  <a:solidFill>
                    <a:srgbClr val="C2CFE9"/>
                  </a:solidFill>
                  <a:latin typeface="Montaser Arabic Bold"/>
                  <a:ea typeface="Montaser Arabic Bold"/>
                  <a:cs typeface="Montaser Arabic Bold"/>
                  <a:sym typeface="Montaser Arabic Bold"/>
                </a:rPr>
                <a:t>3.1.2</a:t>
              </a:r>
            </a:p>
          </p:txBody>
        </p:sp>
      </p:grpSp>
      <p:sp>
        <p:nvSpPr>
          <p:cNvPr name="TextBox 15" id="15"/>
          <p:cNvSpPr txBox="true"/>
          <p:nvPr/>
        </p:nvSpPr>
        <p:spPr>
          <a:xfrm rot="0">
            <a:off x="2306508" y="377837"/>
            <a:ext cx="13674985" cy="1225526"/>
          </a:xfrm>
          <a:prstGeom prst="rect">
            <a:avLst/>
          </a:prstGeom>
        </p:spPr>
        <p:txBody>
          <a:bodyPr anchor="t" rtlCol="false" tIns="0" lIns="0" bIns="0" rIns="0">
            <a:spAutoFit/>
          </a:bodyPr>
          <a:lstStyle/>
          <a:p>
            <a:pPr algn="just">
              <a:lnSpc>
                <a:spcPts val="4901"/>
              </a:lnSpc>
              <a:spcBef>
                <a:spcPct val="0"/>
              </a:spcBef>
            </a:pPr>
            <a:r>
              <a:rPr lang="en-US" b="true" sz="3500">
                <a:solidFill>
                  <a:srgbClr val="F4F4F4"/>
                </a:solidFill>
                <a:latin typeface="Montaser Arabic Bold"/>
                <a:ea typeface="Montaser Arabic Bold"/>
                <a:cs typeface="Montaser Arabic Bold"/>
                <a:sym typeface="Montaser Arabic Bold"/>
              </a:rPr>
              <a:t>d. Phân tích chi tiêu trung bình theo độ tuổi/nhóm tuổi (Average Spending by Age/Age Group):</a:t>
            </a:r>
          </a:p>
        </p:txBody>
      </p:sp>
    </p:spTree>
  </p:cSld>
  <p:clrMapOvr>
    <a:masterClrMapping/>
  </p:clrMapOvr>
  <p:transition spd="slow">
    <p:cover dir="l"/>
  </p:transition>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687654" y="939690"/>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63740" y="3277436"/>
            <a:ext cx="7612892" cy="4055108"/>
          </a:xfrm>
          <a:custGeom>
            <a:avLst/>
            <a:gdLst/>
            <a:ahLst/>
            <a:cxnLst/>
            <a:rect r="r" b="b" t="t" l="l"/>
            <a:pathLst>
              <a:path h="4055108" w="7612892">
                <a:moveTo>
                  <a:pt x="0" y="0"/>
                </a:moveTo>
                <a:lnTo>
                  <a:pt x="7612892" y="0"/>
                </a:lnTo>
                <a:lnTo>
                  <a:pt x="7612892" y="4055108"/>
                </a:lnTo>
                <a:lnTo>
                  <a:pt x="0" y="4055108"/>
                </a:lnTo>
                <a:lnTo>
                  <a:pt x="0" y="0"/>
                </a:lnTo>
                <a:close/>
              </a:path>
            </a:pathLst>
          </a:custGeom>
          <a:blipFill>
            <a:blip r:embed="rId4"/>
            <a:stretch>
              <a:fillRect l="-613" t="-6976" r="-114348" b="-100058"/>
            </a:stretch>
          </a:blipFill>
          <a:ln w="19050" cap="sq">
            <a:solidFill>
              <a:srgbClr val="000000"/>
            </a:solidFill>
            <a:prstDash val="solid"/>
            <a:miter/>
          </a:ln>
        </p:spPr>
      </p:sp>
      <p:sp>
        <p:nvSpPr>
          <p:cNvPr name="TextBox 4" id="4"/>
          <p:cNvSpPr txBox="true"/>
          <p:nvPr/>
        </p:nvSpPr>
        <p:spPr>
          <a:xfrm rot="0">
            <a:off x="8271552" y="2194672"/>
            <a:ext cx="9442076" cy="7315611"/>
          </a:xfrm>
          <a:prstGeom prst="rect">
            <a:avLst/>
          </a:prstGeom>
        </p:spPr>
        <p:txBody>
          <a:bodyPr anchor="t" rtlCol="false" tIns="0" lIns="0" bIns="0" rIns="0">
            <a:spAutoFit/>
          </a:bodyPr>
          <a:lstStyle/>
          <a:p>
            <a:pPr algn="just">
              <a:lnSpc>
                <a:spcPts val="4177"/>
              </a:lnSpc>
            </a:pPr>
            <a:r>
              <a:rPr lang="en-US" sz="2983" b="true">
                <a:solidFill>
                  <a:srgbClr val="8C2E2E"/>
                </a:solidFill>
                <a:latin typeface="Montaser Arabic Bold"/>
                <a:ea typeface="Montaser Arabic Bold"/>
                <a:cs typeface="Montaser Arabic Bold"/>
                <a:sym typeface="Montaser Arabic Bold"/>
              </a:rPr>
              <a:t>Tìm hiểu thói quen mua sắm cá nhân và mức độ ưu tiên chi tiêu của từng nhóm:</a:t>
            </a:r>
          </a:p>
          <a:p>
            <a:pPr algn="just" marL="644207" indent="-322104" lvl="1">
              <a:lnSpc>
                <a:spcPts val="4177"/>
              </a:lnSpc>
              <a:buFont typeface="Arial"/>
              <a:buChar char="•"/>
            </a:pPr>
            <a:r>
              <a:rPr lang="en-US" sz="2983">
                <a:solidFill>
                  <a:srgbClr val="1848A0"/>
                </a:solidFill>
                <a:latin typeface="Montaser Arabic"/>
                <a:ea typeface="Montaser Arabic"/>
                <a:cs typeface="Montaser Arabic"/>
                <a:sym typeface="Montaser Arabic"/>
              </a:rPr>
              <a:t> </a:t>
            </a:r>
            <a:r>
              <a:rPr lang="en-US" b="true" sz="2983">
                <a:solidFill>
                  <a:srgbClr val="1848A0"/>
                </a:solidFill>
                <a:latin typeface="Montaser Arabic Bold"/>
                <a:ea typeface="Montaser Arabic Bold"/>
                <a:cs typeface="Montaser Arabic Bold"/>
                <a:sym typeface="Montaser Arabic Bold"/>
              </a:rPr>
              <a:t>Nhóm tuổi 18-29, 30-39 và 40-49:</a:t>
            </a:r>
            <a:r>
              <a:rPr lang="en-US" sz="2983">
                <a:solidFill>
                  <a:srgbClr val="1848A0"/>
                </a:solidFill>
                <a:latin typeface="Montaser Arabic"/>
                <a:ea typeface="Montaser Arabic"/>
                <a:cs typeface="Montaser Arabic"/>
                <a:sym typeface="Montaser Arabic"/>
              </a:rPr>
              <a:t> Các nhóm tuổi này có mức chi tiêu tương đối gần nhau, cho thấy xu hướng tiêu dùng của nhóm người trẻ tuổi và trung niên khá ổn định</a:t>
            </a:r>
          </a:p>
          <a:p>
            <a:pPr algn="just" marL="644207" indent="-322104" lvl="1">
              <a:lnSpc>
                <a:spcPts val="4177"/>
              </a:lnSpc>
              <a:buFont typeface="Arial"/>
              <a:buChar char="•"/>
            </a:pPr>
            <a:r>
              <a:rPr lang="en-US" b="true" sz="2983">
                <a:solidFill>
                  <a:srgbClr val="1848A0"/>
                </a:solidFill>
                <a:latin typeface="Montaser Arabic Bold"/>
                <a:ea typeface="Montaser Arabic Bold"/>
                <a:cs typeface="Montaser Arabic Bold"/>
                <a:sym typeface="Montaser Arabic Bold"/>
              </a:rPr>
              <a:t>Nhóm tuổi 50-59:</a:t>
            </a:r>
            <a:r>
              <a:rPr lang="en-US" sz="2983">
                <a:solidFill>
                  <a:srgbClr val="1848A0"/>
                </a:solidFill>
                <a:latin typeface="Montaser Arabic"/>
                <a:ea typeface="Montaser Arabic"/>
                <a:cs typeface="Montaser Arabic"/>
                <a:sym typeface="Montaser Arabic"/>
              </a:rPr>
              <a:t> Như đã đề cập, nhóm tuổi này có mức chi tiêu cao nhất. Điều này có thể do nhiều yếu tố như: </a:t>
            </a:r>
            <a:r>
              <a:rPr lang="en-US" b="true" sz="2983">
                <a:solidFill>
                  <a:srgbClr val="1848A0"/>
                </a:solidFill>
                <a:latin typeface="Montaser Arabic Bold"/>
                <a:ea typeface="Montaser Arabic Bold"/>
                <a:cs typeface="Montaser Arabic Bold"/>
                <a:sym typeface="Montaser Arabic Bold"/>
              </a:rPr>
              <a:t>thu nhập cao hơn, chi tiêu các nhu cầu của gia đình, nhu cầu chăm sóc sức khỏe, v.v..</a:t>
            </a:r>
            <a:r>
              <a:rPr lang="en-US" sz="2983">
                <a:solidFill>
                  <a:srgbClr val="1848A0"/>
                </a:solidFill>
                <a:latin typeface="Montaser Arabic"/>
                <a:ea typeface="Montaser Arabic"/>
                <a:cs typeface="Montaser Arabic"/>
                <a:sym typeface="Montaser Arabic"/>
              </a:rPr>
              <a:t> Cần thêm một vài dữ liệu cụ thể hơn như ‘Product Category’ để phân tích sâu.</a:t>
            </a:r>
          </a:p>
          <a:p>
            <a:pPr algn="just">
              <a:lnSpc>
                <a:spcPts val="4177"/>
              </a:lnSpc>
              <a:spcBef>
                <a:spcPct val="0"/>
              </a:spcBef>
            </a:pPr>
          </a:p>
        </p:txBody>
      </p:sp>
      <p:sp>
        <p:nvSpPr>
          <p:cNvPr name="Freeform 5" id="5"/>
          <p:cNvSpPr/>
          <p:nvPr/>
        </p:nvSpPr>
        <p:spPr>
          <a:xfrm flipH="false" flipV="false" rot="0">
            <a:off x="17259300" y="9258300"/>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5400000">
            <a:off x="7716330" y="-7385056"/>
            <a:ext cx="1670462" cy="16754989"/>
            <a:chOff x="0" y="0"/>
            <a:chExt cx="439957" cy="4412837"/>
          </a:xfrm>
        </p:grpSpPr>
        <p:sp>
          <p:nvSpPr>
            <p:cNvPr name="Freeform 7" id="7"/>
            <p:cNvSpPr/>
            <p:nvPr/>
          </p:nvSpPr>
          <p:spPr>
            <a:xfrm flipH="false" flipV="false" rot="0">
              <a:off x="0" y="0"/>
              <a:ext cx="439957" cy="4412836"/>
            </a:xfrm>
            <a:custGeom>
              <a:avLst/>
              <a:gdLst/>
              <a:ahLst/>
              <a:cxnLst/>
              <a:rect r="r" b="b" t="t" l="l"/>
              <a:pathLst>
                <a:path h="4412836" w="439957">
                  <a:moveTo>
                    <a:pt x="0" y="0"/>
                  </a:moveTo>
                  <a:lnTo>
                    <a:pt x="439957" y="0"/>
                  </a:lnTo>
                  <a:lnTo>
                    <a:pt x="439957" y="4412836"/>
                  </a:lnTo>
                  <a:lnTo>
                    <a:pt x="0" y="4412836"/>
                  </a:lnTo>
                  <a:close/>
                </a:path>
              </a:pathLst>
            </a:custGeom>
            <a:solidFill>
              <a:srgbClr val="184C99"/>
            </a:solidFill>
          </p:spPr>
        </p:sp>
        <p:sp>
          <p:nvSpPr>
            <p:cNvPr name="TextBox 8" id="8"/>
            <p:cNvSpPr txBox="true"/>
            <p:nvPr/>
          </p:nvSpPr>
          <p:spPr>
            <a:xfrm>
              <a:off x="0" y="-38100"/>
              <a:ext cx="439957" cy="4450937"/>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720327" y="367020"/>
            <a:ext cx="1927203" cy="581863"/>
            <a:chOff x="0" y="0"/>
            <a:chExt cx="2569604" cy="775818"/>
          </a:xfrm>
        </p:grpSpPr>
        <p:grpSp>
          <p:nvGrpSpPr>
            <p:cNvPr name="Group 10" id="10"/>
            <p:cNvGrpSpPr/>
            <p:nvPr/>
          </p:nvGrpSpPr>
          <p:grpSpPr>
            <a:xfrm rot="5400000">
              <a:off x="-71587" y="137563"/>
              <a:ext cx="643864" cy="500691"/>
              <a:chOff x="0" y="0"/>
              <a:chExt cx="812800" cy="632061"/>
            </a:xfrm>
          </p:grpSpPr>
          <p:sp>
            <p:nvSpPr>
              <p:cNvPr name="Freeform 11" id="11"/>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A6B9DD"/>
              </a:solidFill>
            </p:spPr>
          </p:sp>
          <p:sp>
            <p:nvSpPr>
              <p:cNvPr name="TextBox 12" id="12"/>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TextBox 13" id="13"/>
            <p:cNvSpPr txBox="true"/>
            <p:nvPr/>
          </p:nvSpPr>
          <p:spPr>
            <a:xfrm rot="0">
              <a:off x="538456" y="-66675"/>
              <a:ext cx="2031148" cy="842493"/>
            </a:xfrm>
            <a:prstGeom prst="rect">
              <a:avLst/>
            </a:prstGeom>
          </p:spPr>
          <p:txBody>
            <a:bodyPr anchor="t" rtlCol="false" tIns="0" lIns="0" bIns="0" rIns="0">
              <a:spAutoFit/>
            </a:bodyPr>
            <a:lstStyle/>
            <a:p>
              <a:pPr algn="l" marL="0" indent="0" lvl="0">
                <a:lnSpc>
                  <a:spcPts val="5326"/>
                </a:lnSpc>
                <a:spcBef>
                  <a:spcPct val="0"/>
                </a:spcBef>
              </a:pPr>
              <a:r>
                <a:rPr lang="en-US" b="true" sz="3859">
                  <a:solidFill>
                    <a:srgbClr val="C2CFE9"/>
                  </a:solidFill>
                  <a:latin typeface="Montaser Arabic Bold"/>
                  <a:ea typeface="Montaser Arabic Bold"/>
                  <a:cs typeface="Montaser Arabic Bold"/>
                  <a:sym typeface="Montaser Arabic Bold"/>
                </a:rPr>
                <a:t>3.1.2</a:t>
              </a:r>
            </a:p>
          </p:txBody>
        </p:sp>
      </p:grpSp>
      <p:sp>
        <p:nvSpPr>
          <p:cNvPr name="TextBox 14" id="14"/>
          <p:cNvSpPr txBox="true"/>
          <p:nvPr/>
        </p:nvSpPr>
        <p:spPr>
          <a:xfrm rot="0">
            <a:off x="2306508" y="377837"/>
            <a:ext cx="13674985" cy="1225526"/>
          </a:xfrm>
          <a:prstGeom prst="rect">
            <a:avLst/>
          </a:prstGeom>
        </p:spPr>
        <p:txBody>
          <a:bodyPr anchor="t" rtlCol="false" tIns="0" lIns="0" bIns="0" rIns="0">
            <a:spAutoFit/>
          </a:bodyPr>
          <a:lstStyle/>
          <a:p>
            <a:pPr algn="just">
              <a:lnSpc>
                <a:spcPts val="4901"/>
              </a:lnSpc>
              <a:spcBef>
                <a:spcPct val="0"/>
              </a:spcBef>
            </a:pPr>
            <a:r>
              <a:rPr lang="en-US" b="true" sz="3500">
                <a:solidFill>
                  <a:srgbClr val="F4F4F4"/>
                </a:solidFill>
                <a:latin typeface="Montaser Arabic Bold"/>
                <a:ea typeface="Montaser Arabic Bold"/>
                <a:cs typeface="Montaser Arabic Bold"/>
                <a:sym typeface="Montaser Arabic Bold"/>
              </a:rPr>
              <a:t>d. Phân tích chi tiêu trung bình theo độ tuổi/nhóm tuổi (Average Spending by Age/Age Group):</a:t>
            </a:r>
          </a:p>
        </p:txBody>
      </p:sp>
      <p:sp>
        <p:nvSpPr>
          <p:cNvPr name="AutoShape 15" id="15"/>
          <p:cNvSpPr/>
          <p:nvPr/>
        </p:nvSpPr>
        <p:spPr>
          <a:xfrm flipV="true">
            <a:off x="8124371" y="2742602"/>
            <a:ext cx="0" cy="7044754"/>
          </a:xfrm>
          <a:prstGeom prst="line">
            <a:avLst/>
          </a:prstGeom>
          <a:ln cap="flat" w="19050">
            <a:solidFill>
              <a:srgbClr val="C5D9F3"/>
            </a:solidFill>
            <a:prstDash val="solid"/>
            <a:headEnd type="none" len="sm" w="sm"/>
            <a:tailEnd type="none" len="sm" w="sm"/>
          </a:ln>
        </p:spPr>
      </p:sp>
      <p:sp>
        <p:nvSpPr>
          <p:cNvPr name="TextBox 16" id="16"/>
          <p:cNvSpPr txBox="true"/>
          <p:nvPr/>
        </p:nvSpPr>
        <p:spPr>
          <a:xfrm rot="0">
            <a:off x="363740" y="2461428"/>
            <a:ext cx="1942767" cy="505200"/>
          </a:xfrm>
          <a:prstGeom prst="rect">
            <a:avLst/>
          </a:prstGeom>
        </p:spPr>
        <p:txBody>
          <a:bodyPr anchor="t" rtlCol="false" tIns="0" lIns="0" bIns="0" rIns="0">
            <a:spAutoFit/>
          </a:bodyPr>
          <a:lstStyle/>
          <a:p>
            <a:pPr algn="ctr">
              <a:lnSpc>
                <a:spcPts val="4179"/>
              </a:lnSpc>
            </a:pPr>
            <a:r>
              <a:rPr lang="en-US" sz="2985" b="true">
                <a:solidFill>
                  <a:srgbClr val="000000"/>
                </a:solidFill>
                <a:latin typeface="Montaser Arabic Bold"/>
                <a:ea typeface="Montaser Arabic Bold"/>
                <a:cs typeface="Montaser Arabic Bold"/>
                <a:sym typeface="Montaser Arabic Bold"/>
              </a:rPr>
              <a:t>Output:</a:t>
            </a:r>
          </a:p>
        </p:txBody>
      </p:sp>
    </p:spTree>
  </p:cSld>
  <p:clrMapOvr>
    <a:masterClrMapping/>
  </p:clrMapOvr>
  <p:transition spd="slow">
    <p:cover dir="ld"/>
  </p:transition>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821448" y="939919"/>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0615" y="3489298"/>
            <a:ext cx="8436669" cy="4493904"/>
          </a:xfrm>
          <a:custGeom>
            <a:avLst/>
            <a:gdLst/>
            <a:ahLst/>
            <a:cxnLst/>
            <a:rect r="r" b="b" t="t" l="l"/>
            <a:pathLst>
              <a:path h="4493904" w="8436669">
                <a:moveTo>
                  <a:pt x="0" y="0"/>
                </a:moveTo>
                <a:lnTo>
                  <a:pt x="8436669" y="0"/>
                </a:lnTo>
                <a:lnTo>
                  <a:pt x="8436669" y="4493904"/>
                </a:lnTo>
                <a:lnTo>
                  <a:pt x="0" y="4493904"/>
                </a:lnTo>
                <a:lnTo>
                  <a:pt x="0" y="0"/>
                </a:lnTo>
                <a:close/>
              </a:path>
            </a:pathLst>
          </a:custGeom>
          <a:blipFill>
            <a:blip r:embed="rId4"/>
            <a:stretch>
              <a:fillRect l="-613" t="-6976" r="-114348" b="-100058"/>
            </a:stretch>
          </a:blipFill>
          <a:ln w="19050" cap="sq">
            <a:solidFill>
              <a:srgbClr val="000000"/>
            </a:solidFill>
            <a:prstDash val="solid"/>
            <a:miter/>
          </a:ln>
        </p:spPr>
      </p:sp>
      <p:sp>
        <p:nvSpPr>
          <p:cNvPr name="TextBox 4" id="4"/>
          <p:cNvSpPr txBox="true"/>
          <p:nvPr/>
        </p:nvSpPr>
        <p:spPr>
          <a:xfrm rot="0">
            <a:off x="9567798" y="4076697"/>
            <a:ext cx="8425839" cy="3261956"/>
          </a:xfrm>
          <a:prstGeom prst="rect">
            <a:avLst/>
          </a:prstGeom>
        </p:spPr>
        <p:txBody>
          <a:bodyPr anchor="t" rtlCol="false" tIns="0" lIns="0" bIns="0" rIns="0">
            <a:spAutoFit/>
          </a:bodyPr>
          <a:lstStyle/>
          <a:p>
            <a:pPr algn="just">
              <a:lnSpc>
                <a:spcPts val="3727"/>
              </a:lnSpc>
            </a:pPr>
            <a:r>
              <a:rPr lang="en-US" sz="2662" b="true">
                <a:solidFill>
                  <a:srgbClr val="8C2E2E"/>
                </a:solidFill>
                <a:latin typeface="Montaser Arabic Bold"/>
                <a:ea typeface="Montaser Arabic Bold"/>
                <a:cs typeface="Montaser Arabic Bold"/>
                <a:sym typeface="Montaser Arabic Bold"/>
              </a:rPr>
              <a:t>Tìm hiểu thói quen mua sắm cá nhân và mức độ ưu tiên chi tiêu của từng nhóm:</a:t>
            </a:r>
          </a:p>
          <a:p>
            <a:pPr algn="just" marL="574872" indent="-287436" lvl="1">
              <a:lnSpc>
                <a:spcPts val="3727"/>
              </a:lnSpc>
              <a:buFont typeface="Arial"/>
              <a:buChar char="•"/>
            </a:pPr>
            <a:r>
              <a:rPr lang="en-US" b="true" sz="2662">
                <a:solidFill>
                  <a:srgbClr val="1848A0"/>
                </a:solidFill>
                <a:latin typeface="Montaser Arabic Bold"/>
                <a:ea typeface="Montaser Arabic Bold"/>
                <a:cs typeface="Montaser Arabic Bold"/>
                <a:sym typeface="Montaser Arabic Bold"/>
              </a:rPr>
              <a:t>Nhóm tuổi 60-70:</a:t>
            </a:r>
            <a:r>
              <a:rPr lang="en-US" sz="2662">
                <a:solidFill>
                  <a:srgbClr val="1848A0"/>
                </a:solidFill>
                <a:latin typeface="Montaser Arabic"/>
                <a:ea typeface="Montaser Arabic"/>
                <a:cs typeface="Montaser Arabic"/>
                <a:sym typeface="Montaser Arabic"/>
              </a:rPr>
              <a:t> Mức chi tiêu của nhóm tuổi này thấp hơn một chút so với nhóm tuổi 50-59. Điều này có thể do thu nhập giảm sau khi nghỉ hưu hoặc xu hướng tiết kiệm cao hơn.</a:t>
            </a:r>
          </a:p>
          <a:p>
            <a:pPr algn="just">
              <a:lnSpc>
                <a:spcPts val="3727"/>
              </a:lnSpc>
              <a:spcBef>
                <a:spcPct val="0"/>
              </a:spcBef>
            </a:pPr>
          </a:p>
        </p:txBody>
      </p:sp>
      <p:sp>
        <p:nvSpPr>
          <p:cNvPr name="Freeform 5" id="5"/>
          <p:cNvSpPr/>
          <p:nvPr/>
        </p:nvSpPr>
        <p:spPr>
          <a:xfrm flipH="false" flipV="false" rot="0">
            <a:off x="17259300" y="9258300"/>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5400000">
            <a:off x="7716330" y="-7385056"/>
            <a:ext cx="1670462" cy="16754989"/>
            <a:chOff x="0" y="0"/>
            <a:chExt cx="439957" cy="4412837"/>
          </a:xfrm>
        </p:grpSpPr>
        <p:sp>
          <p:nvSpPr>
            <p:cNvPr name="Freeform 7" id="7"/>
            <p:cNvSpPr/>
            <p:nvPr/>
          </p:nvSpPr>
          <p:spPr>
            <a:xfrm flipH="false" flipV="false" rot="0">
              <a:off x="0" y="0"/>
              <a:ext cx="439957" cy="4412836"/>
            </a:xfrm>
            <a:custGeom>
              <a:avLst/>
              <a:gdLst/>
              <a:ahLst/>
              <a:cxnLst/>
              <a:rect r="r" b="b" t="t" l="l"/>
              <a:pathLst>
                <a:path h="4412836" w="439957">
                  <a:moveTo>
                    <a:pt x="0" y="0"/>
                  </a:moveTo>
                  <a:lnTo>
                    <a:pt x="439957" y="0"/>
                  </a:lnTo>
                  <a:lnTo>
                    <a:pt x="439957" y="4412836"/>
                  </a:lnTo>
                  <a:lnTo>
                    <a:pt x="0" y="4412836"/>
                  </a:lnTo>
                  <a:close/>
                </a:path>
              </a:pathLst>
            </a:custGeom>
            <a:solidFill>
              <a:srgbClr val="184C99"/>
            </a:solidFill>
          </p:spPr>
        </p:sp>
        <p:sp>
          <p:nvSpPr>
            <p:cNvPr name="TextBox 8" id="8"/>
            <p:cNvSpPr txBox="true"/>
            <p:nvPr/>
          </p:nvSpPr>
          <p:spPr>
            <a:xfrm>
              <a:off x="0" y="-38100"/>
              <a:ext cx="439957" cy="4450937"/>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720327" y="367020"/>
            <a:ext cx="1927203" cy="581863"/>
            <a:chOff x="0" y="0"/>
            <a:chExt cx="2569604" cy="775818"/>
          </a:xfrm>
        </p:grpSpPr>
        <p:grpSp>
          <p:nvGrpSpPr>
            <p:cNvPr name="Group 10" id="10"/>
            <p:cNvGrpSpPr/>
            <p:nvPr/>
          </p:nvGrpSpPr>
          <p:grpSpPr>
            <a:xfrm rot="5400000">
              <a:off x="-71587" y="137563"/>
              <a:ext cx="643864" cy="500691"/>
              <a:chOff x="0" y="0"/>
              <a:chExt cx="812800" cy="632061"/>
            </a:xfrm>
          </p:grpSpPr>
          <p:sp>
            <p:nvSpPr>
              <p:cNvPr name="Freeform 11" id="11"/>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A6B9DD"/>
              </a:solidFill>
            </p:spPr>
          </p:sp>
          <p:sp>
            <p:nvSpPr>
              <p:cNvPr name="TextBox 12" id="12"/>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TextBox 13" id="13"/>
            <p:cNvSpPr txBox="true"/>
            <p:nvPr/>
          </p:nvSpPr>
          <p:spPr>
            <a:xfrm rot="0">
              <a:off x="538456" y="-66675"/>
              <a:ext cx="2031148" cy="842493"/>
            </a:xfrm>
            <a:prstGeom prst="rect">
              <a:avLst/>
            </a:prstGeom>
          </p:spPr>
          <p:txBody>
            <a:bodyPr anchor="t" rtlCol="false" tIns="0" lIns="0" bIns="0" rIns="0">
              <a:spAutoFit/>
            </a:bodyPr>
            <a:lstStyle/>
            <a:p>
              <a:pPr algn="l" marL="0" indent="0" lvl="0">
                <a:lnSpc>
                  <a:spcPts val="5326"/>
                </a:lnSpc>
                <a:spcBef>
                  <a:spcPct val="0"/>
                </a:spcBef>
              </a:pPr>
              <a:r>
                <a:rPr lang="en-US" b="true" sz="3859">
                  <a:solidFill>
                    <a:srgbClr val="C2CFE9"/>
                  </a:solidFill>
                  <a:latin typeface="Montaser Arabic Bold"/>
                  <a:ea typeface="Montaser Arabic Bold"/>
                  <a:cs typeface="Montaser Arabic Bold"/>
                  <a:sym typeface="Montaser Arabic Bold"/>
                </a:rPr>
                <a:t>3.1.2</a:t>
              </a:r>
            </a:p>
          </p:txBody>
        </p:sp>
      </p:grpSp>
      <p:sp>
        <p:nvSpPr>
          <p:cNvPr name="TextBox 14" id="14"/>
          <p:cNvSpPr txBox="true"/>
          <p:nvPr/>
        </p:nvSpPr>
        <p:spPr>
          <a:xfrm rot="0">
            <a:off x="2306508" y="377837"/>
            <a:ext cx="13674985" cy="1225526"/>
          </a:xfrm>
          <a:prstGeom prst="rect">
            <a:avLst/>
          </a:prstGeom>
        </p:spPr>
        <p:txBody>
          <a:bodyPr anchor="t" rtlCol="false" tIns="0" lIns="0" bIns="0" rIns="0">
            <a:spAutoFit/>
          </a:bodyPr>
          <a:lstStyle/>
          <a:p>
            <a:pPr algn="just">
              <a:lnSpc>
                <a:spcPts val="4901"/>
              </a:lnSpc>
              <a:spcBef>
                <a:spcPct val="0"/>
              </a:spcBef>
            </a:pPr>
            <a:r>
              <a:rPr lang="en-US" b="true" sz="3500">
                <a:solidFill>
                  <a:srgbClr val="F4F4F4"/>
                </a:solidFill>
                <a:latin typeface="Montaser Arabic Bold"/>
                <a:ea typeface="Montaser Arabic Bold"/>
                <a:cs typeface="Montaser Arabic Bold"/>
                <a:sym typeface="Montaser Arabic Bold"/>
              </a:rPr>
              <a:t>d. Phân tích chi tiêu trung bình theo độ tuổi/nhóm tuổi (Average Spending by Age/Age Group):</a:t>
            </a:r>
          </a:p>
        </p:txBody>
      </p:sp>
      <p:sp>
        <p:nvSpPr>
          <p:cNvPr name="AutoShape 15" id="15"/>
          <p:cNvSpPr/>
          <p:nvPr/>
        </p:nvSpPr>
        <p:spPr>
          <a:xfrm flipV="true">
            <a:off x="9248639" y="1934834"/>
            <a:ext cx="0" cy="7852522"/>
          </a:xfrm>
          <a:prstGeom prst="line">
            <a:avLst/>
          </a:prstGeom>
          <a:ln cap="flat" w="19050">
            <a:solidFill>
              <a:srgbClr val="C5D9F3"/>
            </a:solidFill>
            <a:prstDash val="solid"/>
            <a:headEnd type="none" len="sm" w="sm"/>
            <a:tailEnd type="none" len="sm" w="sm"/>
          </a:ln>
        </p:spPr>
      </p:sp>
      <p:sp>
        <p:nvSpPr>
          <p:cNvPr name="TextBox 16" id="16"/>
          <p:cNvSpPr txBox="true"/>
          <p:nvPr/>
        </p:nvSpPr>
        <p:spPr>
          <a:xfrm rot="0">
            <a:off x="270615" y="2715800"/>
            <a:ext cx="1942767" cy="505200"/>
          </a:xfrm>
          <a:prstGeom prst="rect">
            <a:avLst/>
          </a:prstGeom>
        </p:spPr>
        <p:txBody>
          <a:bodyPr anchor="t" rtlCol="false" tIns="0" lIns="0" bIns="0" rIns="0">
            <a:spAutoFit/>
          </a:bodyPr>
          <a:lstStyle/>
          <a:p>
            <a:pPr algn="ctr">
              <a:lnSpc>
                <a:spcPts val="4179"/>
              </a:lnSpc>
            </a:pPr>
            <a:r>
              <a:rPr lang="en-US" sz="2985" b="true">
                <a:solidFill>
                  <a:srgbClr val="000000"/>
                </a:solidFill>
                <a:latin typeface="Montaser Arabic Bold"/>
                <a:ea typeface="Montaser Arabic Bold"/>
                <a:cs typeface="Montaser Arabic Bold"/>
                <a:sym typeface="Montaser Arabic Bold"/>
              </a:rPr>
              <a:t>Output:</a:t>
            </a:r>
          </a:p>
        </p:txBody>
      </p:sp>
    </p:spTree>
  </p:cSld>
  <p:clrMapOvr>
    <a:masterClrMapping/>
  </p:clrMapOvr>
  <p:transition spd="slow">
    <p:cover dir="ld"/>
  </p:transition>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1463054" y="1924069"/>
            <a:ext cx="11649758" cy="11778248"/>
          </a:xfrm>
          <a:custGeom>
            <a:avLst/>
            <a:gdLst/>
            <a:ahLst/>
            <a:cxnLst/>
            <a:rect r="r" b="b" t="t" l="l"/>
            <a:pathLst>
              <a:path h="11778248" w="11649758">
                <a:moveTo>
                  <a:pt x="0" y="0"/>
                </a:moveTo>
                <a:lnTo>
                  <a:pt x="11649758" y="0"/>
                </a:lnTo>
                <a:lnTo>
                  <a:pt x="11649758" y="11778249"/>
                </a:lnTo>
                <a:lnTo>
                  <a:pt x="0" y="117782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03176" y="2816333"/>
            <a:ext cx="10895267" cy="5671319"/>
          </a:xfrm>
          <a:prstGeom prst="rect">
            <a:avLst/>
          </a:prstGeom>
        </p:spPr>
        <p:txBody>
          <a:bodyPr anchor="t" rtlCol="false" tIns="0" lIns="0" bIns="0" rIns="0">
            <a:spAutoFit/>
          </a:bodyPr>
          <a:lstStyle/>
          <a:p>
            <a:pPr algn="just">
              <a:lnSpc>
                <a:spcPts val="6453"/>
              </a:lnSpc>
            </a:pPr>
            <a:r>
              <a:rPr lang="en-US" b="true" sz="3841" spc="126">
                <a:solidFill>
                  <a:srgbClr val="1C53A3"/>
                </a:solidFill>
                <a:latin typeface="Montaser Arabic Bold"/>
                <a:ea typeface="Montaser Arabic Bold"/>
                <a:cs typeface="Montaser Arabic Bold"/>
                <a:sym typeface="Montaser Arabic Bold"/>
              </a:rPr>
              <a:t>Mục tiêu: </a:t>
            </a:r>
          </a:p>
          <a:p>
            <a:pPr algn="just">
              <a:lnSpc>
                <a:spcPts val="6453"/>
              </a:lnSpc>
            </a:pPr>
            <a:r>
              <a:rPr lang="en-US" sz="3841" spc="126">
                <a:solidFill>
                  <a:srgbClr val="1C53A3"/>
                </a:solidFill>
                <a:latin typeface="Montaser Arabic"/>
                <a:ea typeface="Montaser Arabic"/>
                <a:cs typeface="Montaser Arabic"/>
                <a:sym typeface="Montaser Arabic"/>
              </a:rPr>
              <a:t>Tìm hiểu sâu hơn và kiểm tra dự đoán về thói quen mua sắm theo từng độ tuổi đối với từng loại sản phẩm/từng mặt hàng, hỗ trợ tối ưu hóa hành vi tiêu dùng của khách hàng</a:t>
            </a:r>
          </a:p>
          <a:p>
            <a:pPr algn="just">
              <a:lnSpc>
                <a:spcPts val="6453"/>
              </a:lnSpc>
            </a:pPr>
          </a:p>
        </p:txBody>
      </p:sp>
      <p:sp>
        <p:nvSpPr>
          <p:cNvPr name="Freeform 4" id="4"/>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317123" y="9494174"/>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5400000">
            <a:off x="8936219" y="-7542263"/>
            <a:ext cx="1670462" cy="16754989"/>
            <a:chOff x="0" y="0"/>
            <a:chExt cx="439957" cy="4412837"/>
          </a:xfrm>
        </p:grpSpPr>
        <p:sp>
          <p:nvSpPr>
            <p:cNvPr name="Freeform 7" id="7"/>
            <p:cNvSpPr/>
            <p:nvPr/>
          </p:nvSpPr>
          <p:spPr>
            <a:xfrm flipH="false" flipV="false" rot="0">
              <a:off x="0" y="0"/>
              <a:ext cx="439957" cy="4412836"/>
            </a:xfrm>
            <a:custGeom>
              <a:avLst/>
              <a:gdLst/>
              <a:ahLst/>
              <a:cxnLst/>
              <a:rect r="r" b="b" t="t" l="l"/>
              <a:pathLst>
                <a:path h="4412836" w="439957">
                  <a:moveTo>
                    <a:pt x="0" y="0"/>
                  </a:moveTo>
                  <a:lnTo>
                    <a:pt x="439957" y="0"/>
                  </a:lnTo>
                  <a:lnTo>
                    <a:pt x="439957" y="4412836"/>
                  </a:lnTo>
                  <a:lnTo>
                    <a:pt x="0" y="4412836"/>
                  </a:lnTo>
                  <a:close/>
                </a:path>
              </a:pathLst>
            </a:custGeom>
            <a:solidFill>
              <a:srgbClr val="C2CFE9"/>
            </a:solidFill>
          </p:spPr>
        </p:sp>
        <p:sp>
          <p:nvSpPr>
            <p:cNvPr name="TextBox 8" id="8"/>
            <p:cNvSpPr txBox="true"/>
            <p:nvPr/>
          </p:nvSpPr>
          <p:spPr>
            <a:xfrm>
              <a:off x="0" y="-38100"/>
              <a:ext cx="439957" cy="4450937"/>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2560478" y="560116"/>
            <a:ext cx="15330598" cy="984793"/>
          </a:xfrm>
          <a:prstGeom prst="rect">
            <a:avLst/>
          </a:prstGeom>
        </p:spPr>
        <p:txBody>
          <a:bodyPr anchor="t" rtlCol="false" tIns="0" lIns="0" bIns="0" rIns="0">
            <a:spAutoFit/>
          </a:bodyPr>
          <a:lstStyle/>
          <a:p>
            <a:pPr algn="l">
              <a:lnSpc>
                <a:spcPts val="3658"/>
              </a:lnSpc>
            </a:pPr>
            <a:r>
              <a:rPr lang="en-US" sz="3451" b="true">
                <a:solidFill>
                  <a:srgbClr val="1C53A3"/>
                </a:solidFill>
                <a:latin typeface="Montaser Arabic Bold"/>
                <a:ea typeface="Montaser Arabic Bold"/>
                <a:cs typeface="Montaser Arabic Bold"/>
                <a:sym typeface="Montaser Arabic Bold"/>
              </a:rPr>
              <a:t>e. Phân tích chi tiêu trung bình theo mặt hàng và nhóm tuổi (Average Spending by Product Category and Age/Age Group)</a:t>
            </a:r>
          </a:p>
          <a:p>
            <a:pPr algn="l">
              <a:lnSpc>
                <a:spcPts val="665"/>
              </a:lnSpc>
            </a:pPr>
          </a:p>
        </p:txBody>
      </p:sp>
      <p:sp>
        <p:nvSpPr>
          <p:cNvPr name="Freeform 10" id="10"/>
          <p:cNvSpPr/>
          <p:nvPr/>
        </p:nvSpPr>
        <p:spPr>
          <a:xfrm flipH="false" flipV="false" rot="0">
            <a:off x="177800" y="191288"/>
            <a:ext cx="850900" cy="990859"/>
          </a:xfrm>
          <a:custGeom>
            <a:avLst/>
            <a:gdLst/>
            <a:ahLst/>
            <a:cxnLst/>
            <a:rect r="r" b="b" t="t" l="l"/>
            <a:pathLst>
              <a:path h="990859" w="850900">
                <a:moveTo>
                  <a:pt x="0" y="0"/>
                </a:moveTo>
                <a:lnTo>
                  <a:pt x="850900" y="0"/>
                </a:lnTo>
                <a:lnTo>
                  <a:pt x="850900" y="990860"/>
                </a:lnTo>
                <a:lnTo>
                  <a:pt x="0" y="9908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5400000">
            <a:off x="1561849" y="84510"/>
            <a:ext cx="315045" cy="244989"/>
            <a:chOff x="0" y="0"/>
            <a:chExt cx="812800" cy="632061"/>
          </a:xfrm>
        </p:grpSpPr>
        <p:sp>
          <p:nvSpPr>
            <p:cNvPr name="Freeform 12" id="12"/>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5D687C"/>
            </a:solidFill>
          </p:spPr>
        </p:sp>
        <p:sp>
          <p:nvSpPr>
            <p:cNvPr name="TextBox 13" id="13"/>
            <p:cNvSpPr txBox="true"/>
            <p:nvPr/>
          </p:nvSpPr>
          <p:spPr>
            <a:xfrm>
              <a:off x="127000" y="245832"/>
              <a:ext cx="558800" cy="341082"/>
            </a:xfrm>
            <a:prstGeom prst="rect">
              <a:avLst/>
            </a:prstGeom>
          </p:spPr>
          <p:txBody>
            <a:bodyPr anchor="ctr" rtlCol="false" tIns="57643" lIns="57643" bIns="57643" rIns="57643"/>
            <a:lstStyle/>
            <a:p>
              <a:pPr algn="ctr">
                <a:lnSpc>
                  <a:spcPts val="2605"/>
                </a:lnSpc>
              </a:pPr>
            </a:p>
          </p:txBody>
        </p:sp>
      </p:grpSp>
      <p:sp>
        <p:nvSpPr>
          <p:cNvPr name="TextBox 14" id="14"/>
          <p:cNvSpPr txBox="true"/>
          <p:nvPr/>
        </p:nvSpPr>
        <p:spPr>
          <a:xfrm rot="0">
            <a:off x="2000719" y="-57150"/>
            <a:ext cx="1523361" cy="537368"/>
          </a:xfrm>
          <a:prstGeom prst="rect">
            <a:avLst/>
          </a:prstGeom>
        </p:spPr>
        <p:txBody>
          <a:bodyPr anchor="t" rtlCol="false" tIns="0" lIns="0" bIns="0" rIns="0">
            <a:spAutoFit/>
          </a:bodyPr>
          <a:lstStyle/>
          <a:p>
            <a:pPr algn="l" marL="0" indent="0" lvl="0">
              <a:lnSpc>
                <a:spcPts val="4360"/>
              </a:lnSpc>
              <a:spcBef>
                <a:spcPct val="0"/>
              </a:spcBef>
            </a:pPr>
            <a:r>
              <a:rPr lang="en-US" b="true" sz="3159">
                <a:solidFill>
                  <a:srgbClr val="5D687C"/>
                </a:solidFill>
                <a:latin typeface="Montaser Arabic Bold"/>
                <a:ea typeface="Montaser Arabic Bold"/>
                <a:cs typeface="Montaser Arabic Bold"/>
                <a:sym typeface="Montaser Arabic Bold"/>
              </a:rPr>
              <a:t>3.1.2</a:t>
            </a:r>
          </a:p>
        </p:txBody>
      </p:sp>
    </p:spTree>
  </p:cSld>
  <p:clrMapOvr>
    <a:masterClrMapping/>
  </p:clrMapOvr>
  <p:transition spd="slow">
    <p:cover dir="ld"/>
  </p:transition>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17123" y="9494174"/>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5400000">
            <a:off x="8046574" y="-7251226"/>
            <a:ext cx="1670462" cy="16754989"/>
            <a:chOff x="0" y="0"/>
            <a:chExt cx="439957" cy="4412837"/>
          </a:xfrm>
        </p:grpSpPr>
        <p:sp>
          <p:nvSpPr>
            <p:cNvPr name="Freeform 5" id="5"/>
            <p:cNvSpPr/>
            <p:nvPr/>
          </p:nvSpPr>
          <p:spPr>
            <a:xfrm flipH="false" flipV="false" rot="0">
              <a:off x="0" y="0"/>
              <a:ext cx="439957" cy="4412836"/>
            </a:xfrm>
            <a:custGeom>
              <a:avLst/>
              <a:gdLst/>
              <a:ahLst/>
              <a:cxnLst/>
              <a:rect r="r" b="b" t="t" l="l"/>
              <a:pathLst>
                <a:path h="4412836" w="439957">
                  <a:moveTo>
                    <a:pt x="0" y="0"/>
                  </a:moveTo>
                  <a:lnTo>
                    <a:pt x="439957" y="0"/>
                  </a:lnTo>
                  <a:lnTo>
                    <a:pt x="439957" y="4412836"/>
                  </a:lnTo>
                  <a:lnTo>
                    <a:pt x="0" y="4412836"/>
                  </a:lnTo>
                  <a:close/>
                </a:path>
              </a:pathLst>
            </a:custGeom>
            <a:solidFill>
              <a:srgbClr val="C2CFE9"/>
            </a:solidFill>
          </p:spPr>
        </p:sp>
        <p:sp>
          <p:nvSpPr>
            <p:cNvPr name="TextBox 6" id="6"/>
            <p:cNvSpPr txBox="true"/>
            <p:nvPr/>
          </p:nvSpPr>
          <p:spPr>
            <a:xfrm>
              <a:off x="0" y="-38100"/>
              <a:ext cx="439957" cy="4450937"/>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2135576" y="800225"/>
            <a:ext cx="15330598" cy="984793"/>
          </a:xfrm>
          <a:prstGeom prst="rect">
            <a:avLst/>
          </a:prstGeom>
        </p:spPr>
        <p:txBody>
          <a:bodyPr anchor="t" rtlCol="false" tIns="0" lIns="0" bIns="0" rIns="0">
            <a:spAutoFit/>
          </a:bodyPr>
          <a:lstStyle/>
          <a:p>
            <a:pPr algn="l">
              <a:lnSpc>
                <a:spcPts val="3658"/>
              </a:lnSpc>
            </a:pPr>
            <a:r>
              <a:rPr lang="en-US" sz="3451" b="true">
                <a:solidFill>
                  <a:srgbClr val="1C53A3"/>
                </a:solidFill>
                <a:latin typeface="Montaser Arabic Bold"/>
                <a:ea typeface="Montaser Arabic Bold"/>
                <a:cs typeface="Montaser Arabic Bold"/>
                <a:sym typeface="Montaser Arabic Bold"/>
              </a:rPr>
              <a:t>e. Phân tích Chi tiêu trung bình theo mặt hàng và Nhóm tuổi (Average Spending by Product Category and Age/Age Group)</a:t>
            </a:r>
          </a:p>
          <a:p>
            <a:pPr algn="l">
              <a:lnSpc>
                <a:spcPts val="665"/>
              </a:lnSpc>
            </a:pPr>
          </a:p>
        </p:txBody>
      </p:sp>
      <p:sp>
        <p:nvSpPr>
          <p:cNvPr name="Freeform 8" id="8"/>
          <p:cNvSpPr/>
          <p:nvPr/>
        </p:nvSpPr>
        <p:spPr>
          <a:xfrm flipH="false" flipV="false" rot="0">
            <a:off x="17040176" y="9258300"/>
            <a:ext cx="850900" cy="990859"/>
          </a:xfrm>
          <a:custGeom>
            <a:avLst/>
            <a:gdLst/>
            <a:ahLst/>
            <a:cxnLst/>
            <a:rect r="r" b="b" t="t" l="l"/>
            <a:pathLst>
              <a:path h="990859" w="850900">
                <a:moveTo>
                  <a:pt x="0" y="0"/>
                </a:moveTo>
                <a:lnTo>
                  <a:pt x="850900" y="0"/>
                </a:lnTo>
                <a:lnTo>
                  <a:pt x="850900" y="990859"/>
                </a:lnTo>
                <a:lnTo>
                  <a:pt x="0" y="9908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783711" y="512491"/>
            <a:ext cx="1888834" cy="480218"/>
            <a:chOff x="0" y="0"/>
            <a:chExt cx="2518445" cy="640291"/>
          </a:xfrm>
        </p:grpSpPr>
        <p:grpSp>
          <p:nvGrpSpPr>
            <p:cNvPr name="Group 10" id="10"/>
            <p:cNvGrpSpPr/>
            <p:nvPr/>
          </p:nvGrpSpPr>
          <p:grpSpPr>
            <a:xfrm rot="5400000">
              <a:off x="-46704" y="156819"/>
              <a:ext cx="420060" cy="326653"/>
              <a:chOff x="0" y="0"/>
              <a:chExt cx="812800" cy="632061"/>
            </a:xfrm>
          </p:grpSpPr>
          <p:sp>
            <p:nvSpPr>
              <p:cNvPr name="Freeform 11" id="11"/>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5D687C"/>
              </a:solidFill>
            </p:spPr>
          </p:sp>
          <p:sp>
            <p:nvSpPr>
              <p:cNvPr name="TextBox 12" id="12"/>
              <p:cNvSpPr txBox="true"/>
              <p:nvPr/>
            </p:nvSpPr>
            <p:spPr>
              <a:xfrm>
                <a:off x="127000" y="245832"/>
                <a:ext cx="558800" cy="341082"/>
              </a:xfrm>
              <a:prstGeom prst="rect">
                <a:avLst/>
              </a:prstGeom>
            </p:spPr>
            <p:txBody>
              <a:bodyPr anchor="ctr" rtlCol="false" tIns="57643" lIns="57643" bIns="57643" rIns="57643"/>
              <a:lstStyle/>
              <a:p>
                <a:pPr algn="ctr">
                  <a:lnSpc>
                    <a:spcPts val="2605"/>
                  </a:lnSpc>
                </a:pPr>
              </a:p>
            </p:txBody>
          </p:sp>
        </p:grpSp>
        <p:sp>
          <p:nvSpPr>
            <p:cNvPr name="TextBox 13" id="13"/>
            <p:cNvSpPr txBox="true"/>
            <p:nvPr/>
          </p:nvSpPr>
          <p:spPr>
            <a:xfrm rot="0">
              <a:off x="487297" y="-57150"/>
              <a:ext cx="2031148" cy="697441"/>
            </a:xfrm>
            <a:prstGeom prst="rect">
              <a:avLst/>
            </a:prstGeom>
          </p:spPr>
          <p:txBody>
            <a:bodyPr anchor="t" rtlCol="false" tIns="0" lIns="0" bIns="0" rIns="0">
              <a:spAutoFit/>
            </a:bodyPr>
            <a:lstStyle/>
            <a:p>
              <a:pPr algn="l" marL="0" indent="0" lvl="0">
                <a:lnSpc>
                  <a:spcPts val="4360"/>
                </a:lnSpc>
                <a:spcBef>
                  <a:spcPct val="0"/>
                </a:spcBef>
              </a:pPr>
              <a:r>
                <a:rPr lang="en-US" b="true" sz="3159">
                  <a:solidFill>
                    <a:srgbClr val="5D687C"/>
                  </a:solidFill>
                  <a:latin typeface="Montaser Arabic Bold"/>
                  <a:ea typeface="Montaser Arabic Bold"/>
                  <a:cs typeface="Montaser Arabic Bold"/>
                  <a:sym typeface="Montaser Arabic Bold"/>
                </a:rPr>
                <a:t>3.1.2</a:t>
              </a:r>
            </a:p>
          </p:txBody>
        </p:sp>
      </p:grpSp>
      <p:sp>
        <p:nvSpPr>
          <p:cNvPr name="Freeform 14" id="14"/>
          <p:cNvSpPr/>
          <p:nvPr/>
        </p:nvSpPr>
        <p:spPr>
          <a:xfrm flipH="false" flipV="false" rot="0">
            <a:off x="2261303" y="2704824"/>
            <a:ext cx="14111639" cy="4071086"/>
          </a:xfrm>
          <a:custGeom>
            <a:avLst/>
            <a:gdLst/>
            <a:ahLst/>
            <a:cxnLst/>
            <a:rect r="r" b="b" t="t" l="l"/>
            <a:pathLst>
              <a:path h="4071086" w="14111639">
                <a:moveTo>
                  <a:pt x="0" y="0"/>
                </a:moveTo>
                <a:lnTo>
                  <a:pt x="14111639" y="0"/>
                </a:lnTo>
                <a:lnTo>
                  <a:pt x="14111639" y="4071086"/>
                </a:lnTo>
                <a:lnTo>
                  <a:pt x="0" y="4071086"/>
                </a:lnTo>
                <a:lnTo>
                  <a:pt x="0" y="0"/>
                </a:lnTo>
                <a:close/>
              </a:path>
            </a:pathLst>
          </a:custGeom>
          <a:blipFill>
            <a:blip r:embed="rId6"/>
            <a:stretch>
              <a:fillRect l="-1098" t="-12946" r="-101357" b="-247079"/>
            </a:stretch>
          </a:blipFill>
          <a:ln w="19050" cap="sq">
            <a:solidFill>
              <a:srgbClr val="000000"/>
            </a:solidFill>
            <a:prstDash val="solid"/>
            <a:miter/>
          </a:ln>
        </p:spPr>
      </p:sp>
      <p:sp>
        <p:nvSpPr>
          <p:cNvPr name="Freeform 15" id="15"/>
          <p:cNvSpPr/>
          <p:nvPr/>
        </p:nvSpPr>
        <p:spPr>
          <a:xfrm flipH="false" flipV="false" rot="5400000">
            <a:off x="-2297912" y="3779451"/>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7">
              <a:alphaModFix amt="61000"/>
              <a:extLst>
                <a:ext uri="{96DAC541-7B7A-43D3-8B79-37D633B846F1}">
                  <asvg:svgBlip xmlns:asvg="http://schemas.microsoft.com/office/drawing/2016/SVG/main" r:embed="rId8"/>
                </a:ext>
              </a:extLst>
            </a:blip>
            <a:stretch>
              <a:fillRect l="0" t="0" r="0" b="0"/>
            </a:stretch>
          </a:blipFill>
        </p:spPr>
      </p:sp>
      <p:sp>
        <p:nvSpPr>
          <p:cNvPr name="TextBox 16" id="16"/>
          <p:cNvSpPr txBox="true"/>
          <p:nvPr/>
        </p:nvSpPr>
        <p:spPr>
          <a:xfrm rot="0">
            <a:off x="177800" y="2199624"/>
            <a:ext cx="1942767" cy="505200"/>
          </a:xfrm>
          <a:prstGeom prst="rect">
            <a:avLst/>
          </a:prstGeom>
        </p:spPr>
        <p:txBody>
          <a:bodyPr anchor="t" rtlCol="false" tIns="0" lIns="0" bIns="0" rIns="0">
            <a:spAutoFit/>
          </a:bodyPr>
          <a:lstStyle/>
          <a:p>
            <a:pPr algn="ctr">
              <a:lnSpc>
                <a:spcPts val="4179"/>
              </a:lnSpc>
            </a:pPr>
            <a:r>
              <a:rPr lang="en-US" sz="2985" b="true">
                <a:solidFill>
                  <a:srgbClr val="000000"/>
                </a:solidFill>
                <a:latin typeface="Montaser Arabic Bold"/>
                <a:ea typeface="Montaser Arabic Bold"/>
                <a:cs typeface="Montaser Arabic Bold"/>
                <a:sym typeface="Montaser Arabic Bold"/>
              </a:rPr>
              <a:t>Output:</a:t>
            </a:r>
          </a:p>
        </p:txBody>
      </p:sp>
      <p:sp>
        <p:nvSpPr>
          <p:cNvPr name="TextBox 17" id="17"/>
          <p:cNvSpPr txBox="true"/>
          <p:nvPr/>
        </p:nvSpPr>
        <p:spPr>
          <a:xfrm rot="0">
            <a:off x="783711" y="7004510"/>
            <a:ext cx="17025097" cy="2453620"/>
          </a:xfrm>
          <a:prstGeom prst="rect">
            <a:avLst/>
          </a:prstGeom>
        </p:spPr>
        <p:txBody>
          <a:bodyPr anchor="t" rtlCol="false" tIns="0" lIns="0" bIns="0" rIns="0">
            <a:spAutoFit/>
          </a:bodyPr>
          <a:lstStyle/>
          <a:p>
            <a:pPr algn="just">
              <a:lnSpc>
                <a:spcPts val="4936"/>
              </a:lnSpc>
            </a:pPr>
            <a:r>
              <a:rPr lang="en-US" sz="3525" b="true">
                <a:solidFill>
                  <a:srgbClr val="1848A0"/>
                </a:solidFill>
                <a:latin typeface="Montaser Arabic Bold"/>
                <a:ea typeface="Montaser Arabic Bold"/>
                <a:cs typeface="Montaser Arabic Bold"/>
                <a:sym typeface="Montaser Arabic Bold"/>
              </a:rPr>
              <a:t>→ </a:t>
            </a:r>
            <a:r>
              <a:rPr lang="en-US" sz="3525">
                <a:solidFill>
                  <a:srgbClr val="1848A0"/>
                </a:solidFill>
                <a:latin typeface="Montaser Arabic"/>
                <a:ea typeface="Montaser Arabic"/>
                <a:cs typeface="Montaser Arabic"/>
                <a:sym typeface="Montaser Arabic"/>
              </a:rPr>
              <a:t>Có sự khác biệt nhỏ giữa các nhóm tuổi và mặt hàng, nhưng nhìn chung, mức chi tiêu trung bình không có sự chênh lệch quá lớn.</a:t>
            </a:r>
          </a:p>
          <a:p>
            <a:pPr algn="just">
              <a:lnSpc>
                <a:spcPts val="4936"/>
              </a:lnSpc>
              <a:spcBef>
                <a:spcPct val="0"/>
              </a:spcBef>
            </a:pPr>
            <a:r>
              <a:rPr lang="en-US" b="true" sz="3525">
                <a:solidFill>
                  <a:srgbClr val="1848A0"/>
                </a:solidFill>
                <a:latin typeface="Montaser Arabic Bold"/>
                <a:ea typeface="Montaser Arabic Bold"/>
                <a:cs typeface="Montaser Arabic Bold"/>
                <a:sym typeface="Montaser Arabic Bold"/>
              </a:rPr>
              <a:t>→ </a:t>
            </a:r>
            <a:r>
              <a:rPr lang="en-US" sz="3525">
                <a:solidFill>
                  <a:srgbClr val="1848A0"/>
                </a:solidFill>
                <a:latin typeface="Montaser Arabic"/>
                <a:ea typeface="Montaser Arabic"/>
                <a:cs typeface="Montaser Arabic"/>
                <a:sym typeface="Montaser Arabic"/>
              </a:rPr>
              <a:t>Biểu đồ này cho phép tìm hiểu chi tiết hơn về thói quen mua sắm/ mức độ chi tiêu từng nhóm tuổi đối với từng mặt hàng, chẳng hạn như:</a:t>
            </a:r>
          </a:p>
        </p:txBody>
      </p:sp>
    </p:spTree>
  </p:cSld>
  <p:clrMapOvr>
    <a:masterClrMapping/>
  </p:clrMapOvr>
  <p:transition spd="slow">
    <p:cover dir="ld"/>
  </p:transition>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17123" y="9494174"/>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5400000">
            <a:off x="8046574" y="-7251226"/>
            <a:ext cx="1670462" cy="16754989"/>
            <a:chOff x="0" y="0"/>
            <a:chExt cx="439957" cy="4412837"/>
          </a:xfrm>
        </p:grpSpPr>
        <p:sp>
          <p:nvSpPr>
            <p:cNvPr name="Freeform 5" id="5"/>
            <p:cNvSpPr/>
            <p:nvPr/>
          </p:nvSpPr>
          <p:spPr>
            <a:xfrm flipH="false" flipV="false" rot="0">
              <a:off x="0" y="0"/>
              <a:ext cx="439957" cy="4412836"/>
            </a:xfrm>
            <a:custGeom>
              <a:avLst/>
              <a:gdLst/>
              <a:ahLst/>
              <a:cxnLst/>
              <a:rect r="r" b="b" t="t" l="l"/>
              <a:pathLst>
                <a:path h="4412836" w="439957">
                  <a:moveTo>
                    <a:pt x="0" y="0"/>
                  </a:moveTo>
                  <a:lnTo>
                    <a:pt x="439957" y="0"/>
                  </a:lnTo>
                  <a:lnTo>
                    <a:pt x="439957" y="4412836"/>
                  </a:lnTo>
                  <a:lnTo>
                    <a:pt x="0" y="4412836"/>
                  </a:lnTo>
                  <a:close/>
                </a:path>
              </a:pathLst>
            </a:custGeom>
            <a:solidFill>
              <a:srgbClr val="C2CFE9"/>
            </a:solidFill>
          </p:spPr>
        </p:sp>
        <p:sp>
          <p:nvSpPr>
            <p:cNvPr name="TextBox 6" id="6"/>
            <p:cNvSpPr txBox="true"/>
            <p:nvPr/>
          </p:nvSpPr>
          <p:spPr>
            <a:xfrm>
              <a:off x="0" y="-38100"/>
              <a:ext cx="439957" cy="4450937"/>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2135576" y="800225"/>
            <a:ext cx="15330598" cy="984793"/>
          </a:xfrm>
          <a:prstGeom prst="rect">
            <a:avLst/>
          </a:prstGeom>
        </p:spPr>
        <p:txBody>
          <a:bodyPr anchor="t" rtlCol="false" tIns="0" lIns="0" bIns="0" rIns="0">
            <a:spAutoFit/>
          </a:bodyPr>
          <a:lstStyle/>
          <a:p>
            <a:pPr algn="l">
              <a:lnSpc>
                <a:spcPts val="3658"/>
              </a:lnSpc>
            </a:pPr>
            <a:r>
              <a:rPr lang="en-US" sz="3451" b="true">
                <a:solidFill>
                  <a:srgbClr val="1C53A3"/>
                </a:solidFill>
                <a:latin typeface="Montaser Arabic Bold"/>
                <a:ea typeface="Montaser Arabic Bold"/>
                <a:cs typeface="Montaser Arabic Bold"/>
                <a:sym typeface="Montaser Arabic Bold"/>
              </a:rPr>
              <a:t>e. Phân tích chi tiêu trung bình theo mặt hàng và nhóm tuổi (Average Spending by Product Category and Age/Age Group)</a:t>
            </a:r>
          </a:p>
          <a:p>
            <a:pPr algn="l">
              <a:lnSpc>
                <a:spcPts val="665"/>
              </a:lnSpc>
            </a:pPr>
          </a:p>
        </p:txBody>
      </p:sp>
      <p:sp>
        <p:nvSpPr>
          <p:cNvPr name="Freeform 8" id="8"/>
          <p:cNvSpPr/>
          <p:nvPr/>
        </p:nvSpPr>
        <p:spPr>
          <a:xfrm flipH="false" flipV="false" rot="0">
            <a:off x="17040176" y="9258300"/>
            <a:ext cx="850900" cy="990859"/>
          </a:xfrm>
          <a:custGeom>
            <a:avLst/>
            <a:gdLst/>
            <a:ahLst/>
            <a:cxnLst/>
            <a:rect r="r" b="b" t="t" l="l"/>
            <a:pathLst>
              <a:path h="990859" w="850900">
                <a:moveTo>
                  <a:pt x="0" y="0"/>
                </a:moveTo>
                <a:lnTo>
                  <a:pt x="850900" y="0"/>
                </a:lnTo>
                <a:lnTo>
                  <a:pt x="850900" y="990859"/>
                </a:lnTo>
                <a:lnTo>
                  <a:pt x="0" y="9908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783711" y="512491"/>
            <a:ext cx="1888834" cy="480218"/>
            <a:chOff x="0" y="0"/>
            <a:chExt cx="2518445" cy="640291"/>
          </a:xfrm>
        </p:grpSpPr>
        <p:grpSp>
          <p:nvGrpSpPr>
            <p:cNvPr name="Group 10" id="10"/>
            <p:cNvGrpSpPr/>
            <p:nvPr/>
          </p:nvGrpSpPr>
          <p:grpSpPr>
            <a:xfrm rot="5400000">
              <a:off x="-46704" y="156819"/>
              <a:ext cx="420060" cy="326653"/>
              <a:chOff x="0" y="0"/>
              <a:chExt cx="812800" cy="632061"/>
            </a:xfrm>
          </p:grpSpPr>
          <p:sp>
            <p:nvSpPr>
              <p:cNvPr name="Freeform 11" id="11"/>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5D687C"/>
              </a:solidFill>
            </p:spPr>
          </p:sp>
          <p:sp>
            <p:nvSpPr>
              <p:cNvPr name="TextBox 12" id="12"/>
              <p:cNvSpPr txBox="true"/>
              <p:nvPr/>
            </p:nvSpPr>
            <p:spPr>
              <a:xfrm>
                <a:off x="127000" y="245832"/>
                <a:ext cx="558800" cy="341082"/>
              </a:xfrm>
              <a:prstGeom prst="rect">
                <a:avLst/>
              </a:prstGeom>
            </p:spPr>
            <p:txBody>
              <a:bodyPr anchor="ctr" rtlCol="false" tIns="57643" lIns="57643" bIns="57643" rIns="57643"/>
              <a:lstStyle/>
              <a:p>
                <a:pPr algn="ctr">
                  <a:lnSpc>
                    <a:spcPts val="2605"/>
                  </a:lnSpc>
                </a:pPr>
              </a:p>
            </p:txBody>
          </p:sp>
        </p:grpSp>
        <p:sp>
          <p:nvSpPr>
            <p:cNvPr name="TextBox 13" id="13"/>
            <p:cNvSpPr txBox="true"/>
            <p:nvPr/>
          </p:nvSpPr>
          <p:spPr>
            <a:xfrm rot="0">
              <a:off x="487297" y="-57150"/>
              <a:ext cx="2031148" cy="697441"/>
            </a:xfrm>
            <a:prstGeom prst="rect">
              <a:avLst/>
            </a:prstGeom>
          </p:spPr>
          <p:txBody>
            <a:bodyPr anchor="t" rtlCol="false" tIns="0" lIns="0" bIns="0" rIns="0">
              <a:spAutoFit/>
            </a:bodyPr>
            <a:lstStyle/>
            <a:p>
              <a:pPr algn="l" marL="0" indent="0" lvl="0">
                <a:lnSpc>
                  <a:spcPts val="4360"/>
                </a:lnSpc>
                <a:spcBef>
                  <a:spcPct val="0"/>
                </a:spcBef>
              </a:pPr>
              <a:r>
                <a:rPr lang="en-US" b="true" sz="3159">
                  <a:solidFill>
                    <a:srgbClr val="5D687C"/>
                  </a:solidFill>
                  <a:latin typeface="Montaser Arabic Bold"/>
                  <a:ea typeface="Montaser Arabic Bold"/>
                  <a:cs typeface="Montaser Arabic Bold"/>
                  <a:sym typeface="Montaser Arabic Bold"/>
                </a:rPr>
                <a:t>3.1.2</a:t>
              </a:r>
            </a:p>
          </p:txBody>
        </p:sp>
      </p:grpSp>
      <p:sp>
        <p:nvSpPr>
          <p:cNvPr name="Freeform 14" id="14"/>
          <p:cNvSpPr/>
          <p:nvPr/>
        </p:nvSpPr>
        <p:spPr>
          <a:xfrm flipH="false" flipV="false" rot="0">
            <a:off x="2285924" y="2462001"/>
            <a:ext cx="14202221" cy="4097219"/>
          </a:xfrm>
          <a:custGeom>
            <a:avLst/>
            <a:gdLst/>
            <a:ahLst/>
            <a:cxnLst/>
            <a:rect r="r" b="b" t="t" l="l"/>
            <a:pathLst>
              <a:path h="4097219" w="14202221">
                <a:moveTo>
                  <a:pt x="0" y="0"/>
                </a:moveTo>
                <a:lnTo>
                  <a:pt x="14202221" y="0"/>
                </a:lnTo>
                <a:lnTo>
                  <a:pt x="14202221" y="4097219"/>
                </a:lnTo>
                <a:lnTo>
                  <a:pt x="0" y="4097219"/>
                </a:lnTo>
                <a:lnTo>
                  <a:pt x="0" y="0"/>
                </a:lnTo>
                <a:close/>
              </a:path>
            </a:pathLst>
          </a:custGeom>
          <a:blipFill>
            <a:blip r:embed="rId6"/>
            <a:stretch>
              <a:fillRect l="-1098" t="-12946" r="-101357" b="-247079"/>
            </a:stretch>
          </a:blipFill>
          <a:ln w="19050" cap="sq">
            <a:solidFill>
              <a:srgbClr val="000000"/>
            </a:solidFill>
            <a:prstDash val="solid"/>
            <a:miter/>
          </a:ln>
        </p:spPr>
      </p:sp>
      <p:sp>
        <p:nvSpPr>
          <p:cNvPr name="Freeform 15" id="15"/>
          <p:cNvSpPr/>
          <p:nvPr/>
        </p:nvSpPr>
        <p:spPr>
          <a:xfrm flipH="false" flipV="false" rot="5400000">
            <a:off x="-2297912" y="3779451"/>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7">
              <a:alphaModFix amt="61000"/>
              <a:extLst>
                <a:ext uri="{96DAC541-7B7A-43D3-8B79-37D633B846F1}">
                  <asvg:svgBlip xmlns:asvg="http://schemas.microsoft.com/office/drawing/2016/SVG/main" r:embed="rId8"/>
                </a:ext>
              </a:extLst>
            </a:blip>
            <a:stretch>
              <a:fillRect l="0" t="0" r="0" b="0"/>
            </a:stretch>
          </a:blipFill>
        </p:spPr>
      </p:sp>
      <p:sp>
        <p:nvSpPr>
          <p:cNvPr name="TextBox 16" id="16"/>
          <p:cNvSpPr txBox="true"/>
          <p:nvPr/>
        </p:nvSpPr>
        <p:spPr>
          <a:xfrm rot="0">
            <a:off x="177800" y="2199624"/>
            <a:ext cx="1942767" cy="505200"/>
          </a:xfrm>
          <a:prstGeom prst="rect">
            <a:avLst/>
          </a:prstGeom>
        </p:spPr>
        <p:txBody>
          <a:bodyPr anchor="t" rtlCol="false" tIns="0" lIns="0" bIns="0" rIns="0">
            <a:spAutoFit/>
          </a:bodyPr>
          <a:lstStyle/>
          <a:p>
            <a:pPr algn="ctr">
              <a:lnSpc>
                <a:spcPts val="4179"/>
              </a:lnSpc>
            </a:pPr>
            <a:r>
              <a:rPr lang="en-US" sz="2985" b="true">
                <a:solidFill>
                  <a:srgbClr val="000000"/>
                </a:solidFill>
                <a:latin typeface="Montaser Arabic Bold"/>
                <a:ea typeface="Montaser Arabic Bold"/>
                <a:cs typeface="Montaser Arabic Bold"/>
                <a:sym typeface="Montaser Arabic Bold"/>
              </a:rPr>
              <a:t>Output:</a:t>
            </a:r>
          </a:p>
        </p:txBody>
      </p:sp>
      <p:sp>
        <p:nvSpPr>
          <p:cNvPr name="TextBox 17" id="17"/>
          <p:cNvSpPr txBox="true"/>
          <p:nvPr/>
        </p:nvSpPr>
        <p:spPr>
          <a:xfrm rot="0">
            <a:off x="1393956" y="6781829"/>
            <a:ext cx="14754252" cy="3086418"/>
          </a:xfrm>
          <a:prstGeom prst="rect">
            <a:avLst/>
          </a:prstGeom>
        </p:spPr>
        <p:txBody>
          <a:bodyPr anchor="t" rtlCol="false" tIns="0" lIns="0" bIns="0" rIns="0">
            <a:spAutoFit/>
          </a:bodyPr>
          <a:lstStyle/>
          <a:p>
            <a:pPr algn="just">
              <a:lnSpc>
                <a:spcPts val="4042"/>
              </a:lnSpc>
            </a:pPr>
            <a:r>
              <a:rPr lang="en-US" sz="2887" b="true">
                <a:solidFill>
                  <a:srgbClr val="8C2E2E"/>
                </a:solidFill>
                <a:latin typeface="Montaser Arabic Bold"/>
                <a:ea typeface="Montaser Arabic Bold"/>
                <a:cs typeface="Montaser Arabic Bold"/>
                <a:sym typeface="Montaser Arabic Bold"/>
              </a:rPr>
              <a:t>Nhóm tuổi 18-29:</a:t>
            </a:r>
          </a:p>
          <a:p>
            <a:pPr algn="just" marL="623408" indent="-311704" lvl="1">
              <a:lnSpc>
                <a:spcPts val="4042"/>
              </a:lnSpc>
              <a:buFont typeface="Arial"/>
              <a:buChar char="•"/>
            </a:pPr>
            <a:r>
              <a:rPr lang="en-US" sz="2887">
                <a:solidFill>
                  <a:srgbClr val="1848A0"/>
                </a:solidFill>
                <a:latin typeface="Montaser Arabic"/>
                <a:ea typeface="Montaser Arabic"/>
                <a:cs typeface="Montaser Arabic"/>
                <a:sym typeface="Montaser Arabic"/>
              </a:rPr>
              <a:t>Có xu hướng chi tiêu cao hơn cho các mặt hàng như "Books" và "Electronics". Điều này có thể cho thấy nhóm tuổi này có nhu cầu tìm hiểu/học tập, học hỏi và sử dụng công nghệ cao hơn.</a:t>
            </a:r>
          </a:p>
          <a:p>
            <a:pPr algn="just" marL="666587" indent="-333293" lvl="1">
              <a:lnSpc>
                <a:spcPts val="4322"/>
              </a:lnSpc>
              <a:buFont typeface="Arial"/>
              <a:buChar char="•"/>
            </a:pPr>
            <a:r>
              <a:rPr lang="en-US" sz="3087">
                <a:solidFill>
                  <a:srgbClr val="1848A0"/>
                </a:solidFill>
                <a:latin typeface="Montaser Arabic"/>
                <a:ea typeface="Montaser Arabic"/>
                <a:cs typeface="Montaser Arabic"/>
                <a:sym typeface="Montaser Arabic"/>
              </a:rPr>
              <a:t>Mức chi tiêu cho các mặt hàng "Clothing" và "Home" cũng khá cao, cho thấy sự quan tâm đến thời trang và việc trang trí không gian sống.</a:t>
            </a:r>
          </a:p>
        </p:txBody>
      </p:sp>
    </p:spTree>
  </p:cSld>
  <p:clrMapOvr>
    <a:masterClrMapping/>
  </p:clrMapOvr>
  <p:transition spd="slow">
    <p:cover dir="ld"/>
  </p:transition>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17123" y="9494174"/>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5400000">
            <a:off x="8046574" y="-7251226"/>
            <a:ext cx="1670462" cy="16754989"/>
            <a:chOff x="0" y="0"/>
            <a:chExt cx="439957" cy="4412837"/>
          </a:xfrm>
        </p:grpSpPr>
        <p:sp>
          <p:nvSpPr>
            <p:cNvPr name="Freeform 5" id="5"/>
            <p:cNvSpPr/>
            <p:nvPr/>
          </p:nvSpPr>
          <p:spPr>
            <a:xfrm flipH="false" flipV="false" rot="0">
              <a:off x="0" y="0"/>
              <a:ext cx="439957" cy="4412836"/>
            </a:xfrm>
            <a:custGeom>
              <a:avLst/>
              <a:gdLst/>
              <a:ahLst/>
              <a:cxnLst/>
              <a:rect r="r" b="b" t="t" l="l"/>
              <a:pathLst>
                <a:path h="4412836" w="439957">
                  <a:moveTo>
                    <a:pt x="0" y="0"/>
                  </a:moveTo>
                  <a:lnTo>
                    <a:pt x="439957" y="0"/>
                  </a:lnTo>
                  <a:lnTo>
                    <a:pt x="439957" y="4412836"/>
                  </a:lnTo>
                  <a:lnTo>
                    <a:pt x="0" y="4412836"/>
                  </a:lnTo>
                  <a:close/>
                </a:path>
              </a:pathLst>
            </a:custGeom>
            <a:solidFill>
              <a:srgbClr val="C2CFE9"/>
            </a:solidFill>
          </p:spPr>
        </p:sp>
        <p:sp>
          <p:nvSpPr>
            <p:cNvPr name="TextBox 6" id="6"/>
            <p:cNvSpPr txBox="true"/>
            <p:nvPr/>
          </p:nvSpPr>
          <p:spPr>
            <a:xfrm>
              <a:off x="0" y="-38100"/>
              <a:ext cx="439957" cy="4450937"/>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2135576" y="800225"/>
            <a:ext cx="15330598" cy="984793"/>
          </a:xfrm>
          <a:prstGeom prst="rect">
            <a:avLst/>
          </a:prstGeom>
        </p:spPr>
        <p:txBody>
          <a:bodyPr anchor="t" rtlCol="false" tIns="0" lIns="0" bIns="0" rIns="0">
            <a:spAutoFit/>
          </a:bodyPr>
          <a:lstStyle/>
          <a:p>
            <a:pPr algn="l">
              <a:lnSpc>
                <a:spcPts val="3658"/>
              </a:lnSpc>
            </a:pPr>
            <a:r>
              <a:rPr lang="en-US" sz="3451" b="true">
                <a:solidFill>
                  <a:srgbClr val="1C53A3"/>
                </a:solidFill>
                <a:latin typeface="Montaser Arabic Bold"/>
                <a:ea typeface="Montaser Arabic Bold"/>
                <a:cs typeface="Montaser Arabic Bold"/>
                <a:sym typeface="Montaser Arabic Bold"/>
              </a:rPr>
              <a:t>e. Phân tích chi tiêu trung bình theo mặt hàng và nhóm tuổi (Average Spending by Product Category and Age/Age Group)</a:t>
            </a:r>
          </a:p>
          <a:p>
            <a:pPr algn="l">
              <a:lnSpc>
                <a:spcPts val="665"/>
              </a:lnSpc>
            </a:pPr>
          </a:p>
        </p:txBody>
      </p:sp>
      <p:sp>
        <p:nvSpPr>
          <p:cNvPr name="Freeform 8" id="8"/>
          <p:cNvSpPr/>
          <p:nvPr/>
        </p:nvSpPr>
        <p:spPr>
          <a:xfrm flipH="false" flipV="false" rot="0">
            <a:off x="17040176" y="9258300"/>
            <a:ext cx="850900" cy="990859"/>
          </a:xfrm>
          <a:custGeom>
            <a:avLst/>
            <a:gdLst/>
            <a:ahLst/>
            <a:cxnLst/>
            <a:rect r="r" b="b" t="t" l="l"/>
            <a:pathLst>
              <a:path h="990859" w="850900">
                <a:moveTo>
                  <a:pt x="0" y="0"/>
                </a:moveTo>
                <a:lnTo>
                  <a:pt x="850900" y="0"/>
                </a:lnTo>
                <a:lnTo>
                  <a:pt x="850900" y="990859"/>
                </a:lnTo>
                <a:lnTo>
                  <a:pt x="0" y="9908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783711" y="512491"/>
            <a:ext cx="1888834" cy="480218"/>
            <a:chOff x="0" y="0"/>
            <a:chExt cx="2518445" cy="640291"/>
          </a:xfrm>
        </p:grpSpPr>
        <p:grpSp>
          <p:nvGrpSpPr>
            <p:cNvPr name="Group 10" id="10"/>
            <p:cNvGrpSpPr/>
            <p:nvPr/>
          </p:nvGrpSpPr>
          <p:grpSpPr>
            <a:xfrm rot="5400000">
              <a:off x="-46704" y="156819"/>
              <a:ext cx="420060" cy="326653"/>
              <a:chOff x="0" y="0"/>
              <a:chExt cx="812800" cy="632061"/>
            </a:xfrm>
          </p:grpSpPr>
          <p:sp>
            <p:nvSpPr>
              <p:cNvPr name="Freeform 11" id="11"/>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5D687C"/>
              </a:solidFill>
            </p:spPr>
          </p:sp>
          <p:sp>
            <p:nvSpPr>
              <p:cNvPr name="TextBox 12" id="12"/>
              <p:cNvSpPr txBox="true"/>
              <p:nvPr/>
            </p:nvSpPr>
            <p:spPr>
              <a:xfrm>
                <a:off x="127000" y="245832"/>
                <a:ext cx="558800" cy="341082"/>
              </a:xfrm>
              <a:prstGeom prst="rect">
                <a:avLst/>
              </a:prstGeom>
            </p:spPr>
            <p:txBody>
              <a:bodyPr anchor="ctr" rtlCol="false" tIns="57643" lIns="57643" bIns="57643" rIns="57643"/>
              <a:lstStyle/>
              <a:p>
                <a:pPr algn="ctr">
                  <a:lnSpc>
                    <a:spcPts val="2605"/>
                  </a:lnSpc>
                </a:pPr>
              </a:p>
            </p:txBody>
          </p:sp>
        </p:grpSp>
        <p:sp>
          <p:nvSpPr>
            <p:cNvPr name="TextBox 13" id="13"/>
            <p:cNvSpPr txBox="true"/>
            <p:nvPr/>
          </p:nvSpPr>
          <p:spPr>
            <a:xfrm rot="0">
              <a:off x="487297" y="-57150"/>
              <a:ext cx="2031148" cy="697441"/>
            </a:xfrm>
            <a:prstGeom prst="rect">
              <a:avLst/>
            </a:prstGeom>
          </p:spPr>
          <p:txBody>
            <a:bodyPr anchor="t" rtlCol="false" tIns="0" lIns="0" bIns="0" rIns="0">
              <a:spAutoFit/>
            </a:bodyPr>
            <a:lstStyle/>
            <a:p>
              <a:pPr algn="l" marL="0" indent="0" lvl="0">
                <a:lnSpc>
                  <a:spcPts val="4360"/>
                </a:lnSpc>
                <a:spcBef>
                  <a:spcPct val="0"/>
                </a:spcBef>
              </a:pPr>
              <a:r>
                <a:rPr lang="en-US" b="true" sz="3159">
                  <a:solidFill>
                    <a:srgbClr val="5D687C"/>
                  </a:solidFill>
                  <a:latin typeface="Montaser Arabic Bold"/>
                  <a:ea typeface="Montaser Arabic Bold"/>
                  <a:cs typeface="Montaser Arabic Bold"/>
                  <a:sym typeface="Montaser Arabic Bold"/>
                </a:rPr>
                <a:t>3.1.2</a:t>
              </a:r>
            </a:p>
          </p:txBody>
        </p:sp>
      </p:grpSp>
      <p:sp>
        <p:nvSpPr>
          <p:cNvPr name="Freeform 14" id="14"/>
          <p:cNvSpPr/>
          <p:nvPr/>
        </p:nvSpPr>
        <p:spPr>
          <a:xfrm flipH="false" flipV="false" rot="0">
            <a:off x="2285924" y="2462001"/>
            <a:ext cx="14001366" cy="4039273"/>
          </a:xfrm>
          <a:custGeom>
            <a:avLst/>
            <a:gdLst/>
            <a:ahLst/>
            <a:cxnLst/>
            <a:rect r="r" b="b" t="t" l="l"/>
            <a:pathLst>
              <a:path h="4039273" w="14001366">
                <a:moveTo>
                  <a:pt x="0" y="0"/>
                </a:moveTo>
                <a:lnTo>
                  <a:pt x="14001365" y="0"/>
                </a:lnTo>
                <a:lnTo>
                  <a:pt x="14001365" y="4039274"/>
                </a:lnTo>
                <a:lnTo>
                  <a:pt x="0" y="4039274"/>
                </a:lnTo>
                <a:lnTo>
                  <a:pt x="0" y="0"/>
                </a:lnTo>
                <a:close/>
              </a:path>
            </a:pathLst>
          </a:custGeom>
          <a:blipFill>
            <a:blip r:embed="rId6"/>
            <a:stretch>
              <a:fillRect l="-1098" t="-12946" r="-101357" b="-247079"/>
            </a:stretch>
          </a:blipFill>
          <a:ln w="19050" cap="sq">
            <a:solidFill>
              <a:srgbClr val="000000"/>
            </a:solidFill>
            <a:prstDash val="solid"/>
            <a:miter/>
          </a:ln>
        </p:spPr>
      </p:sp>
      <p:sp>
        <p:nvSpPr>
          <p:cNvPr name="Freeform 15" id="15"/>
          <p:cNvSpPr/>
          <p:nvPr/>
        </p:nvSpPr>
        <p:spPr>
          <a:xfrm flipH="false" flipV="false" rot="5400000">
            <a:off x="-2297912" y="3779451"/>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7">
              <a:alphaModFix amt="61000"/>
              <a:extLst>
                <a:ext uri="{96DAC541-7B7A-43D3-8B79-37D633B846F1}">
                  <asvg:svgBlip xmlns:asvg="http://schemas.microsoft.com/office/drawing/2016/SVG/main" r:embed="rId8"/>
                </a:ext>
              </a:extLst>
            </a:blip>
            <a:stretch>
              <a:fillRect l="0" t="0" r="0" b="0"/>
            </a:stretch>
          </a:blipFill>
        </p:spPr>
      </p:sp>
      <p:sp>
        <p:nvSpPr>
          <p:cNvPr name="TextBox 16" id="16"/>
          <p:cNvSpPr txBox="true"/>
          <p:nvPr/>
        </p:nvSpPr>
        <p:spPr>
          <a:xfrm rot="0">
            <a:off x="177800" y="2199624"/>
            <a:ext cx="1942767" cy="505200"/>
          </a:xfrm>
          <a:prstGeom prst="rect">
            <a:avLst/>
          </a:prstGeom>
        </p:spPr>
        <p:txBody>
          <a:bodyPr anchor="t" rtlCol="false" tIns="0" lIns="0" bIns="0" rIns="0">
            <a:spAutoFit/>
          </a:bodyPr>
          <a:lstStyle/>
          <a:p>
            <a:pPr algn="ctr">
              <a:lnSpc>
                <a:spcPts val="4179"/>
              </a:lnSpc>
            </a:pPr>
            <a:r>
              <a:rPr lang="en-US" sz="2985" b="true">
                <a:solidFill>
                  <a:srgbClr val="000000"/>
                </a:solidFill>
                <a:latin typeface="Montaser Arabic Bold"/>
                <a:ea typeface="Montaser Arabic Bold"/>
                <a:cs typeface="Montaser Arabic Bold"/>
                <a:sym typeface="Montaser Arabic Bold"/>
              </a:rPr>
              <a:t>Output:</a:t>
            </a:r>
          </a:p>
        </p:txBody>
      </p:sp>
      <p:sp>
        <p:nvSpPr>
          <p:cNvPr name="TextBox 17" id="17"/>
          <p:cNvSpPr txBox="true"/>
          <p:nvPr/>
        </p:nvSpPr>
        <p:spPr>
          <a:xfrm rot="0">
            <a:off x="1439897" y="6734788"/>
            <a:ext cx="15554337" cy="3288442"/>
          </a:xfrm>
          <a:prstGeom prst="rect">
            <a:avLst/>
          </a:prstGeom>
        </p:spPr>
        <p:txBody>
          <a:bodyPr anchor="t" rtlCol="false" tIns="0" lIns="0" bIns="0" rIns="0">
            <a:spAutoFit/>
          </a:bodyPr>
          <a:lstStyle/>
          <a:p>
            <a:pPr algn="just">
              <a:lnSpc>
                <a:spcPts val="3782"/>
              </a:lnSpc>
            </a:pPr>
            <a:r>
              <a:rPr lang="en-US" sz="2701" b="true">
                <a:solidFill>
                  <a:srgbClr val="8C2E2E"/>
                </a:solidFill>
                <a:latin typeface="Montaser Arabic Bold"/>
                <a:ea typeface="Montaser Arabic Bold"/>
                <a:cs typeface="Montaser Arabic Bold"/>
                <a:sym typeface="Montaser Arabic Bold"/>
              </a:rPr>
              <a:t>Nhóm tuổi 30-39:</a:t>
            </a:r>
          </a:p>
          <a:p>
            <a:pPr algn="just" marL="583358" indent="-291679" lvl="1">
              <a:lnSpc>
                <a:spcPts val="3782"/>
              </a:lnSpc>
              <a:buFont typeface="Arial"/>
              <a:buChar char="•"/>
            </a:pPr>
            <a:r>
              <a:rPr lang="en-US" sz="2701">
                <a:solidFill>
                  <a:srgbClr val="1848A0"/>
                </a:solidFill>
                <a:latin typeface="Montaser Arabic"/>
                <a:ea typeface="Montaser Arabic"/>
                <a:cs typeface="Montaser Arabic"/>
                <a:sym typeface="Montaser Arabic"/>
              </a:rPr>
              <a:t>Có xu hướng chi tiêu nhiều nhất vào mặt hàng “Electronics”</a:t>
            </a:r>
          </a:p>
          <a:p>
            <a:pPr algn="just" marL="583358" indent="-291679" lvl="1">
              <a:lnSpc>
                <a:spcPts val="3782"/>
              </a:lnSpc>
              <a:buFont typeface="Arial"/>
              <a:buChar char="•"/>
            </a:pPr>
            <a:r>
              <a:rPr lang="en-US" sz="2701">
                <a:solidFill>
                  <a:srgbClr val="1848A0"/>
                </a:solidFill>
                <a:latin typeface="Montaser Arabic"/>
                <a:ea typeface="Montaser Arabic"/>
                <a:cs typeface="Montaser Arabic"/>
                <a:sym typeface="Montaser Arabic"/>
              </a:rPr>
              <a:t>Mức chi tiêu tương đối ổn định và không có sự chênh lệch quá lớn giữa các mặt hàng.</a:t>
            </a:r>
          </a:p>
          <a:p>
            <a:pPr algn="just" marL="583358" indent="-291679" lvl="1">
              <a:lnSpc>
                <a:spcPts val="3782"/>
              </a:lnSpc>
              <a:buFont typeface="Arial"/>
              <a:buChar char="•"/>
            </a:pPr>
            <a:r>
              <a:rPr lang="en-US" sz="2701">
                <a:solidFill>
                  <a:srgbClr val="1848A0"/>
                </a:solidFill>
                <a:latin typeface="Montaser Arabic"/>
                <a:ea typeface="Montaser Arabic"/>
                <a:cs typeface="Montaser Arabic"/>
                <a:sym typeface="Montaser Arabic"/>
              </a:rPr>
              <a:t>Điều này cho thấy nhóm tuổi này có nhu cầu mua sắm đa dạng và cân bằng hơn.</a:t>
            </a:r>
          </a:p>
          <a:p>
            <a:pPr algn="just">
              <a:lnSpc>
                <a:spcPts val="3782"/>
              </a:lnSpc>
            </a:pPr>
            <a:r>
              <a:rPr lang="en-US" sz="2701" b="true">
                <a:solidFill>
                  <a:srgbClr val="8C2E2E"/>
                </a:solidFill>
                <a:latin typeface="Montaser Arabic Bold"/>
                <a:ea typeface="Montaser Arabic Bold"/>
                <a:cs typeface="Montaser Arabic Bold"/>
                <a:sym typeface="Montaser Arabic Bold"/>
              </a:rPr>
              <a:t>Nhóm tuổi 60-70: </a:t>
            </a:r>
          </a:p>
          <a:p>
            <a:pPr algn="just" marL="583358" indent="-291679" lvl="1">
              <a:lnSpc>
                <a:spcPts val="3782"/>
              </a:lnSpc>
              <a:buFont typeface="Arial"/>
              <a:buChar char="•"/>
            </a:pPr>
            <a:r>
              <a:rPr lang="en-US" sz="2701">
                <a:solidFill>
                  <a:srgbClr val="1848A0"/>
                </a:solidFill>
                <a:latin typeface="Montaser Arabic"/>
                <a:ea typeface="Montaser Arabic"/>
                <a:cs typeface="Montaser Arabic"/>
                <a:sym typeface="Montaser Arabic"/>
              </a:rPr>
              <a:t>Mức chi tiêu thấp nhất so với các nhóm tuổi khác.</a:t>
            </a:r>
          </a:p>
          <a:p>
            <a:pPr algn="just" marL="583358" indent="-291679" lvl="1">
              <a:lnSpc>
                <a:spcPts val="3782"/>
              </a:lnSpc>
              <a:buFont typeface="Arial"/>
              <a:buChar char="•"/>
            </a:pPr>
            <a:r>
              <a:rPr lang="en-US" sz="2701">
                <a:solidFill>
                  <a:srgbClr val="1848A0"/>
                </a:solidFill>
                <a:latin typeface="Montaser Arabic"/>
                <a:ea typeface="Montaser Arabic"/>
                <a:cs typeface="Montaser Arabic"/>
                <a:sym typeface="Montaser Arabic"/>
              </a:rPr>
              <a:t>Điều này có thể do thu nhập giảm hoặc nhu cầu tiêu dùng giảm đi khi về già.</a:t>
            </a:r>
          </a:p>
        </p:txBody>
      </p:sp>
    </p:spTree>
  </p:cSld>
  <p:clrMapOvr>
    <a:masterClrMapping/>
  </p:clrMapOvr>
  <p:transition spd="fast">
    <p:cover dir="rd"/>
  </p:transition>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2467718" y="1451492"/>
            <a:ext cx="7799932" cy="0"/>
          </a:xfrm>
          <a:prstGeom prst="line">
            <a:avLst/>
          </a:prstGeom>
          <a:ln cap="flat" w="66675">
            <a:solidFill>
              <a:srgbClr val="1C53A3"/>
            </a:solidFill>
            <a:prstDash val="solid"/>
            <a:headEnd type="none" len="sm" w="sm"/>
            <a:tailEnd type="none" len="sm" w="sm"/>
          </a:ln>
        </p:spPr>
      </p:sp>
      <p:grpSp>
        <p:nvGrpSpPr>
          <p:cNvPr name="Group 3" id="3"/>
          <p:cNvGrpSpPr/>
          <p:nvPr/>
        </p:nvGrpSpPr>
        <p:grpSpPr>
          <a:xfrm rot="0">
            <a:off x="488159" y="357540"/>
            <a:ext cx="1693766" cy="9585468"/>
            <a:chOff x="0" y="0"/>
            <a:chExt cx="446095" cy="2524568"/>
          </a:xfrm>
        </p:grpSpPr>
        <p:sp>
          <p:nvSpPr>
            <p:cNvPr name="Freeform 4" id="4"/>
            <p:cNvSpPr/>
            <p:nvPr/>
          </p:nvSpPr>
          <p:spPr>
            <a:xfrm flipH="false" flipV="false" rot="0">
              <a:off x="0" y="0"/>
              <a:ext cx="446095" cy="2524568"/>
            </a:xfrm>
            <a:custGeom>
              <a:avLst/>
              <a:gdLst/>
              <a:ahLst/>
              <a:cxnLst/>
              <a:rect r="r" b="b" t="t" l="l"/>
              <a:pathLst>
                <a:path h="2524568" w="446095">
                  <a:moveTo>
                    <a:pt x="0" y="0"/>
                  </a:moveTo>
                  <a:lnTo>
                    <a:pt x="446095" y="0"/>
                  </a:lnTo>
                  <a:lnTo>
                    <a:pt x="446095" y="2524568"/>
                  </a:lnTo>
                  <a:lnTo>
                    <a:pt x="0" y="2524568"/>
                  </a:lnTo>
                  <a:close/>
                </a:path>
              </a:pathLst>
            </a:custGeom>
            <a:solidFill>
              <a:srgbClr val="1C53A3"/>
            </a:solidFill>
          </p:spPr>
        </p:sp>
        <p:sp>
          <p:nvSpPr>
            <p:cNvPr name="TextBox 5" id="5"/>
            <p:cNvSpPr txBox="true"/>
            <p:nvPr/>
          </p:nvSpPr>
          <p:spPr>
            <a:xfrm>
              <a:off x="0" y="-38100"/>
              <a:ext cx="446095" cy="256266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923194" y="1795920"/>
            <a:ext cx="13438524" cy="1117764"/>
          </a:xfrm>
          <a:prstGeom prst="rect">
            <a:avLst/>
          </a:prstGeom>
        </p:spPr>
        <p:txBody>
          <a:bodyPr anchor="t" rtlCol="false" tIns="0" lIns="0" bIns="0" rIns="0">
            <a:spAutoFit/>
          </a:bodyPr>
          <a:lstStyle/>
          <a:p>
            <a:pPr algn="l">
              <a:lnSpc>
                <a:spcPts val="4540"/>
              </a:lnSpc>
            </a:pPr>
            <a:r>
              <a:rPr lang="en-US" sz="3243" b="true">
                <a:solidFill>
                  <a:srgbClr val="5188CC"/>
                </a:solidFill>
                <a:latin typeface="Montaser Arabic Bold"/>
                <a:ea typeface="Montaser Arabic Bold"/>
                <a:cs typeface="Montaser Arabic Bold"/>
                <a:sym typeface="Montaser Arabic Bold"/>
              </a:rPr>
              <a:t>a, Phân tích Chi tiêu trung bình (Average Spending) theo thời gian mua hàng (buổi sáng/chiều/ tối) và theo giới tính </a:t>
            </a:r>
          </a:p>
        </p:txBody>
      </p:sp>
      <p:sp>
        <p:nvSpPr>
          <p:cNvPr name="TextBox 7" id="7"/>
          <p:cNvSpPr txBox="true"/>
          <p:nvPr/>
        </p:nvSpPr>
        <p:spPr>
          <a:xfrm rot="0">
            <a:off x="1125195" y="468646"/>
            <a:ext cx="1342523" cy="536412"/>
          </a:xfrm>
          <a:prstGeom prst="rect">
            <a:avLst/>
          </a:prstGeom>
        </p:spPr>
        <p:txBody>
          <a:bodyPr anchor="t" rtlCol="false" tIns="0" lIns="0" bIns="0" rIns="0">
            <a:spAutoFit/>
          </a:bodyPr>
          <a:lstStyle/>
          <a:p>
            <a:pPr algn="l" marL="0" indent="0" lvl="0">
              <a:lnSpc>
                <a:spcPts val="4418"/>
              </a:lnSpc>
              <a:spcBef>
                <a:spcPct val="0"/>
              </a:spcBef>
            </a:pPr>
            <a:r>
              <a:rPr lang="en-US" b="true" sz="3201">
                <a:solidFill>
                  <a:srgbClr val="F4F4F4"/>
                </a:solidFill>
                <a:latin typeface="Montaser Arabic Bold"/>
                <a:ea typeface="Montaser Arabic Bold"/>
                <a:cs typeface="Montaser Arabic Bold"/>
                <a:sym typeface="Montaser Arabic Bold"/>
              </a:rPr>
              <a:t>3.1.3</a:t>
            </a:r>
          </a:p>
        </p:txBody>
      </p:sp>
      <p:grpSp>
        <p:nvGrpSpPr>
          <p:cNvPr name="Group 8" id="8"/>
          <p:cNvGrpSpPr/>
          <p:nvPr/>
        </p:nvGrpSpPr>
        <p:grpSpPr>
          <a:xfrm rot="5400000">
            <a:off x="593738" y="573113"/>
            <a:ext cx="425574" cy="330940"/>
            <a:chOff x="0" y="0"/>
            <a:chExt cx="812800" cy="632061"/>
          </a:xfrm>
        </p:grpSpPr>
        <p:sp>
          <p:nvSpPr>
            <p:cNvPr name="Freeform 9" id="9"/>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FFFFFF"/>
            </a:solidFill>
          </p:spPr>
        </p:sp>
        <p:sp>
          <p:nvSpPr>
            <p:cNvPr name="TextBox 10" id="10"/>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TextBox 11" id="11"/>
          <p:cNvSpPr txBox="true"/>
          <p:nvPr/>
        </p:nvSpPr>
        <p:spPr>
          <a:xfrm rot="0">
            <a:off x="3360014" y="3234300"/>
            <a:ext cx="12136672" cy="6487295"/>
          </a:xfrm>
          <a:prstGeom prst="rect">
            <a:avLst/>
          </a:prstGeom>
        </p:spPr>
        <p:txBody>
          <a:bodyPr anchor="t" rtlCol="false" tIns="0" lIns="0" bIns="0" rIns="0">
            <a:spAutoFit/>
          </a:bodyPr>
          <a:lstStyle/>
          <a:p>
            <a:pPr algn="just">
              <a:lnSpc>
                <a:spcPts val="3446"/>
              </a:lnSpc>
            </a:pPr>
            <a:r>
              <a:rPr lang="en-US" sz="2461" b="true">
                <a:solidFill>
                  <a:srgbClr val="184C99"/>
                </a:solidFill>
                <a:latin typeface="Montaser Arabic Bold"/>
                <a:ea typeface="Montaser Arabic Bold"/>
                <a:cs typeface="Montaser Arabic Bold"/>
                <a:sym typeface="Montaser Arabic Bold"/>
              </a:rPr>
              <a:t>Mục tiêu: </a:t>
            </a:r>
          </a:p>
          <a:p>
            <a:pPr algn="just" marL="531433" indent="-265717" lvl="1">
              <a:lnSpc>
                <a:spcPts val="3446"/>
              </a:lnSpc>
              <a:buFont typeface="Arial"/>
              <a:buChar char="•"/>
            </a:pPr>
            <a:r>
              <a:rPr lang="en-US" sz="2461">
                <a:solidFill>
                  <a:srgbClr val="184C99"/>
                </a:solidFill>
                <a:latin typeface="Montaser Arabic"/>
                <a:ea typeface="Montaser Arabic"/>
                <a:cs typeface="Montaser Arabic"/>
                <a:sym typeface="Montaser Arabic"/>
              </a:rPr>
              <a:t>Xác định thời điểm trong ngày mà khách hàng chi tiêu trung bình nhiều nhất (buổi sáng, buổi chiều, hay buổi tối). Tìm hiểu sự khác biệt về hành vi mua sắm trong các khung giờ khác nhau đối với từng đối tượng khách hàng (nam - nữ)</a:t>
            </a:r>
          </a:p>
          <a:p>
            <a:pPr algn="just" marL="531433" indent="-265717" lvl="1">
              <a:lnSpc>
                <a:spcPts val="3446"/>
              </a:lnSpc>
              <a:buFont typeface="Arial"/>
              <a:buChar char="•"/>
            </a:pPr>
            <a:r>
              <a:rPr lang="en-US" sz="2461">
                <a:solidFill>
                  <a:srgbClr val="184C99"/>
                </a:solidFill>
                <a:latin typeface="Montaser Arabic"/>
                <a:ea typeface="Montaser Arabic"/>
                <a:cs typeface="Montaser Arabic"/>
                <a:sym typeface="Montaser Arabic"/>
              </a:rPr>
              <a:t>So sánh hành vi chi tiêu giữa giới tính: </a:t>
            </a:r>
            <a:r>
              <a:rPr lang="en-US" b="true" sz="2461">
                <a:solidFill>
                  <a:srgbClr val="184C99"/>
                </a:solidFill>
                <a:latin typeface="Montaser Arabic Bold"/>
                <a:ea typeface="Montaser Arabic Bold"/>
                <a:cs typeface="Montaser Arabic Bold"/>
                <a:sym typeface="Montaser Arabic Bold"/>
              </a:rPr>
              <a:t>Phân tích nhóm Khách hàng nam giới hay nữ giới sẽ chi tiêu trung bình cao hơn</a:t>
            </a:r>
            <a:r>
              <a:rPr lang="en-US" sz="2461">
                <a:solidFill>
                  <a:srgbClr val="184C99"/>
                </a:solidFill>
                <a:latin typeface="Montaser Arabic"/>
                <a:ea typeface="Montaser Arabic"/>
                <a:cs typeface="Montaser Arabic"/>
                <a:sym typeface="Montaser Arabic"/>
              </a:rPr>
              <a:t> trong mỗi khoảng thời gian trong ngày.</a:t>
            </a:r>
          </a:p>
          <a:p>
            <a:pPr algn="just" marL="531433" indent="-265717" lvl="1">
              <a:lnSpc>
                <a:spcPts val="3446"/>
              </a:lnSpc>
              <a:buFont typeface="Arial"/>
              <a:buChar char="•"/>
            </a:pPr>
            <a:r>
              <a:rPr lang="en-US" sz="2461">
                <a:solidFill>
                  <a:srgbClr val="184C99"/>
                </a:solidFill>
                <a:latin typeface="Montaser Arabic"/>
                <a:ea typeface="Montaser Arabic"/>
                <a:cs typeface="Montaser Arabic"/>
                <a:sym typeface="Montaser Arabic"/>
              </a:rPr>
              <a:t>Nhận biết mẫu hành vi đặc thù nhằm tối ưu hóa trải nghiệm từng nhóm đối tượng Khách hàng: </a:t>
            </a:r>
          </a:p>
          <a:p>
            <a:pPr algn="just" marL="531433" indent="-265717" lvl="1">
              <a:lnSpc>
                <a:spcPts val="3446"/>
              </a:lnSpc>
              <a:buFont typeface="Arial"/>
              <a:buChar char="•"/>
            </a:pPr>
            <a:r>
              <a:rPr lang="en-US" sz="2461">
                <a:solidFill>
                  <a:srgbClr val="184C99"/>
                </a:solidFill>
                <a:latin typeface="Montaser Arabic"/>
                <a:ea typeface="Montaser Arabic"/>
                <a:cs typeface="Montaser Arabic"/>
                <a:sym typeface="Montaser Arabic"/>
              </a:rPr>
              <a:t>Nhận biết các khung giờ cụ thể mà chi tiêu trung bình tăng đột biến đối với từng giới tính.</a:t>
            </a:r>
          </a:p>
          <a:p>
            <a:pPr algn="just" marL="531433" indent="-265717" lvl="1">
              <a:lnSpc>
                <a:spcPts val="3446"/>
              </a:lnSpc>
              <a:buFont typeface="Arial"/>
              <a:buChar char="•"/>
            </a:pPr>
            <a:r>
              <a:rPr lang="en-US" sz="2461">
                <a:solidFill>
                  <a:srgbClr val="184C99"/>
                </a:solidFill>
                <a:latin typeface="Montaser Arabic"/>
                <a:ea typeface="Montaser Arabic"/>
                <a:cs typeface="Montaser Arabic"/>
                <a:sym typeface="Montaser Arabic"/>
              </a:rPr>
              <a:t>Đánh giá liệu có mối quan hệ đặc thù giữa thời gian mua sắm và giới tính không.</a:t>
            </a:r>
          </a:p>
          <a:p>
            <a:pPr algn="just">
              <a:lnSpc>
                <a:spcPts val="3446"/>
              </a:lnSpc>
            </a:pPr>
          </a:p>
        </p:txBody>
      </p:sp>
      <p:sp>
        <p:nvSpPr>
          <p:cNvPr name="Freeform 12" id="12"/>
          <p:cNvSpPr/>
          <p:nvPr/>
        </p:nvSpPr>
        <p:spPr>
          <a:xfrm flipH="false" flipV="false" rot="-310438">
            <a:off x="16004036" y="-461691"/>
            <a:ext cx="11649758" cy="11778248"/>
          </a:xfrm>
          <a:custGeom>
            <a:avLst/>
            <a:gdLst/>
            <a:ahLst/>
            <a:cxnLst/>
            <a:rect r="r" b="b" t="t" l="l"/>
            <a:pathLst>
              <a:path h="11778248" w="11649758">
                <a:moveTo>
                  <a:pt x="0" y="0"/>
                </a:moveTo>
                <a:lnTo>
                  <a:pt x="11649758" y="0"/>
                </a:lnTo>
                <a:lnTo>
                  <a:pt x="11649758" y="11778248"/>
                </a:lnTo>
                <a:lnTo>
                  <a:pt x="0" y="11778248"/>
                </a:lnTo>
                <a:lnTo>
                  <a:pt x="0" y="0"/>
                </a:lnTo>
                <a:close/>
              </a:path>
            </a:pathLst>
          </a:custGeom>
          <a:blipFill>
            <a:blip r:embed="rId2">
              <a:alphaModFix amt="36000"/>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2467718" y="300390"/>
            <a:ext cx="13438524" cy="1117764"/>
          </a:xfrm>
          <a:prstGeom prst="rect">
            <a:avLst/>
          </a:prstGeom>
        </p:spPr>
        <p:txBody>
          <a:bodyPr anchor="t" rtlCol="false" tIns="0" lIns="0" bIns="0" rIns="0">
            <a:spAutoFit/>
          </a:bodyPr>
          <a:lstStyle/>
          <a:p>
            <a:pPr algn="l">
              <a:lnSpc>
                <a:spcPts val="4540"/>
              </a:lnSpc>
            </a:pPr>
            <a:r>
              <a:rPr lang="en-US" sz="3243" b="true">
                <a:solidFill>
                  <a:srgbClr val="1C53A3"/>
                </a:solidFill>
                <a:latin typeface="Montaser Arabic Bold"/>
                <a:ea typeface="Montaser Arabic Bold"/>
                <a:cs typeface="Montaser Arabic Bold"/>
                <a:sym typeface="Montaser Arabic Bold"/>
              </a:rPr>
              <a:t>Phân tích và trực quan hóa xu hướng về thời gian giao dịch (Purchase Date)</a:t>
            </a:r>
          </a:p>
        </p:txBody>
      </p:sp>
    </p:spTree>
  </p:cSld>
  <p:clrMapOvr>
    <a:masterClrMapping/>
  </p:clrMapOvr>
  <p:transition spd="slow">
    <p:cover dir="ld"/>
  </p:transition>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2467718" y="1451492"/>
            <a:ext cx="7799932" cy="0"/>
          </a:xfrm>
          <a:prstGeom prst="line">
            <a:avLst/>
          </a:prstGeom>
          <a:ln cap="flat" w="66675">
            <a:solidFill>
              <a:srgbClr val="1C53A3"/>
            </a:solidFill>
            <a:prstDash val="solid"/>
            <a:headEnd type="none" len="sm" w="sm"/>
            <a:tailEnd type="none" len="sm" w="sm"/>
          </a:ln>
        </p:spPr>
      </p:sp>
      <p:grpSp>
        <p:nvGrpSpPr>
          <p:cNvPr name="Group 3" id="3"/>
          <p:cNvGrpSpPr/>
          <p:nvPr/>
        </p:nvGrpSpPr>
        <p:grpSpPr>
          <a:xfrm rot="0">
            <a:off x="488159" y="357540"/>
            <a:ext cx="1693766" cy="9585468"/>
            <a:chOff x="0" y="0"/>
            <a:chExt cx="446095" cy="2524568"/>
          </a:xfrm>
        </p:grpSpPr>
        <p:sp>
          <p:nvSpPr>
            <p:cNvPr name="Freeform 4" id="4"/>
            <p:cNvSpPr/>
            <p:nvPr/>
          </p:nvSpPr>
          <p:spPr>
            <a:xfrm flipH="false" flipV="false" rot="0">
              <a:off x="0" y="0"/>
              <a:ext cx="446095" cy="2524568"/>
            </a:xfrm>
            <a:custGeom>
              <a:avLst/>
              <a:gdLst/>
              <a:ahLst/>
              <a:cxnLst/>
              <a:rect r="r" b="b" t="t" l="l"/>
              <a:pathLst>
                <a:path h="2524568" w="446095">
                  <a:moveTo>
                    <a:pt x="0" y="0"/>
                  </a:moveTo>
                  <a:lnTo>
                    <a:pt x="446095" y="0"/>
                  </a:lnTo>
                  <a:lnTo>
                    <a:pt x="446095" y="2524568"/>
                  </a:lnTo>
                  <a:lnTo>
                    <a:pt x="0" y="2524568"/>
                  </a:lnTo>
                  <a:close/>
                </a:path>
              </a:pathLst>
            </a:custGeom>
            <a:solidFill>
              <a:srgbClr val="1C53A3"/>
            </a:solidFill>
          </p:spPr>
        </p:sp>
        <p:sp>
          <p:nvSpPr>
            <p:cNvPr name="TextBox 5" id="5"/>
            <p:cNvSpPr txBox="true"/>
            <p:nvPr/>
          </p:nvSpPr>
          <p:spPr>
            <a:xfrm>
              <a:off x="0" y="-38100"/>
              <a:ext cx="446095" cy="256266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076081" y="1830014"/>
            <a:ext cx="13438524" cy="1117764"/>
          </a:xfrm>
          <a:prstGeom prst="rect">
            <a:avLst/>
          </a:prstGeom>
        </p:spPr>
        <p:txBody>
          <a:bodyPr anchor="t" rtlCol="false" tIns="0" lIns="0" bIns="0" rIns="0">
            <a:spAutoFit/>
          </a:bodyPr>
          <a:lstStyle/>
          <a:p>
            <a:pPr algn="l">
              <a:lnSpc>
                <a:spcPts val="4540"/>
              </a:lnSpc>
            </a:pPr>
            <a:r>
              <a:rPr lang="en-US" sz="3243" b="true">
                <a:solidFill>
                  <a:srgbClr val="5188CC"/>
                </a:solidFill>
                <a:latin typeface="Montaser Arabic Bold"/>
                <a:ea typeface="Montaser Arabic Bold"/>
                <a:cs typeface="Montaser Arabic Bold"/>
                <a:sym typeface="Montaser Arabic Bold"/>
              </a:rPr>
              <a:t>b, Phân tích Tổng chi tiêu mua hàng (Total Spending) theo thời gian mua hàng (đơn vị giờ) và theo giới tính</a:t>
            </a:r>
          </a:p>
        </p:txBody>
      </p:sp>
      <p:sp>
        <p:nvSpPr>
          <p:cNvPr name="TextBox 7" id="7"/>
          <p:cNvSpPr txBox="true"/>
          <p:nvPr/>
        </p:nvSpPr>
        <p:spPr>
          <a:xfrm rot="0">
            <a:off x="1125195" y="468646"/>
            <a:ext cx="1342523" cy="536412"/>
          </a:xfrm>
          <a:prstGeom prst="rect">
            <a:avLst/>
          </a:prstGeom>
        </p:spPr>
        <p:txBody>
          <a:bodyPr anchor="t" rtlCol="false" tIns="0" lIns="0" bIns="0" rIns="0">
            <a:spAutoFit/>
          </a:bodyPr>
          <a:lstStyle/>
          <a:p>
            <a:pPr algn="l" marL="0" indent="0" lvl="0">
              <a:lnSpc>
                <a:spcPts val="4418"/>
              </a:lnSpc>
              <a:spcBef>
                <a:spcPct val="0"/>
              </a:spcBef>
            </a:pPr>
            <a:r>
              <a:rPr lang="en-US" b="true" sz="3201">
                <a:solidFill>
                  <a:srgbClr val="F4F4F4"/>
                </a:solidFill>
                <a:latin typeface="Montaser Arabic Bold"/>
                <a:ea typeface="Montaser Arabic Bold"/>
                <a:cs typeface="Montaser Arabic Bold"/>
                <a:sym typeface="Montaser Arabic Bold"/>
              </a:rPr>
              <a:t>3.1.3</a:t>
            </a:r>
          </a:p>
        </p:txBody>
      </p:sp>
      <p:grpSp>
        <p:nvGrpSpPr>
          <p:cNvPr name="Group 8" id="8"/>
          <p:cNvGrpSpPr/>
          <p:nvPr/>
        </p:nvGrpSpPr>
        <p:grpSpPr>
          <a:xfrm rot="5400000">
            <a:off x="593738" y="573113"/>
            <a:ext cx="425574" cy="330940"/>
            <a:chOff x="0" y="0"/>
            <a:chExt cx="812800" cy="632061"/>
          </a:xfrm>
        </p:grpSpPr>
        <p:sp>
          <p:nvSpPr>
            <p:cNvPr name="Freeform 9" id="9"/>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FFFFFF"/>
            </a:solidFill>
          </p:spPr>
        </p:sp>
        <p:sp>
          <p:nvSpPr>
            <p:cNvPr name="TextBox 10" id="10"/>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TextBox 11" id="11"/>
          <p:cNvSpPr txBox="true"/>
          <p:nvPr/>
        </p:nvSpPr>
        <p:spPr>
          <a:xfrm rot="0">
            <a:off x="3076081" y="3283438"/>
            <a:ext cx="11526449" cy="5901474"/>
          </a:xfrm>
          <a:prstGeom prst="rect">
            <a:avLst/>
          </a:prstGeom>
        </p:spPr>
        <p:txBody>
          <a:bodyPr anchor="t" rtlCol="false" tIns="0" lIns="0" bIns="0" rIns="0">
            <a:spAutoFit/>
          </a:bodyPr>
          <a:lstStyle/>
          <a:p>
            <a:pPr algn="just">
              <a:lnSpc>
                <a:spcPts val="4706"/>
              </a:lnSpc>
            </a:pPr>
            <a:r>
              <a:rPr lang="en-US" sz="3361" b="true">
                <a:solidFill>
                  <a:srgbClr val="184C99"/>
                </a:solidFill>
                <a:latin typeface="Montaser Arabic Bold"/>
                <a:ea typeface="Montaser Arabic Bold"/>
                <a:cs typeface="Montaser Arabic Bold"/>
                <a:sym typeface="Montaser Arabic Bold"/>
              </a:rPr>
              <a:t>Mục tiêu: </a:t>
            </a:r>
          </a:p>
          <a:p>
            <a:pPr algn="just" marL="725797" indent="-362899" lvl="1">
              <a:lnSpc>
                <a:spcPts val="4706"/>
              </a:lnSpc>
              <a:buFont typeface="Arial"/>
              <a:buChar char="•"/>
            </a:pPr>
            <a:r>
              <a:rPr lang="en-US" sz="3361">
                <a:solidFill>
                  <a:srgbClr val="184C99"/>
                </a:solidFill>
                <a:latin typeface="Montaser Arabic"/>
                <a:ea typeface="Montaser Arabic"/>
                <a:cs typeface="Montaser Arabic"/>
                <a:sym typeface="Montaser Arabic"/>
              </a:rPr>
              <a:t>Xác định khung giờ "vàng" hoặc giờ cao điểm cho các chiến lược kinh doanh (theo giới tính)</a:t>
            </a:r>
          </a:p>
          <a:p>
            <a:pPr algn="just" marL="725797" indent="-362899" lvl="1">
              <a:lnSpc>
                <a:spcPts val="4706"/>
              </a:lnSpc>
              <a:buFont typeface="Arial"/>
              <a:buChar char="•"/>
            </a:pPr>
            <a:r>
              <a:rPr lang="en-US" sz="3361">
                <a:solidFill>
                  <a:srgbClr val="184C99"/>
                </a:solidFill>
                <a:latin typeface="Montaser Arabic"/>
                <a:ea typeface="Montaser Arabic"/>
                <a:cs typeface="Montaser Arabic"/>
                <a:sym typeface="Montaser Arabic"/>
              </a:rPr>
              <a:t>Tìm hiểu sự khác biệt về tổng chi tiêu giữa nam và nữ theo từng khung giờ, đánh giá giới tính nào chi tiêu nhiều hơn tại các thời điểm cụ thể.</a:t>
            </a:r>
          </a:p>
          <a:p>
            <a:pPr algn="just" marL="725797" indent="-362899" lvl="1">
              <a:lnSpc>
                <a:spcPts val="4706"/>
              </a:lnSpc>
              <a:buFont typeface="Arial"/>
              <a:buChar char="•"/>
            </a:pPr>
            <a:r>
              <a:rPr lang="en-US" sz="3361">
                <a:solidFill>
                  <a:srgbClr val="184C99"/>
                </a:solidFill>
                <a:latin typeface="Montaser Arabic"/>
                <a:ea typeface="Montaser Arabic"/>
                <a:cs typeface="Montaser Arabic"/>
                <a:sym typeface="Montaser Arabic"/>
              </a:rPr>
              <a:t>Nắm bắt hành vi tiêu dùng đặc biệt của từng giới tính vào các thời điểm cụ thể (ví dụ: nam chi tiêu nhiều hơn vào buổi tối, nữ chi tiêu nhiều hơn vào sáng sớm).</a:t>
            </a:r>
          </a:p>
        </p:txBody>
      </p:sp>
      <p:sp>
        <p:nvSpPr>
          <p:cNvPr name="Freeform 12" id="12"/>
          <p:cNvSpPr/>
          <p:nvPr/>
        </p:nvSpPr>
        <p:spPr>
          <a:xfrm flipH="false" flipV="false" rot="-310438">
            <a:off x="16004036" y="-461691"/>
            <a:ext cx="11649758" cy="11778248"/>
          </a:xfrm>
          <a:custGeom>
            <a:avLst/>
            <a:gdLst/>
            <a:ahLst/>
            <a:cxnLst/>
            <a:rect r="r" b="b" t="t" l="l"/>
            <a:pathLst>
              <a:path h="11778248" w="11649758">
                <a:moveTo>
                  <a:pt x="0" y="0"/>
                </a:moveTo>
                <a:lnTo>
                  <a:pt x="11649758" y="0"/>
                </a:lnTo>
                <a:lnTo>
                  <a:pt x="11649758" y="11778248"/>
                </a:lnTo>
                <a:lnTo>
                  <a:pt x="0" y="11778248"/>
                </a:lnTo>
                <a:lnTo>
                  <a:pt x="0" y="0"/>
                </a:lnTo>
                <a:close/>
              </a:path>
            </a:pathLst>
          </a:custGeom>
          <a:blipFill>
            <a:blip r:embed="rId2">
              <a:alphaModFix amt="36000"/>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2467718" y="300390"/>
            <a:ext cx="13438524" cy="1117764"/>
          </a:xfrm>
          <a:prstGeom prst="rect">
            <a:avLst/>
          </a:prstGeom>
        </p:spPr>
        <p:txBody>
          <a:bodyPr anchor="t" rtlCol="false" tIns="0" lIns="0" bIns="0" rIns="0">
            <a:spAutoFit/>
          </a:bodyPr>
          <a:lstStyle/>
          <a:p>
            <a:pPr algn="l">
              <a:lnSpc>
                <a:spcPts val="4540"/>
              </a:lnSpc>
            </a:pPr>
            <a:r>
              <a:rPr lang="en-US" sz="3243" b="true">
                <a:solidFill>
                  <a:srgbClr val="1C53A3"/>
                </a:solidFill>
                <a:latin typeface="Montaser Arabic Bold"/>
                <a:ea typeface="Montaser Arabic Bold"/>
                <a:cs typeface="Montaser Arabic Bold"/>
                <a:sym typeface="Montaser Arabic Bold"/>
              </a:rPr>
              <a:t>Phân tích và trực quan hóa xu hướng về thời gian giao dịch (Purchase Date)</a:t>
            </a:r>
          </a:p>
        </p:txBody>
      </p:sp>
    </p:spTree>
  </p:cSld>
  <p:clrMapOvr>
    <a:masterClrMapping/>
  </p:clrMapOvr>
  <p:transition spd="fast">
    <p:cover dir="ru"/>
  </p:transition>
</p:sld>
</file>

<file path=ppt/slides/slide6.xml><?xml version="1.0" encoding="utf-8"?>
<p:sld xmlns:p="http://schemas.openxmlformats.org/presentationml/2006/main" xmlns:a="http://schemas.openxmlformats.org/drawingml/2006/main" xmlns:r="http://schemas.openxmlformats.org/officeDocument/2006/relationships" show="false">
  <p:cSld>
    <p:bg>
      <p:bgPr>
        <a:solidFill>
          <a:srgbClr val="1C53A3"/>
        </a:solidFill>
      </p:bgPr>
    </p:bg>
    <p:spTree>
      <p:nvGrpSpPr>
        <p:cNvPr id="1" name=""/>
        <p:cNvGrpSpPr/>
        <p:nvPr/>
      </p:nvGrpSpPr>
      <p:grpSpPr>
        <a:xfrm>
          <a:off x="0" y="0"/>
          <a:ext cx="0" cy="0"/>
          <a:chOff x="0" y="0"/>
          <a:chExt cx="0" cy="0"/>
        </a:xfrm>
      </p:grpSpPr>
      <p:sp>
        <p:nvSpPr>
          <p:cNvPr name="Freeform 2" id="2"/>
          <p:cNvSpPr/>
          <p:nvPr/>
        </p:nvSpPr>
        <p:spPr>
          <a:xfrm flipH="false" flipV="false" rot="0">
            <a:off x="9922226" y="2987783"/>
            <a:ext cx="11649758" cy="11778248"/>
          </a:xfrm>
          <a:custGeom>
            <a:avLst/>
            <a:gdLst/>
            <a:ahLst/>
            <a:cxnLst/>
            <a:rect r="r" b="b" t="t" l="l"/>
            <a:pathLst>
              <a:path h="11778248" w="11649758">
                <a:moveTo>
                  <a:pt x="0" y="0"/>
                </a:moveTo>
                <a:lnTo>
                  <a:pt x="11649758" y="0"/>
                </a:lnTo>
                <a:lnTo>
                  <a:pt x="11649758" y="11778249"/>
                </a:lnTo>
                <a:lnTo>
                  <a:pt x="0" y="117782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029463" y="533597"/>
            <a:ext cx="5258537" cy="525853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0" r="-49812" b="0"/>
              </a:stretch>
            </a:blipFill>
          </p:spPr>
        </p:sp>
      </p:grpSp>
      <p:sp>
        <p:nvSpPr>
          <p:cNvPr name="TextBox 5" id="5"/>
          <p:cNvSpPr txBox="true"/>
          <p:nvPr/>
        </p:nvSpPr>
        <p:spPr>
          <a:xfrm rot="0">
            <a:off x="808489" y="4500573"/>
            <a:ext cx="12220974" cy="5187004"/>
          </a:xfrm>
          <a:prstGeom prst="rect">
            <a:avLst/>
          </a:prstGeom>
        </p:spPr>
        <p:txBody>
          <a:bodyPr anchor="t" rtlCol="false" tIns="0" lIns="0" bIns="0" rIns="0">
            <a:spAutoFit/>
          </a:bodyPr>
          <a:lstStyle/>
          <a:p>
            <a:pPr algn="just" marL="761259" indent="-380629" lvl="1">
              <a:lnSpc>
                <a:spcPts val="5923"/>
              </a:lnSpc>
              <a:buFont typeface="Arial"/>
              <a:buChar char="•"/>
            </a:pPr>
            <a:r>
              <a:rPr lang="en-US" sz="3525" spc="116">
                <a:solidFill>
                  <a:srgbClr val="FFFFFF"/>
                </a:solidFill>
                <a:latin typeface="Montaser Arabic"/>
                <a:ea typeface="Montaser Arabic"/>
                <a:cs typeface="Montaser Arabic"/>
                <a:sym typeface="Montaser Arabic"/>
              </a:rPr>
              <a:t>Việc hiểu rõ các xu hướng này không chỉ giúp doanh nghiệp tối ưu hóa chiến lược kinh doanh và cải thiện trải nghiệm khách hàng. Ngoài ra, nghiên cứu này còn cung cấp dữ liệu thực tiễn, góp phần làm rõ mối quan hệ giữa các yếu tố văn hóa, xã hội, và kinh tế đối với hành vi mua sắm.</a:t>
            </a:r>
          </a:p>
        </p:txBody>
      </p:sp>
      <p:grpSp>
        <p:nvGrpSpPr>
          <p:cNvPr name="Group 6" id="6"/>
          <p:cNvGrpSpPr/>
          <p:nvPr/>
        </p:nvGrpSpPr>
        <p:grpSpPr>
          <a:xfrm rot="0">
            <a:off x="15019484" y="6800750"/>
            <a:ext cx="3268516" cy="326851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12305" r="0" b="-12305"/>
              </a:stretch>
            </a:blipFill>
          </p:spPr>
        </p:sp>
      </p:grpSp>
      <p:sp>
        <p:nvSpPr>
          <p:cNvPr name="Freeform 8" id="8"/>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979312" y="533597"/>
            <a:ext cx="6049769" cy="3908059"/>
            <a:chOff x="0" y="0"/>
            <a:chExt cx="8066359" cy="5210745"/>
          </a:xfrm>
        </p:grpSpPr>
        <p:sp>
          <p:nvSpPr>
            <p:cNvPr name="TextBox 10" id="10"/>
            <p:cNvSpPr txBox="true"/>
            <p:nvPr/>
          </p:nvSpPr>
          <p:spPr>
            <a:xfrm rot="0">
              <a:off x="1156926" y="217740"/>
              <a:ext cx="6909433" cy="4993005"/>
            </a:xfrm>
            <a:prstGeom prst="rect">
              <a:avLst/>
            </a:prstGeom>
          </p:spPr>
          <p:txBody>
            <a:bodyPr anchor="t" rtlCol="false" tIns="0" lIns="0" bIns="0" rIns="0">
              <a:spAutoFit/>
            </a:bodyPr>
            <a:lstStyle/>
            <a:p>
              <a:pPr algn="l">
                <a:lnSpc>
                  <a:spcPts val="9720"/>
                </a:lnSpc>
              </a:pPr>
              <a:r>
                <a:rPr lang="en-US" b="true" sz="9000">
                  <a:solidFill>
                    <a:srgbClr val="FFFFFF"/>
                  </a:solidFill>
                  <a:latin typeface="Montaser Arabic Bold"/>
                  <a:ea typeface="Montaser Arabic Bold"/>
                  <a:cs typeface="Montaser Arabic Bold"/>
                  <a:sym typeface="Montaser Arabic Bold"/>
                </a:rPr>
                <a:t>GIỚI THIỆU ĐỀ TÀI</a:t>
              </a:r>
            </a:p>
          </p:txBody>
        </p:sp>
        <p:sp>
          <p:nvSpPr>
            <p:cNvPr name="TextBox 11" id="11"/>
            <p:cNvSpPr txBox="true"/>
            <p:nvPr/>
          </p:nvSpPr>
          <p:spPr>
            <a:xfrm rot="0">
              <a:off x="0" y="38100"/>
              <a:ext cx="2313852" cy="1994912"/>
            </a:xfrm>
            <a:prstGeom prst="rect">
              <a:avLst/>
            </a:prstGeom>
          </p:spPr>
          <p:txBody>
            <a:bodyPr anchor="t" rtlCol="false" tIns="0" lIns="0" bIns="0" rIns="0">
              <a:spAutoFit/>
            </a:bodyPr>
            <a:lstStyle/>
            <a:p>
              <a:pPr algn="l">
                <a:lnSpc>
                  <a:spcPts val="10626"/>
                </a:lnSpc>
              </a:pPr>
              <a:r>
                <a:rPr lang="en-US" sz="10025" b="true">
                  <a:solidFill>
                    <a:srgbClr val="FFFFFF"/>
                  </a:solidFill>
                  <a:latin typeface="Poppins Bold"/>
                  <a:ea typeface="Poppins Bold"/>
                  <a:cs typeface="Poppins Bold"/>
                  <a:sym typeface="Poppins Bold"/>
                </a:rPr>
                <a:t>1.</a:t>
              </a:r>
            </a:p>
          </p:txBody>
        </p:sp>
      </p:grpSp>
    </p:spTree>
  </p:cSld>
  <p:clrMapOvr>
    <a:masterClrMapping/>
  </p:clrMapOvr>
  <p:transition spd="slow">
    <p:cover dir="ld"/>
  </p:transition>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2467718" y="1451492"/>
            <a:ext cx="7799932" cy="0"/>
          </a:xfrm>
          <a:prstGeom prst="line">
            <a:avLst/>
          </a:prstGeom>
          <a:ln cap="flat" w="66675">
            <a:solidFill>
              <a:srgbClr val="1C53A3"/>
            </a:solidFill>
            <a:prstDash val="solid"/>
            <a:headEnd type="none" len="sm" w="sm"/>
            <a:tailEnd type="none" len="sm" w="sm"/>
          </a:ln>
        </p:spPr>
      </p:sp>
      <p:grpSp>
        <p:nvGrpSpPr>
          <p:cNvPr name="Group 3" id="3"/>
          <p:cNvGrpSpPr/>
          <p:nvPr/>
        </p:nvGrpSpPr>
        <p:grpSpPr>
          <a:xfrm rot="0">
            <a:off x="488159" y="357540"/>
            <a:ext cx="1693766" cy="9585468"/>
            <a:chOff x="0" y="0"/>
            <a:chExt cx="446095" cy="2524568"/>
          </a:xfrm>
        </p:grpSpPr>
        <p:sp>
          <p:nvSpPr>
            <p:cNvPr name="Freeform 4" id="4"/>
            <p:cNvSpPr/>
            <p:nvPr/>
          </p:nvSpPr>
          <p:spPr>
            <a:xfrm flipH="false" flipV="false" rot="0">
              <a:off x="0" y="0"/>
              <a:ext cx="446095" cy="2524568"/>
            </a:xfrm>
            <a:custGeom>
              <a:avLst/>
              <a:gdLst/>
              <a:ahLst/>
              <a:cxnLst/>
              <a:rect r="r" b="b" t="t" l="l"/>
              <a:pathLst>
                <a:path h="2524568" w="446095">
                  <a:moveTo>
                    <a:pt x="0" y="0"/>
                  </a:moveTo>
                  <a:lnTo>
                    <a:pt x="446095" y="0"/>
                  </a:lnTo>
                  <a:lnTo>
                    <a:pt x="446095" y="2524568"/>
                  </a:lnTo>
                  <a:lnTo>
                    <a:pt x="0" y="2524568"/>
                  </a:lnTo>
                  <a:close/>
                </a:path>
              </a:pathLst>
            </a:custGeom>
            <a:solidFill>
              <a:srgbClr val="1C53A3"/>
            </a:solidFill>
          </p:spPr>
        </p:sp>
        <p:sp>
          <p:nvSpPr>
            <p:cNvPr name="TextBox 5" id="5"/>
            <p:cNvSpPr txBox="true"/>
            <p:nvPr/>
          </p:nvSpPr>
          <p:spPr>
            <a:xfrm>
              <a:off x="0" y="-38100"/>
              <a:ext cx="446095" cy="256266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590904" y="1719981"/>
            <a:ext cx="1614441" cy="496734"/>
          </a:xfrm>
          <a:prstGeom prst="rect">
            <a:avLst/>
          </a:prstGeom>
        </p:spPr>
        <p:txBody>
          <a:bodyPr anchor="t" rtlCol="false" tIns="0" lIns="0" bIns="0" rIns="0">
            <a:spAutoFit/>
          </a:bodyPr>
          <a:lstStyle/>
          <a:p>
            <a:pPr algn="l">
              <a:lnSpc>
                <a:spcPts val="4120"/>
              </a:lnSpc>
            </a:pPr>
            <a:r>
              <a:rPr lang="en-US" sz="2943" b="true">
                <a:solidFill>
                  <a:srgbClr val="000000"/>
                </a:solidFill>
                <a:latin typeface="Montaser Arabic Bold"/>
                <a:ea typeface="Montaser Arabic Bold"/>
                <a:cs typeface="Montaser Arabic Bold"/>
                <a:sym typeface="Montaser Arabic Bold"/>
              </a:rPr>
              <a:t>Output</a:t>
            </a:r>
          </a:p>
        </p:txBody>
      </p:sp>
      <p:grpSp>
        <p:nvGrpSpPr>
          <p:cNvPr name="Group 7" id="7"/>
          <p:cNvGrpSpPr/>
          <p:nvPr/>
        </p:nvGrpSpPr>
        <p:grpSpPr>
          <a:xfrm rot="5400000">
            <a:off x="593738" y="573113"/>
            <a:ext cx="425574" cy="330940"/>
            <a:chOff x="0" y="0"/>
            <a:chExt cx="812800" cy="632061"/>
          </a:xfrm>
        </p:grpSpPr>
        <p:sp>
          <p:nvSpPr>
            <p:cNvPr name="Freeform 8" id="8"/>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FFFFFF"/>
            </a:solidFill>
          </p:spPr>
        </p:sp>
        <p:sp>
          <p:nvSpPr>
            <p:cNvPr name="TextBox 9" id="9"/>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Freeform 10" id="10"/>
          <p:cNvSpPr/>
          <p:nvPr/>
        </p:nvSpPr>
        <p:spPr>
          <a:xfrm flipH="false" flipV="false" rot="0">
            <a:off x="4614325" y="1777131"/>
            <a:ext cx="11538575" cy="3572216"/>
          </a:xfrm>
          <a:custGeom>
            <a:avLst/>
            <a:gdLst/>
            <a:ahLst/>
            <a:cxnLst/>
            <a:rect r="r" b="b" t="t" l="l"/>
            <a:pathLst>
              <a:path h="3572216" w="11538575">
                <a:moveTo>
                  <a:pt x="0" y="0"/>
                </a:moveTo>
                <a:lnTo>
                  <a:pt x="11538575" y="0"/>
                </a:lnTo>
                <a:lnTo>
                  <a:pt x="11538575" y="3572217"/>
                </a:lnTo>
                <a:lnTo>
                  <a:pt x="0" y="3572217"/>
                </a:lnTo>
                <a:lnTo>
                  <a:pt x="0" y="0"/>
                </a:lnTo>
                <a:close/>
              </a:path>
            </a:pathLst>
          </a:custGeom>
          <a:blipFill>
            <a:blip r:embed="rId2"/>
            <a:stretch>
              <a:fillRect l="0" t="0" r="0" b="0"/>
            </a:stretch>
          </a:blipFill>
          <a:ln w="19050" cap="sq">
            <a:solidFill>
              <a:srgbClr val="000000"/>
            </a:solidFill>
            <a:prstDash val="solid"/>
            <a:miter/>
          </a:ln>
        </p:spPr>
      </p:sp>
      <p:sp>
        <p:nvSpPr>
          <p:cNvPr name="TextBox 11" id="11"/>
          <p:cNvSpPr txBox="true"/>
          <p:nvPr/>
        </p:nvSpPr>
        <p:spPr>
          <a:xfrm rot="0">
            <a:off x="1125195" y="468646"/>
            <a:ext cx="1342523" cy="536412"/>
          </a:xfrm>
          <a:prstGeom prst="rect">
            <a:avLst/>
          </a:prstGeom>
        </p:spPr>
        <p:txBody>
          <a:bodyPr anchor="t" rtlCol="false" tIns="0" lIns="0" bIns="0" rIns="0">
            <a:spAutoFit/>
          </a:bodyPr>
          <a:lstStyle/>
          <a:p>
            <a:pPr algn="l" marL="0" indent="0" lvl="0">
              <a:lnSpc>
                <a:spcPts val="4418"/>
              </a:lnSpc>
              <a:spcBef>
                <a:spcPct val="0"/>
              </a:spcBef>
            </a:pPr>
            <a:r>
              <a:rPr lang="en-US" b="true" sz="3201">
                <a:solidFill>
                  <a:srgbClr val="F4F4F4"/>
                </a:solidFill>
                <a:latin typeface="Montaser Arabic Bold"/>
                <a:ea typeface="Montaser Arabic Bold"/>
                <a:cs typeface="Montaser Arabic Bold"/>
                <a:sym typeface="Montaser Arabic Bold"/>
              </a:rPr>
              <a:t>3.1.3</a:t>
            </a:r>
          </a:p>
        </p:txBody>
      </p:sp>
      <p:sp>
        <p:nvSpPr>
          <p:cNvPr name="TextBox 12" id="12"/>
          <p:cNvSpPr txBox="true"/>
          <p:nvPr/>
        </p:nvSpPr>
        <p:spPr>
          <a:xfrm rot="0">
            <a:off x="2467718" y="300390"/>
            <a:ext cx="13438524" cy="1117764"/>
          </a:xfrm>
          <a:prstGeom prst="rect">
            <a:avLst/>
          </a:prstGeom>
        </p:spPr>
        <p:txBody>
          <a:bodyPr anchor="t" rtlCol="false" tIns="0" lIns="0" bIns="0" rIns="0">
            <a:spAutoFit/>
          </a:bodyPr>
          <a:lstStyle/>
          <a:p>
            <a:pPr algn="l">
              <a:lnSpc>
                <a:spcPts val="4540"/>
              </a:lnSpc>
            </a:pPr>
            <a:r>
              <a:rPr lang="en-US" sz="3243" b="true">
                <a:solidFill>
                  <a:srgbClr val="1C53A3"/>
                </a:solidFill>
                <a:latin typeface="Montaser Arabic Bold"/>
                <a:ea typeface="Montaser Arabic Bold"/>
                <a:cs typeface="Montaser Arabic Bold"/>
                <a:sym typeface="Montaser Arabic Bold"/>
              </a:rPr>
              <a:t>Phân tích và trực quan hóa xu hướng về thời gian giao dịch (Purchase Date)</a:t>
            </a:r>
          </a:p>
        </p:txBody>
      </p:sp>
      <p:sp>
        <p:nvSpPr>
          <p:cNvPr name="TextBox 13" id="13"/>
          <p:cNvSpPr txBox="true"/>
          <p:nvPr/>
        </p:nvSpPr>
        <p:spPr>
          <a:xfrm rot="0">
            <a:off x="3397529" y="5584500"/>
            <a:ext cx="13222895" cy="4358508"/>
          </a:xfrm>
          <a:prstGeom prst="rect">
            <a:avLst/>
          </a:prstGeom>
        </p:spPr>
        <p:txBody>
          <a:bodyPr anchor="t" rtlCol="false" tIns="0" lIns="0" bIns="0" rIns="0">
            <a:spAutoFit/>
          </a:bodyPr>
          <a:lstStyle/>
          <a:p>
            <a:pPr algn="l">
              <a:lnSpc>
                <a:spcPts val="3892"/>
              </a:lnSpc>
            </a:pPr>
            <a:r>
              <a:rPr lang="en-US" sz="2780" b="true">
                <a:solidFill>
                  <a:srgbClr val="1C53A3"/>
                </a:solidFill>
                <a:latin typeface="Montaser Arabic Bold"/>
                <a:ea typeface="Montaser Arabic Bold"/>
                <a:cs typeface="Montaser Arabic Bold"/>
                <a:sym typeface="Montaser Arabic Bold"/>
              </a:rPr>
              <a:t>→ Biểu đồ cho thấy: </a:t>
            </a:r>
          </a:p>
          <a:p>
            <a:pPr algn="l">
              <a:lnSpc>
                <a:spcPts val="3892"/>
              </a:lnSpc>
            </a:pPr>
            <a:r>
              <a:rPr lang="en-US" sz="2780">
                <a:solidFill>
                  <a:srgbClr val="1C53A3"/>
                </a:solidFill>
                <a:latin typeface="Montaser Arabic"/>
                <a:ea typeface="Montaser Arabic"/>
                <a:cs typeface="Montaser Arabic"/>
                <a:sym typeface="Montaser Arabic"/>
              </a:rPr>
              <a:t>- Nam giới chi tiêu trung bình nhiều nhất vào buổi tối (Evening), cho thấy họ có thể có xu hướng mua sắm nhiều hơn vào thời điểm này trong ngày và có xu hướng mua sắm ít hơn vào buổi sáng. </a:t>
            </a:r>
          </a:p>
          <a:p>
            <a:pPr algn="l">
              <a:lnSpc>
                <a:spcPts val="3892"/>
              </a:lnSpc>
            </a:pPr>
            <a:r>
              <a:rPr lang="en-US" sz="2780">
                <a:solidFill>
                  <a:srgbClr val="1C53A3"/>
                </a:solidFill>
                <a:latin typeface="Montaser Arabic"/>
                <a:ea typeface="Montaser Arabic"/>
                <a:cs typeface="Montaser Arabic"/>
                <a:sym typeface="Montaser Arabic"/>
              </a:rPr>
              <a:t>- Nữ giới chi tiêu trung bình nhiều nhất vào buổi sáng (Morning) và có xu hướng chi tiêu thấp hơn vào buổi tối, có thể cho thấy họ mua sắm ít hơn hoặc ưu tiên thời gian khác trong ngày. </a:t>
            </a:r>
          </a:p>
          <a:p>
            <a:pPr algn="l">
              <a:lnSpc>
                <a:spcPts val="3892"/>
              </a:lnSpc>
            </a:pPr>
            <a:r>
              <a:rPr lang="en-US" sz="2780">
                <a:solidFill>
                  <a:srgbClr val="1C53A3"/>
                </a:solidFill>
                <a:latin typeface="Montaser Arabic"/>
                <a:ea typeface="Montaser Arabic"/>
                <a:cs typeface="Montaser Arabic"/>
                <a:sym typeface="Montaser Arabic"/>
              </a:rPr>
              <a:t>- Mức chi tiêu trung bình cả hai giới tương đối cân bằng vào buổi chiều (Afternoon).</a:t>
            </a:r>
          </a:p>
        </p:txBody>
      </p:sp>
    </p:spTree>
  </p:cSld>
  <p:clrMapOvr>
    <a:masterClrMapping/>
  </p:clrMapOvr>
  <p:transition spd="fast">
    <p:cover dir="ru"/>
  </p:transition>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2467718" y="1451492"/>
            <a:ext cx="7799932" cy="0"/>
          </a:xfrm>
          <a:prstGeom prst="line">
            <a:avLst/>
          </a:prstGeom>
          <a:ln cap="flat" w="66675">
            <a:solidFill>
              <a:srgbClr val="1C53A3"/>
            </a:solidFill>
            <a:prstDash val="solid"/>
            <a:headEnd type="none" len="sm" w="sm"/>
            <a:tailEnd type="none" len="sm" w="sm"/>
          </a:ln>
        </p:spPr>
      </p:sp>
      <p:grpSp>
        <p:nvGrpSpPr>
          <p:cNvPr name="Group 3" id="3"/>
          <p:cNvGrpSpPr/>
          <p:nvPr/>
        </p:nvGrpSpPr>
        <p:grpSpPr>
          <a:xfrm rot="0">
            <a:off x="488159" y="357540"/>
            <a:ext cx="1693766" cy="9585468"/>
            <a:chOff x="0" y="0"/>
            <a:chExt cx="446095" cy="2524568"/>
          </a:xfrm>
        </p:grpSpPr>
        <p:sp>
          <p:nvSpPr>
            <p:cNvPr name="Freeform 4" id="4"/>
            <p:cNvSpPr/>
            <p:nvPr/>
          </p:nvSpPr>
          <p:spPr>
            <a:xfrm flipH="false" flipV="false" rot="0">
              <a:off x="0" y="0"/>
              <a:ext cx="446095" cy="2524568"/>
            </a:xfrm>
            <a:custGeom>
              <a:avLst/>
              <a:gdLst/>
              <a:ahLst/>
              <a:cxnLst/>
              <a:rect r="r" b="b" t="t" l="l"/>
              <a:pathLst>
                <a:path h="2524568" w="446095">
                  <a:moveTo>
                    <a:pt x="0" y="0"/>
                  </a:moveTo>
                  <a:lnTo>
                    <a:pt x="446095" y="0"/>
                  </a:lnTo>
                  <a:lnTo>
                    <a:pt x="446095" y="2524568"/>
                  </a:lnTo>
                  <a:lnTo>
                    <a:pt x="0" y="2524568"/>
                  </a:lnTo>
                  <a:close/>
                </a:path>
              </a:pathLst>
            </a:custGeom>
            <a:solidFill>
              <a:srgbClr val="1C53A3"/>
            </a:solidFill>
          </p:spPr>
        </p:sp>
        <p:sp>
          <p:nvSpPr>
            <p:cNvPr name="TextBox 5" id="5"/>
            <p:cNvSpPr txBox="true"/>
            <p:nvPr/>
          </p:nvSpPr>
          <p:spPr>
            <a:xfrm>
              <a:off x="0" y="-38100"/>
              <a:ext cx="446095" cy="256266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883922" y="1753474"/>
            <a:ext cx="1614441" cy="539279"/>
          </a:xfrm>
          <a:prstGeom prst="rect">
            <a:avLst/>
          </a:prstGeom>
        </p:spPr>
        <p:txBody>
          <a:bodyPr anchor="t" rtlCol="false" tIns="0" lIns="0" bIns="0" rIns="0">
            <a:spAutoFit/>
          </a:bodyPr>
          <a:lstStyle/>
          <a:p>
            <a:pPr algn="l">
              <a:lnSpc>
                <a:spcPts val="4400"/>
              </a:lnSpc>
            </a:pPr>
            <a:r>
              <a:rPr lang="en-US" sz="3143" b="true">
                <a:solidFill>
                  <a:srgbClr val="000000"/>
                </a:solidFill>
                <a:latin typeface="Montaser Arabic Bold"/>
                <a:ea typeface="Montaser Arabic Bold"/>
                <a:cs typeface="Montaser Arabic Bold"/>
                <a:sym typeface="Montaser Arabic Bold"/>
              </a:rPr>
              <a:t>Output</a:t>
            </a:r>
          </a:p>
        </p:txBody>
      </p:sp>
      <p:grpSp>
        <p:nvGrpSpPr>
          <p:cNvPr name="Group 7" id="7"/>
          <p:cNvGrpSpPr/>
          <p:nvPr/>
        </p:nvGrpSpPr>
        <p:grpSpPr>
          <a:xfrm rot="5400000">
            <a:off x="593738" y="573113"/>
            <a:ext cx="425574" cy="330940"/>
            <a:chOff x="0" y="0"/>
            <a:chExt cx="812800" cy="632061"/>
          </a:xfrm>
        </p:grpSpPr>
        <p:sp>
          <p:nvSpPr>
            <p:cNvPr name="Freeform 8" id="8"/>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FFFFFF"/>
            </a:solidFill>
          </p:spPr>
        </p:sp>
        <p:sp>
          <p:nvSpPr>
            <p:cNvPr name="TextBox 9" id="9"/>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Freeform 10" id="10"/>
          <p:cNvSpPr/>
          <p:nvPr/>
        </p:nvSpPr>
        <p:spPr>
          <a:xfrm flipH="false" flipV="false" rot="0">
            <a:off x="4498363" y="2628073"/>
            <a:ext cx="11538575" cy="3572216"/>
          </a:xfrm>
          <a:custGeom>
            <a:avLst/>
            <a:gdLst/>
            <a:ahLst/>
            <a:cxnLst/>
            <a:rect r="r" b="b" t="t" l="l"/>
            <a:pathLst>
              <a:path h="3572216" w="11538575">
                <a:moveTo>
                  <a:pt x="0" y="0"/>
                </a:moveTo>
                <a:lnTo>
                  <a:pt x="11538575" y="0"/>
                </a:lnTo>
                <a:lnTo>
                  <a:pt x="11538575" y="3572216"/>
                </a:lnTo>
                <a:lnTo>
                  <a:pt x="0" y="3572216"/>
                </a:lnTo>
                <a:lnTo>
                  <a:pt x="0" y="0"/>
                </a:lnTo>
                <a:close/>
              </a:path>
            </a:pathLst>
          </a:custGeom>
          <a:blipFill>
            <a:blip r:embed="rId2"/>
            <a:stretch>
              <a:fillRect l="0" t="0" r="0" b="0"/>
            </a:stretch>
          </a:blipFill>
          <a:ln w="19050" cap="sq">
            <a:solidFill>
              <a:srgbClr val="000000"/>
            </a:solidFill>
            <a:prstDash val="solid"/>
            <a:miter/>
          </a:ln>
        </p:spPr>
      </p:sp>
      <p:sp>
        <p:nvSpPr>
          <p:cNvPr name="TextBox 11" id="11"/>
          <p:cNvSpPr txBox="true"/>
          <p:nvPr/>
        </p:nvSpPr>
        <p:spPr>
          <a:xfrm rot="0">
            <a:off x="1125195" y="468646"/>
            <a:ext cx="1342523" cy="536412"/>
          </a:xfrm>
          <a:prstGeom prst="rect">
            <a:avLst/>
          </a:prstGeom>
        </p:spPr>
        <p:txBody>
          <a:bodyPr anchor="t" rtlCol="false" tIns="0" lIns="0" bIns="0" rIns="0">
            <a:spAutoFit/>
          </a:bodyPr>
          <a:lstStyle/>
          <a:p>
            <a:pPr algn="l" marL="0" indent="0" lvl="0">
              <a:lnSpc>
                <a:spcPts val="4418"/>
              </a:lnSpc>
              <a:spcBef>
                <a:spcPct val="0"/>
              </a:spcBef>
            </a:pPr>
            <a:r>
              <a:rPr lang="en-US" b="true" sz="3201">
                <a:solidFill>
                  <a:srgbClr val="F4F4F4"/>
                </a:solidFill>
                <a:latin typeface="Montaser Arabic Bold"/>
                <a:ea typeface="Montaser Arabic Bold"/>
                <a:cs typeface="Montaser Arabic Bold"/>
                <a:sym typeface="Montaser Arabic Bold"/>
              </a:rPr>
              <a:t>3.1.3</a:t>
            </a:r>
          </a:p>
        </p:txBody>
      </p:sp>
      <p:sp>
        <p:nvSpPr>
          <p:cNvPr name="TextBox 12" id="12"/>
          <p:cNvSpPr txBox="true"/>
          <p:nvPr/>
        </p:nvSpPr>
        <p:spPr>
          <a:xfrm rot="0">
            <a:off x="2467718" y="300390"/>
            <a:ext cx="13438524" cy="1117764"/>
          </a:xfrm>
          <a:prstGeom prst="rect">
            <a:avLst/>
          </a:prstGeom>
        </p:spPr>
        <p:txBody>
          <a:bodyPr anchor="t" rtlCol="false" tIns="0" lIns="0" bIns="0" rIns="0">
            <a:spAutoFit/>
          </a:bodyPr>
          <a:lstStyle/>
          <a:p>
            <a:pPr algn="l">
              <a:lnSpc>
                <a:spcPts val="4540"/>
              </a:lnSpc>
            </a:pPr>
            <a:r>
              <a:rPr lang="en-US" sz="3243" b="true">
                <a:solidFill>
                  <a:srgbClr val="1C53A3"/>
                </a:solidFill>
                <a:latin typeface="Montaser Arabic Bold"/>
                <a:ea typeface="Montaser Arabic Bold"/>
                <a:cs typeface="Montaser Arabic Bold"/>
                <a:sym typeface="Montaser Arabic Bold"/>
              </a:rPr>
              <a:t>Phân tích và trực quan hóa xu hướng về thời gian giao dịch (Purchase Date)</a:t>
            </a:r>
          </a:p>
        </p:txBody>
      </p:sp>
      <p:sp>
        <p:nvSpPr>
          <p:cNvPr name="TextBox 13" id="13"/>
          <p:cNvSpPr txBox="true"/>
          <p:nvPr/>
        </p:nvSpPr>
        <p:spPr>
          <a:xfrm rot="0">
            <a:off x="4942091" y="6770265"/>
            <a:ext cx="10651119" cy="2415408"/>
          </a:xfrm>
          <a:prstGeom prst="rect">
            <a:avLst/>
          </a:prstGeom>
        </p:spPr>
        <p:txBody>
          <a:bodyPr anchor="t" rtlCol="false" tIns="0" lIns="0" bIns="0" rIns="0">
            <a:spAutoFit/>
          </a:bodyPr>
          <a:lstStyle/>
          <a:p>
            <a:pPr algn="l">
              <a:lnSpc>
                <a:spcPts val="3892"/>
              </a:lnSpc>
            </a:pPr>
            <a:r>
              <a:rPr lang="en-US" sz="2780" b="true">
                <a:solidFill>
                  <a:srgbClr val="1C53A3"/>
                </a:solidFill>
                <a:latin typeface="Montaser Arabic Bold"/>
                <a:ea typeface="Montaser Arabic Bold"/>
                <a:cs typeface="Montaser Arabic Bold"/>
                <a:sym typeface="Montaser Arabic Bold"/>
              </a:rPr>
              <a:t>→ Biểu đồ cho thấy: </a:t>
            </a:r>
          </a:p>
          <a:p>
            <a:pPr algn="l">
              <a:lnSpc>
                <a:spcPts val="3892"/>
              </a:lnSpc>
            </a:pPr>
            <a:r>
              <a:rPr lang="en-US" sz="2780">
                <a:solidFill>
                  <a:srgbClr val="1C53A3"/>
                </a:solidFill>
                <a:latin typeface="Montaser Arabic"/>
                <a:ea typeface="Montaser Arabic"/>
                <a:cs typeface="Montaser Arabic"/>
                <a:sym typeface="Montaser Arabic"/>
              </a:rPr>
              <a:t>Các hành vi đặc thù: </a:t>
            </a:r>
          </a:p>
          <a:p>
            <a:pPr algn="l">
              <a:lnSpc>
                <a:spcPts val="3892"/>
              </a:lnSpc>
            </a:pPr>
            <a:r>
              <a:rPr lang="en-US" sz="2780">
                <a:solidFill>
                  <a:srgbClr val="1C53A3"/>
                </a:solidFill>
                <a:latin typeface="Montaser Arabic"/>
                <a:ea typeface="Montaser Arabic"/>
                <a:cs typeface="Montaser Arabic"/>
                <a:sym typeface="Montaser Arabic"/>
              </a:rPr>
              <a:t>   + </a:t>
            </a:r>
            <a:r>
              <a:rPr lang="en-US" sz="2780" b="true">
                <a:solidFill>
                  <a:srgbClr val="1C53A3"/>
                </a:solidFill>
                <a:latin typeface="Montaser Arabic Bold"/>
                <a:ea typeface="Montaser Arabic Bold"/>
                <a:cs typeface="Montaser Arabic Bold"/>
                <a:sym typeface="Montaser Arabic Bold"/>
              </a:rPr>
              <a:t>Nam giới:</a:t>
            </a:r>
            <a:r>
              <a:rPr lang="en-US" sz="2780">
                <a:solidFill>
                  <a:srgbClr val="1C53A3"/>
                </a:solidFill>
                <a:latin typeface="Montaser Arabic"/>
                <a:ea typeface="Montaser Arabic"/>
                <a:cs typeface="Montaser Arabic"/>
                <a:sym typeface="Montaser Arabic"/>
              </a:rPr>
              <a:t> Chi tiêu trung bình tăng đột biến vào buổi tối. </a:t>
            </a:r>
          </a:p>
          <a:p>
            <a:pPr algn="l">
              <a:lnSpc>
                <a:spcPts val="3892"/>
              </a:lnSpc>
            </a:pPr>
            <a:r>
              <a:rPr lang="en-US" sz="2780">
                <a:solidFill>
                  <a:srgbClr val="1C53A3"/>
                </a:solidFill>
                <a:latin typeface="Montaser Arabic"/>
                <a:ea typeface="Montaser Arabic"/>
                <a:cs typeface="Montaser Arabic"/>
                <a:sym typeface="Montaser Arabic"/>
              </a:rPr>
              <a:t>   + </a:t>
            </a:r>
            <a:r>
              <a:rPr lang="en-US" sz="2780" b="true">
                <a:solidFill>
                  <a:srgbClr val="1C53A3"/>
                </a:solidFill>
                <a:latin typeface="Montaser Arabic Bold"/>
                <a:ea typeface="Montaser Arabic Bold"/>
                <a:cs typeface="Montaser Arabic Bold"/>
                <a:sym typeface="Montaser Arabic Bold"/>
              </a:rPr>
              <a:t>Nữ giới:</a:t>
            </a:r>
            <a:r>
              <a:rPr lang="en-US" sz="2780">
                <a:solidFill>
                  <a:srgbClr val="1C53A3"/>
                </a:solidFill>
                <a:latin typeface="Montaser Arabic"/>
                <a:ea typeface="Montaser Arabic"/>
                <a:cs typeface="Montaser Arabic"/>
                <a:sym typeface="Montaser Arabic"/>
              </a:rPr>
              <a:t> Chi tiêu trung bình tăng đột biến vào buổi sáng.</a:t>
            </a:r>
          </a:p>
          <a:p>
            <a:pPr algn="l">
              <a:lnSpc>
                <a:spcPts val="3892"/>
              </a:lnSpc>
            </a:pPr>
          </a:p>
        </p:txBody>
      </p:sp>
    </p:spTree>
  </p:cSld>
  <p:clrMapOvr>
    <a:masterClrMapping/>
  </p:clrMapOvr>
  <p:transition spd="fast">
    <p:cover dir="ru"/>
  </p:transition>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2467718" y="1451492"/>
            <a:ext cx="7799932" cy="0"/>
          </a:xfrm>
          <a:prstGeom prst="line">
            <a:avLst/>
          </a:prstGeom>
          <a:ln cap="flat" w="66675">
            <a:solidFill>
              <a:srgbClr val="1C53A3"/>
            </a:solidFill>
            <a:prstDash val="solid"/>
            <a:headEnd type="none" len="sm" w="sm"/>
            <a:tailEnd type="none" len="sm" w="sm"/>
          </a:ln>
        </p:spPr>
      </p:sp>
      <p:grpSp>
        <p:nvGrpSpPr>
          <p:cNvPr name="Group 3" id="3"/>
          <p:cNvGrpSpPr/>
          <p:nvPr/>
        </p:nvGrpSpPr>
        <p:grpSpPr>
          <a:xfrm rot="0">
            <a:off x="488159" y="357540"/>
            <a:ext cx="1693766" cy="9585468"/>
            <a:chOff x="0" y="0"/>
            <a:chExt cx="446095" cy="2524568"/>
          </a:xfrm>
        </p:grpSpPr>
        <p:sp>
          <p:nvSpPr>
            <p:cNvPr name="Freeform 4" id="4"/>
            <p:cNvSpPr/>
            <p:nvPr/>
          </p:nvSpPr>
          <p:spPr>
            <a:xfrm flipH="false" flipV="false" rot="0">
              <a:off x="0" y="0"/>
              <a:ext cx="446095" cy="2524568"/>
            </a:xfrm>
            <a:custGeom>
              <a:avLst/>
              <a:gdLst/>
              <a:ahLst/>
              <a:cxnLst/>
              <a:rect r="r" b="b" t="t" l="l"/>
              <a:pathLst>
                <a:path h="2524568" w="446095">
                  <a:moveTo>
                    <a:pt x="0" y="0"/>
                  </a:moveTo>
                  <a:lnTo>
                    <a:pt x="446095" y="0"/>
                  </a:lnTo>
                  <a:lnTo>
                    <a:pt x="446095" y="2524568"/>
                  </a:lnTo>
                  <a:lnTo>
                    <a:pt x="0" y="2524568"/>
                  </a:lnTo>
                  <a:close/>
                </a:path>
              </a:pathLst>
            </a:custGeom>
            <a:solidFill>
              <a:srgbClr val="1C53A3"/>
            </a:solidFill>
          </p:spPr>
        </p:sp>
        <p:sp>
          <p:nvSpPr>
            <p:cNvPr name="TextBox 5" id="5"/>
            <p:cNvSpPr txBox="true"/>
            <p:nvPr/>
          </p:nvSpPr>
          <p:spPr>
            <a:xfrm>
              <a:off x="0" y="-38100"/>
              <a:ext cx="446095" cy="256266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620118" y="300390"/>
            <a:ext cx="13438524" cy="1117764"/>
          </a:xfrm>
          <a:prstGeom prst="rect">
            <a:avLst/>
          </a:prstGeom>
        </p:spPr>
        <p:txBody>
          <a:bodyPr anchor="t" rtlCol="false" tIns="0" lIns="0" bIns="0" rIns="0">
            <a:spAutoFit/>
          </a:bodyPr>
          <a:lstStyle/>
          <a:p>
            <a:pPr algn="l">
              <a:lnSpc>
                <a:spcPts val="4540"/>
              </a:lnSpc>
            </a:pPr>
            <a:r>
              <a:rPr lang="en-US" sz="3243" b="true">
                <a:solidFill>
                  <a:srgbClr val="5188CC"/>
                </a:solidFill>
                <a:latin typeface="Montaser Arabic Bold"/>
                <a:ea typeface="Montaser Arabic Bold"/>
                <a:cs typeface="Montaser Arabic Bold"/>
                <a:sym typeface="Montaser Arabic Bold"/>
              </a:rPr>
              <a:t>a, Phân tích Chi tiêu trung bình (Average Spending) theo thời gian mua hàng (buổi sáng/chiều/ tối) và theo giới tính </a:t>
            </a:r>
          </a:p>
        </p:txBody>
      </p:sp>
      <p:grpSp>
        <p:nvGrpSpPr>
          <p:cNvPr name="Group 7" id="7"/>
          <p:cNvGrpSpPr/>
          <p:nvPr/>
        </p:nvGrpSpPr>
        <p:grpSpPr>
          <a:xfrm rot="5400000">
            <a:off x="593738" y="573113"/>
            <a:ext cx="425574" cy="330940"/>
            <a:chOff x="0" y="0"/>
            <a:chExt cx="812800" cy="632061"/>
          </a:xfrm>
        </p:grpSpPr>
        <p:sp>
          <p:nvSpPr>
            <p:cNvPr name="Freeform 8" id="8"/>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FFFFFF"/>
            </a:solidFill>
          </p:spPr>
        </p:sp>
        <p:sp>
          <p:nvSpPr>
            <p:cNvPr name="TextBox 9" id="9"/>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Freeform 10" id="10"/>
          <p:cNvSpPr/>
          <p:nvPr/>
        </p:nvSpPr>
        <p:spPr>
          <a:xfrm flipH="false" flipV="false" rot="-310438">
            <a:off x="16004036" y="-461691"/>
            <a:ext cx="11649758" cy="11778248"/>
          </a:xfrm>
          <a:custGeom>
            <a:avLst/>
            <a:gdLst/>
            <a:ahLst/>
            <a:cxnLst/>
            <a:rect r="r" b="b" t="t" l="l"/>
            <a:pathLst>
              <a:path h="11778248" w="11649758">
                <a:moveTo>
                  <a:pt x="0" y="0"/>
                </a:moveTo>
                <a:lnTo>
                  <a:pt x="11649758" y="0"/>
                </a:lnTo>
                <a:lnTo>
                  <a:pt x="11649758" y="11778248"/>
                </a:lnTo>
                <a:lnTo>
                  <a:pt x="0" y="11778248"/>
                </a:lnTo>
                <a:lnTo>
                  <a:pt x="0" y="0"/>
                </a:lnTo>
                <a:close/>
              </a:path>
            </a:pathLst>
          </a:custGeom>
          <a:blipFill>
            <a:blip r:embed="rId2">
              <a:alphaModFix amt="36000"/>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5786740" y="2800519"/>
            <a:ext cx="9510165" cy="6477938"/>
          </a:xfrm>
          <a:custGeom>
            <a:avLst/>
            <a:gdLst/>
            <a:ahLst/>
            <a:cxnLst/>
            <a:rect r="r" b="b" t="t" l="l"/>
            <a:pathLst>
              <a:path h="6477938" w="9510165">
                <a:moveTo>
                  <a:pt x="0" y="0"/>
                </a:moveTo>
                <a:lnTo>
                  <a:pt x="9510165" y="0"/>
                </a:lnTo>
                <a:lnTo>
                  <a:pt x="9510165" y="6477939"/>
                </a:lnTo>
                <a:lnTo>
                  <a:pt x="0" y="6477939"/>
                </a:lnTo>
                <a:lnTo>
                  <a:pt x="0" y="0"/>
                </a:lnTo>
                <a:close/>
              </a:path>
            </a:pathLst>
          </a:custGeom>
          <a:blipFill>
            <a:blip r:embed="rId4"/>
            <a:stretch>
              <a:fillRect l="0" t="0" r="0" b="0"/>
            </a:stretch>
          </a:blipFill>
        </p:spPr>
      </p:sp>
      <p:sp>
        <p:nvSpPr>
          <p:cNvPr name="TextBox 12" id="12"/>
          <p:cNvSpPr txBox="true"/>
          <p:nvPr/>
        </p:nvSpPr>
        <p:spPr>
          <a:xfrm rot="0">
            <a:off x="1125195" y="468646"/>
            <a:ext cx="1342523" cy="536412"/>
          </a:xfrm>
          <a:prstGeom prst="rect">
            <a:avLst/>
          </a:prstGeom>
        </p:spPr>
        <p:txBody>
          <a:bodyPr anchor="t" rtlCol="false" tIns="0" lIns="0" bIns="0" rIns="0">
            <a:spAutoFit/>
          </a:bodyPr>
          <a:lstStyle/>
          <a:p>
            <a:pPr algn="l" marL="0" indent="0" lvl="0">
              <a:lnSpc>
                <a:spcPts val="4418"/>
              </a:lnSpc>
              <a:spcBef>
                <a:spcPct val="0"/>
              </a:spcBef>
            </a:pPr>
            <a:r>
              <a:rPr lang="en-US" b="true" sz="3201">
                <a:solidFill>
                  <a:srgbClr val="F4F4F4"/>
                </a:solidFill>
                <a:latin typeface="Montaser Arabic Bold"/>
                <a:ea typeface="Montaser Arabic Bold"/>
                <a:cs typeface="Montaser Arabic Bold"/>
                <a:sym typeface="Montaser Arabic Bold"/>
              </a:rPr>
              <a:t>3.1.3</a:t>
            </a:r>
          </a:p>
        </p:txBody>
      </p:sp>
      <p:sp>
        <p:nvSpPr>
          <p:cNvPr name="TextBox 13" id="13"/>
          <p:cNvSpPr txBox="true"/>
          <p:nvPr/>
        </p:nvSpPr>
        <p:spPr>
          <a:xfrm rot="0">
            <a:off x="2795646" y="1645538"/>
            <a:ext cx="15492354" cy="878756"/>
          </a:xfrm>
          <a:prstGeom prst="rect">
            <a:avLst/>
          </a:prstGeom>
        </p:spPr>
        <p:txBody>
          <a:bodyPr anchor="t" rtlCol="false" tIns="0" lIns="0" bIns="0" rIns="0">
            <a:spAutoFit/>
          </a:bodyPr>
          <a:lstStyle/>
          <a:p>
            <a:pPr algn="just">
              <a:lnSpc>
                <a:spcPts val="3539"/>
              </a:lnSpc>
            </a:pPr>
            <a:r>
              <a:rPr lang="en-US" sz="2528" b="true">
                <a:solidFill>
                  <a:srgbClr val="5D687C"/>
                </a:solidFill>
                <a:latin typeface="Canva Sans Bold"/>
                <a:ea typeface="Canva Sans Bold"/>
                <a:cs typeface="Canva Sans Bold"/>
                <a:sym typeface="Canva Sans Bold"/>
              </a:rPr>
              <a:t>Áp dụng tương tự biểu đồ Heatmap, khi phân tích chi tiêu trung bình (Average Spending) theo thời gian mua hàng (Purchase Date) và nhóm tuổi, thu được kết quả: </a:t>
            </a:r>
          </a:p>
        </p:txBody>
      </p:sp>
      <p:sp>
        <p:nvSpPr>
          <p:cNvPr name="TextBox 14" id="14"/>
          <p:cNvSpPr txBox="true"/>
          <p:nvPr/>
        </p:nvSpPr>
        <p:spPr>
          <a:xfrm rot="0">
            <a:off x="3972274" y="2962412"/>
            <a:ext cx="1814466" cy="546264"/>
          </a:xfrm>
          <a:prstGeom prst="rect">
            <a:avLst/>
          </a:prstGeom>
        </p:spPr>
        <p:txBody>
          <a:bodyPr anchor="t" rtlCol="false" tIns="0" lIns="0" bIns="0" rIns="0">
            <a:spAutoFit/>
          </a:bodyPr>
          <a:lstStyle/>
          <a:p>
            <a:pPr algn="l">
              <a:lnSpc>
                <a:spcPts val="4540"/>
              </a:lnSpc>
            </a:pPr>
            <a:r>
              <a:rPr lang="en-US" sz="3243" b="true">
                <a:solidFill>
                  <a:srgbClr val="000000"/>
                </a:solidFill>
                <a:latin typeface="Montaser Arabic Bold"/>
                <a:ea typeface="Montaser Arabic Bold"/>
                <a:cs typeface="Montaser Arabic Bold"/>
                <a:sym typeface="Montaser Arabic Bold"/>
              </a:rPr>
              <a:t>Output:</a:t>
            </a:r>
          </a:p>
        </p:txBody>
      </p:sp>
    </p:spTree>
  </p:cSld>
  <p:clrMapOvr>
    <a:masterClrMapping/>
  </p:clrMapOvr>
  <p:transition spd="fast">
    <p:cover dir="ru"/>
  </p:transition>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2467718" y="1451492"/>
            <a:ext cx="7799932" cy="0"/>
          </a:xfrm>
          <a:prstGeom prst="line">
            <a:avLst/>
          </a:prstGeom>
          <a:ln cap="flat" w="66675">
            <a:solidFill>
              <a:srgbClr val="1C53A3"/>
            </a:solidFill>
            <a:prstDash val="solid"/>
            <a:headEnd type="none" len="sm" w="sm"/>
            <a:tailEnd type="none" len="sm" w="sm"/>
          </a:ln>
        </p:spPr>
      </p:sp>
      <p:grpSp>
        <p:nvGrpSpPr>
          <p:cNvPr name="Group 3" id="3"/>
          <p:cNvGrpSpPr/>
          <p:nvPr/>
        </p:nvGrpSpPr>
        <p:grpSpPr>
          <a:xfrm rot="0">
            <a:off x="488159" y="357540"/>
            <a:ext cx="1540879" cy="9585468"/>
            <a:chOff x="0" y="0"/>
            <a:chExt cx="405828" cy="2524568"/>
          </a:xfrm>
        </p:grpSpPr>
        <p:sp>
          <p:nvSpPr>
            <p:cNvPr name="Freeform 4" id="4"/>
            <p:cNvSpPr/>
            <p:nvPr/>
          </p:nvSpPr>
          <p:spPr>
            <a:xfrm flipH="false" flipV="false" rot="0">
              <a:off x="0" y="0"/>
              <a:ext cx="405828" cy="2524568"/>
            </a:xfrm>
            <a:custGeom>
              <a:avLst/>
              <a:gdLst/>
              <a:ahLst/>
              <a:cxnLst/>
              <a:rect r="r" b="b" t="t" l="l"/>
              <a:pathLst>
                <a:path h="2524568" w="405828">
                  <a:moveTo>
                    <a:pt x="0" y="0"/>
                  </a:moveTo>
                  <a:lnTo>
                    <a:pt x="405828" y="0"/>
                  </a:lnTo>
                  <a:lnTo>
                    <a:pt x="405828" y="2524568"/>
                  </a:lnTo>
                  <a:lnTo>
                    <a:pt x="0" y="2524568"/>
                  </a:lnTo>
                  <a:close/>
                </a:path>
              </a:pathLst>
            </a:custGeom>
            <a:solidFill>
              <a:srgbClr val="1C53A3"/>
            </a:solidFill>
          </p:spPr>
        </p:sp>
        <p:sp>
          <p:nvSpPr>
            <p:cNvPr name="TextBox 5" id="5"/>
            <p:cNvSpPr txBox="true"/>
            <p:nvPr/>
          </p:nvSpPr>
          <p:spPr>
            <a:xfrm>
              <a:off x="0" y="-38100"/>
              <a:ext cx="405828" cy="2562668"/>
            </a:xfrm>
            <a:prstGeom prst="rect">
              <a:avLst/>
            </a:prstGeom>
          </p:spPr>
          <p:txBody>
            <a:bodyPr anchor="ctr" rtlCol="false" tIns="50800" lIns="50800" bIns="50800" rIns="50800"/>
            <a:lstStyle/>
            <a:p>
              <a:pPr algn="ctr">
                <a:lnSpc>
                  <a:spcPts val="2100"/>
                </a:lnSpc>
              </a:pPr>
            </a:p>
          </p:txBody>
        </p:sp>
      </p:grpSp>
      <p:sp>
        <p:nvSpPr>
          <p:cNvPr name="TextBox 6" id="6"/>
          <p:cNvSpPr txBox="true"/>
          <p:nvPr/>
        </p:nvSpPr>
        <p:spPr>
          <a:xfrm rot="0">
            <a:off x="2620118" y="300390"/>
            <a:ext cx="13438524" cy="1117764"/>
          </a:xfrm>
          <a:prstGeom prst="rect">
            <a:avLst/>
          </a:prstGeom>
        </p:spPr>
        <p:txBody>
          <a:bodyPr anchor="t" rtlCol="false" tIns="0" lIns="0" bIns="0" rIns="0">
            <a:spAutoFit/>
          </a:bodyPr>
          <a:lstStyle/>
          <a:p>
            <a:pPr algn="l">
              <a:lnSpc>
                <a:spcPts val="4540"/>
              </a:lnSpc>
            </a:pPr>
            <a:r>
              <a:rPr lang="en-US" sz="3243" b="true">
                <a:solidFill>
                  <a:srgbClr val="5188CC"/>
                </a:solidFill>
                <a:latin typeface="Montaser Arabic Bold"/>
                <a:ea typeface="Montaser Arabic Bold"/>
                <a:cs typeface="Montaser Arabic Bold"/>
                <a:sym typeface="Montaser Arabic Bold"/>
              </a:rPr>
              <a:t>a, Phân tích Chi tiêu trung bình (Average Spending) theo thời gian mua hàng (buổi sáng/chiều/ tối) và theo giới tính </a:t>
            </a:r>
          </a:p>
        </p:txBody>
      </p:sp>
      <p:grpSp>
        <p:nvGrpSpPr>
          <p:cNvPr name="Group 7" id="7"/>
          <p:cNvGrpSpPr/>
          <p:nvPr/>
        </p:nvGrpSpPr>
        <p:grpSpPr>
          <a:xfrm rot="5400000">
            <a:off x="593738" y="573113"/>
            <a:ext cx="425574" cy="330940"/>
            <a:chOff x="0" y="0"/>
            <a:chExt cx="812800" cy="632061"/>
          </a:xfrm>
        </p:grpSpPr>
        <p:sp>
          <p:nvSpPr>
            <p:cNvPr name="Freeform 8" id="8"/>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FFFFFF"/>
            </a:solidFill>
          </p:spPr>
        </p:sp>
        <p:sp>
          <p:nvSpPr>
            <p:cNvPr name="TextBox 9" id="9"/>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Freeform 10" id="10"/>
          <p:cNvSpPr/>
          <p:nvPr/>
        </p:nvSpPr>
        <p:spPr>
          <a:xfrm flipH="false" flipV="false" rot="0">
            <a:off x="2467718" y="2707274"/>
            <a:ext cx="6362741" cy="4334041"/>
          </a:xfrm>
          <a:custGeom>
            <a:avLst/>
            <a:gdLst/>
            <a:ahLst/>
            <a:cxnLst/>
            <a:rect r="r" b="b" t="t" l="l"/>
            <a:pathLst>
              <a:path h="4334041" w="6362741">
                <a:moveTo>
                  <a:pt x="0" y="0"/>
                </a:moveTo>
                <a:lnTo>
                  <a:pt x="6362741" y="0"/>
                </a:lnTo>
                <a:lnTo>
                  <a:pt x="6362741" y="4334041"/>
                </a:lnTo>
                <a:lnTo>
                  <a:pt x="0" y="4334041"/>
                </a:lnTo>
                <a:lnTo>
                  <a:pt x="0" y="0"/>
                </a:lnTo>
                <a:close/>
              </a:path>
            </a:pathLst>
          </a:custGeom>
          <a:blipFill>
            <a:blip r:embed="rId2"/>
            <a:stretch>
              <a:fillRect l="0" t="0" r="0" b="0"/>
            </a:stretch>
          </a:blipFill>
        </p:spPr>
      </p:sp>
      <p:sp>
        <p:nvSpPr>
          <p:cNvPr name="TextBox 11" id="11"/>
          <p:cNvSpPr txBox="true"/>
          <p:nvPr/>
        </p:nvSpPr>
        <p:spPr>
          <a:xfrm rot="0">
            <a:off x="1125195" y="487696"/>
            <a:ext cx="1342523" cy="459831"/>
          </a:xfrm>
          <a:prstGeom prst="rect">
            <a:avLst/>
          </a:prstGeom>
        </p:spPr>
        <p:txBody>
          <a:bodyPr anchor="t" rtlCol="false" tIns="0" lIns="0" bIns="0" rIns="0">
            <a:spAutoFit/>
          </a:bodyPr>
          <a:lstStyle/>
          <a:p>
            <a:pPr algn="l" marL="0" indent="0" lvl="0">
              <a:lnSpc>
                <a:spcPts val="3866"/>
              </a:lnSpc>
              <a:spcBef>
                <a:spcPct val="0"/>
              </a:spcBef>
            </a:pPr>
            <a:r>
              <a:rPr lang="en-US" b="true" sz="2801">
                <a:solidFill>
                  <a:srgbClr val="F4F4F4"/>
                </a:solidFill>
                <a:latin typeface="Montaser Arabic Bold"/>
                <a:ea typeface="Montaser Arabic Bold"/>
                <a:cs typeface="Montaser Arabic Bold"/>
                <a:sym typeface="Montaser Arabic Bold"/>
              </a:rPr>
              <a:t>3.1.3</a:t>
            </a:r>
          </a:p>
        </p:txBody>
      </p:sp>
      <p:sp>
        <p:nvSpPr>
          <p:cNvPr name="TextBox 12" id="12"/>
          <p:cNvSpPr txBox="true"/>
          <p:nvPr/>
        </p:nvSpPr>
        <p:spPr>
          <a:xfrm rot="0">
            <a:off x="9471615" y="1692614"/>
            <a:ext cx="8315232" cy="8035612"/>
          </a:xfrm>
          <a:prstGeom prst="rect">
            <a:avLst/>
          </a:prstGeom>
        </p:spPr>
        <p:txBody>
          <a:bodyPr anchor="t" rtlCol="false" tIns="0" lIns="0" bIns="0" rIns="0">
            <a:spAutoFit/>
          </a:bodyPr>
          <a:lstStyle/>
          <a:p>
            <a:pPr algn="l">
              <a:lnSpc>
                <a:spcPts val="3727"/>
              </a:lnSpc>
            </a:pPr>
            <a:r>
              <a:rPr lang="en-US" sz="2662">
                <a:solidFill>
                  <a:srgbClr val="1848A0"/>
                </a:solidFill>
                <a:latin typeface="Montaser Arabic"/>
                <a:ea typeface="Montaser Arabic"/>
                <a:cs typeface="Montaser Arabic"/>
                <a:sym typeface="Montaser Arabic"/>
              </a:rPr>
              <a:t>→ Biểu đồ cho thấy rõ về </a:t>
            </a:r>
            <a:r>
              <a:rPr lang="en-US" sz="2662" b="true">
                <a:solidFill>
                  <a:srgbClr val="1848A0"/>
                </a:solidFill>
                <a:latin typeface="Montaser Arabic Bold"/>
                <a:ea typeface="Montaser Arabic Bold"/>
                <a:cs typeface="Montaser Arabic Bold"/>
                <a:sym typeface="Montaser Arabic Bold"/>
              </a:rPr>
              <a:t>hành vi tiêu dùng của từng nhóm tuổi vào các thời điểm cụ thể trong ngày: </a:t>
            </a:r>
          </a:p>
          <a:p>
            <a:pPr algn="l" marL="574797" indent="-287398" lvl="1">
              <a:lnSpc>
                <a:spcPts val="3727"/>
              </a:lnSpc>
              <a:buFont typeface="Arial"/>
              <a:buChar char="•"/>
            </a:pPr>
            <a:r>
              <a:rPr lang="en-US" b="true" sz="2662">
                <a:solidFill>
                  <a:srgbClr val="1848A0"/>
                </a:solidFill>
                <a:latin typeface="Montaser Arabic Bold"/>
                <a:ea typeface="Montaser Arabic Bold"/>
                <a:cs typeface="Montaser Arabic Bold"/>
                <a:sym typeface="Montaser Arabic Bold"/>
              </a:rPr>
              <a:t>Nhóm tuổi 18-30: Chi tiêu nhiều nhất vào buổi tối,</a:t>
            </a:r>
            <a:r>
              <a:rPr lang="en-US" sz="2662">
                <a:solidFill>
                  <a:srgbClr val="1848A0"/>
                </a:solidFill>
                <a:latin typeface="Montaser Arabic"/>
                <a:ea typeface="Montaser Arabic"/>
                <a:cs typeface="Montaser Arabic"/>
                <a:sym typeface="Montaser Arabic"/>
              </a:rPr>
              <a:t> có thể là do thời điểm này họ có nhiều thời gian rảnh rỗi để mua sắm và giải trí.</a:t>
            </a:r>
          </a:p>
          <a:p>
            <a:pPr algn="l" marL="574797" indent="-287398" lvl="1">
              <a:lnSpc>
                <a:spcPts val="3727"/>
              </a:lnSpc>
              <a:buFont typeface="Arial"/>
              <a:buChar char="•"/>
            </a:pPr>
            <a:r>
              <a:rPr lang="en-US" b="true" sz="2662">
                <a:solidFill>
                  <a:srgbClr val="1848A0"/>
                </a:solidFill>
                <a:latin typeface="Montaser Arabic Bold"/>
                <a:ea typeface="Montaser Arabic Bold"/>
                <a:cs typeface="Montaser Arabic Bold"/>
                <a:sym typeface="Montaser Arabic Bold"/>
              </a:rPr>
              <a:t>Nhóm tuổi 31-45</a:t>
            </a:r>
            <a:r>
              <a:rPr lang="en-US" sz="2662">
                <a:solidFill>
                  <a:srgbClr val="1848A0"/>
                </a:solidFill>
                <a:latin typeface="Montaser Arabic"/>
                <a:ea typeface="Montaser Arabic"/>
                <a:cs typeface="Montaser Arabic"/>
                <a:sym typeface="Montaser Arabic"/>
              </a:rPr>
              <a:t>: </a:t>
            </a:r>
            <a:r>
              <a:rPr lang="en-US" b="true" sz="2662">
                <a:solidFill>
                  <a:srgbClr val="1848A0"/>
                </a:solidFill>
                <a:latin typeface="Montaser Arabic Bold"/>
                <a:ea typeface="Montaser Arabic Bold"/>
                <a:cs typeface="Montaser Arabic Bold"/>
                <a:sym typeface="Montaser Arabic Bold"/>
              </a:rPr>
              <a:t>Chi tiêu nhiều nhất vào buổi chiều,</a:t>
            </a:r>
            <a:r>
              <a:rPr lang="en-US" sz="2662">
                <a:solidFill>
                  <a:srgbClr val="1848A0"/>
                </a:solidFill>
                <a:latin typeface="Montaser Arabic"/>
                <a:ea typeface="Montaser Arabic"/>
                <a:cs typeface="Montaser Arabic"/>
                <a:sym typeface="Montaser Arabic"/>
              </a:rPr>
              <a:t> có thể liên quan đến lịch làm việc và nghỉ ngơi, khi họ có thời gian mua sắm sau giờ làm.</a:t>
            </a:r>
          </a:p>
          <a:p>
            <a:pPr algn="l" marL="574797" indent="-287398" lvl="1">
              <a:lnSpc>
                <a:spcPts val="3727"/>
              </a:lnSpc>
              <a:buFont typeface="Arial"/>
              <a:buChar char="•"/>
            </a:pPr>
            <a:r>
              <a:rPr lang="en-US" b="true" sz="2662">
                <a:solidFill>
                  <a:srgbClr val="1848A0"/>
                </a:solidFill>
                <a:latin typeface="Montaser Arabic Bold"/>
                <a:ea typeface="Montaser Arabic Bold"/>
                <a:cs typeface="Montaser Arabic Bold"/>
                <a:sym typeface="Montaser Arabic Bold"/>
              </a:rPr>
              <a:t>Nhóm tuổi 46-60</a:t>
            </a:r>
            <a:r>
              <a:rPr lang="en-US" sz="2662">
                <a:solidFill>
                  <a:srgbClr val="1848A0"/>
                </a:solidFill>
                <a:latin typeface="Montaser Arabic"/>
                <a:ea typeface="Montaser Arabic"/>
                <a:cs typeface="Montaser Arabic"/>
                <a:sym typeface="Montaser Arabic"/>
              </a:rPr>
              <a:t>: </a:t>
            </a:r>
            <a:r>
              <a:rPr lang="en-US" b="true" sz="2662">
                <a:solidFill>
                  <a:srgbClr val="1848A0"/>
                </a:solidFill>
                <a:latin typeface="Montaser Arabic Bold"/>
                <a:ea typeface="Montaser Arabic Bold"/>
                <a:cs typeface="Montaser Arabic Bold"/>
                <a:sym typeface="Montaser Arabic Bold"/>
              </a:rPr>
              <a:t>Chi tiêu nhiều nhất vào buổi sáng, </a:t>
            </a:r>
            <a:r>
              <a:rPr lang="en-US" sz="2662">
                <a:solidFill>
                  <a:srgbClr val="1848A0"/>
                </a:solidFill>
                <a:latin typeface="Montaser Arabic"/>
                <a:ea typeface="Montaser Arabic"/>
                <a:cs typeface="Montaser Arabic"/>
                <a:sym typeface="Montaser Arabic"/>
              </a:rPr>
              <a:t>có thể do lịch trình ổn định và thói quen mua sắm sớm trong ngày.</a:t>
            </a:r>
          </a:p>
          <a:p>
            <a:pPr algn="l" marL="617975" indent="-308988" lvl="1">
              <a:lnSpc>
                <a:spcPts val="4007"/>
              </a:lnSpc>
              <a:buFont typeface="Arial"/>
              <a:buChar char="•"/>
            </a:pPr>
            <a:r>
              <a:rPr lang="en-US" b="true" sz="2862">
                <a:solidFill>
                  <a:srgbClr val="1848A0"/>
                </a:solidFill>
                <a:latin typeface="Montaser Arabic Bold"/>
                <a:ea typeface="Montaser Arabic Bold"/>
                <a:cs typeface="Montaser Arabic Bold"/>
                <a:sym typeface="Montaser Arabic Bold"/>
              </a:rPr>
              <a:t>Nhóm tuổi 60+</a:t>
            </a:r>
            <a:r>
              <a:rPr lang="en-US" sz="2862">
                <a:solidFill>
                  <a:srgbClr val="1848A0"/>
                </a:solidFill>
                <a:latin typeface="Montaser Arabic"/>
                <a:ea typeface="Montaser Arabic"/>
                <a:cs typeface="Montaser Arabic"/>
                <a:sym typeface="Montaser Arabic"/>
              </a:rPr>
              <a:t>:</a:t>
            </a:r>
            <a:r>
              <a:rPr lang="en-US" b="true" sz="2862">
                <a:solidFill>
                  <a:srgbClr val="1848A0"/>
                </a:solidFill>
                <a:latin typeface="Montaser Arabic Bold"/>
                <a:ea typeface="Montaser Arabic Bold"/>
                <a:cs typeface="Montaser Arabic Bold"/>
                <a:sym typeface="Montaser Arabic Bold"/>
              </a:rPr>
              <a:t> Chi tiêu nhiều nhất vào buổi chiều,</a:t>
            </a:r>
            <a:r>
              <a:rPr lang="en-US" sz="2862">
                <a:solidFill>
                  <a:srgbClr val="1848A0"/>
                </a:solidFill>
                <a:latin typeface="Montaser Arabic"/>
                <a:ea typeface="Montaser Arabic"/>
                <a:cs typeface="Montaser Arabic"/>
                <a:sym typeface="Montaser Arabic"/>
              </a:rPr>
              <a:t> có thể do thời gian rảnh rỗi và thói quen mua sắm vào thời điểm này.</a:t>
            </a:r>
          </a:p>
        </p:txBody>
      </p:sp>
      <p:sp>
        <p:nvSpPr>
          <p:cNvPr name="AutoShape 13" id="13"/>
          <p:cNvSpPr/>
          <p:nvPr/>
        </p:nvSpPr>
        <p:spPr>
          <a:xfrm flipV="true">
            <a:off x="9298073" y="2305975"/>
            <a:ext cx="0" cy="7410762"/>
          </a:xfrm>
          <a:prstGeom prst="line">
            <a:avLst/>
          </a:prstGeom>
          <a:ln cap="flat" w="38100">
            <a:solidFill>
              <a:srgbClr val="A6B9DD"/>
            </a:solidFill>
            <a:prstDash val="solid"/>
            <a:headEnd type="none" len="sm" w="sm"/>
            <a:tailEnd type="none" len="sm" w="sm"/>
          </a:ln>
        </p:spPr>
      </p:sp>
    </p:spTree>
  </p:cSld>
  <p:clrMapOvr>
    <a:masterClrMapping/>
  </p:clrMapOvr>
  <p:transition spd="fast">
    <p:cover dir="ru"/>
  </p:transition>
</p:sld>
</file>

<file path=ppt/slides/slide6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17123" y="9494174"/>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2602230" y="1751558"/>
            <a:ext cx="6848486" cy="0"/>
          </a:xfrm>
          <a:prstGeom prst="line">
            <a:avLst/>
          </a:prstGeom>
          <a:ln cap="flat" w="57150">
            <a:solidFill>
              <a:srgbClr val="1C53A3"/>
            </a:solidFill>
            <a:prstDash val="solid"/>
            <a:headEnd type="none" len="sm" w="sm"/>
            <a:tailEnd type="none" len="sm" w="sm"/>
          </a:ln>
        </p:spPr>
      </p:sp>
      <p:grpSp>
        <p:nvGrpSpPr>
          <p:cNvPr name="Group 5" id="5"/>
          <p:cNvGrpSpPr/>
          <p:nvPr/>
        </p:nvGrpSpPr>
        <p:grpSpPr>
          <a:xfrm rot="-5400000">
            <a:off x="7672872" y="-7207804"/>
            <a:ext cx="1693766" cy="16552741"/>
            <a:chOff x="0" y="0"/>
            <a:chExt cx="446095" cy="4359570"/>
          </a:xfrm>
        </p:grpSpPr>
        <p:sp>
          <p:nvSpPr>
            <p:cNvPr name="Freeform 6" id="6"/>
            <p:cNvSpPr/>
            <p:nvPr/>
          </p:nvSpPr>
          <p:spPr>
            <a:xfrm flipH="false" flipV="false" rot="0">
              <a:off x="0" y="0"/>
              <a:ext cx="446095" cy="4359570"/>
            </a:xfrm>
            <a:custGeom>
              <a:avLst/>
              <a:gdLst/>
              <a:ahLst/>
              <a:cxnLst/>
              <a:rect r="r" b="b" t="t" l="l"/>
              <a:pathLst>
                <a:path h="4359570" w="446095">
                  <a:moveTo>
                    <a:pt x="0" y="0"/>
                  </a:moveTo>
                  <a:lnTo>
                    <a:pt x="446095" y="0"/>
                  </a:lnTo>
                  <a:lnTo>
                    <a:pt x="446095" y="4359570"/>
                  </a:lnTo>
                  <a:lnTo>
                    <a:pt x="0" y="4359570"/>
                  </a:lnTo>
                  <a:close/>
                </a:path>
              </a:pathLst>
            </a:custGeom>
            <a:solidFill>
              <a:srgbClr val="1C53A3"/>
            </a:solidFill>
          </p:spPr>
        </p:sp>
        <p:sp>
          <p:nvSpPr>
            <p:cNvPr name="TextBox 7" id="7"/>
            <p:cNvSpPr txBox="true"/>
            <p:nvPr/>
          </p:nvSpPr>
          <p:spPr>
            <a:xfrm>
              <a:off x="0" y="-38100"/>
              <a:ext cx="446095" cy="439767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593738" y="573113"/>
            <a:ext cx="425574" cy="330940"/>
            <a:chOff x="0" y="0"/>
            <a:chExt cx="812800" cy="632061"/>
          </a:xfrm>
        </p:grpSpPr>
        <p:sp>
          <p:nvSpPr>
            <p:cNvPr name="Freeform 9" id="9"/>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FFFFFF"/>
            </a:solidFill>
          </p:spPr>
        </p:sp>
        <p:sp>
          <p:nvSpPr>
            <p:cNvPr name="TextBox 10" id="10"/>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Freeform 11" id="11"/>
          <p:cNvSpPr/>
          <p:nvPr/>
        </p:nvSpPr>
        <p:spPr>
          <a:xfrm flipH="false" flipV="false" rot="0">
            <a:off x="3836857" y="2172625"/>
            <a:ext cx="10960532" cy="4082798"/>
          </a:xfrm>
          <a:custGeom>
            <a:avLst/>
            <a:gdLst/>
            <a:ahLst/>
            <a:cxnLst/>
            <a:rect r="r" b="b" t="t" l="l"/>
            <a:pathLst>
              <a:path h="4082798" w="10960532">
                <a:moveTo>
                  <a:pt x="0" y="0"/>
                </a:moveTo>
                <a:lnTo>
                  <a:pt x="10960532" y="0"/>
                </a:lnTo>
                <a:lnTo>
                  <a:pt x="10960532" y="4082798"/>
                </a:lnTo>
                <a:lnTo>
                  <a:pt x="0" y="4082798"/>
                </a:lnTo>
                <a:lnTo>
                  <a:pt x="0" y="0"/>
                </a:lnTo>
                <a:close/>
              </a:path>
            </a:pathLst>
          </a:custGeom>
          <a:blipFill>
            <a:blip r:embed="rId4"/>
            <a:stretch>
              <a:fillRect l="0" t="0" r="0" b="0"/>
            </a:stretch>
          </a:blipFill>
        </p:spPr>
      </p:sp>
      <p:sp>
        <p:nvSpPr>
          <p:cNvPr name="TextBox 12" id="12"/>
          <p:cNvSpPr txBox="true"/>
          <p:nvPr/>
        </p:nvSpPr>
        <p:spPr>
          <a:xfrm rot="0">
            <a:off x="2620118" y="372223"/>
            <a:ext cx="11799274" cy="1091619"/>
          </a:xfrm>
          <a:prstGeom prst="rect">
            <a:avLst/>
          </a:prstGeom>
        </p:spPr>
        <p:txBody>
          <a:bodyPr anchor="t" rtlCol="false" tIns="0" lIns="0" bIns="0" rIns="0">
            <a:spAutoFit/>
          </a:bodyPr>
          <a:lstStyle/>
          <a:p>
            <a:pPr algn="l">
              <a:lnSpc>
                <a:spcPts val="4407"/>
              </a:lnSpc>
            </a:pPr>
            <a:r>
              <a:rPr lang="en-US" sz="3147" b="true">
                <a:solidFill>
                  <a:srgbClr val="F4F4F4"/>
                </a:solidFill>
                <a:latin typeface="Montaser Arabic Bold"/>
                <a:ea typeface="Montaser Arabic Bold"/>
                <a:cs typeface="Montaser Arabic Bold"/>
                <a:sym typeface="Montaser Arabic Bold"/>
              </a:rPr>
              <a:t>b, Phân tích Tổng chi tiêu mua hàng (Total Spending) theo thời gian mua hàng (đơn vị giờ) và theo giới tính</a:t>
            </a:r>
          </a:p>
        </p:txBody>
      </p:sp>
      <p:sp>
        <p:nvSpPr>
          <p:cNvPr name="TextBox 13" id="13"/>
          <p:cNvSpPr txBox="true"/>
          <p:nvPr/>
        </p:nvSpPr>
        <p:spPr>
          <a:xfrm rot="0">
            <a:off x="1125195" y="468646"/>
            <a:ext cx="1342523" cy="536412"/>
          </a:xfrm>
          <a:prstGeom prst="rect">
            <a:avLst/>
          </a:prstGeom>
        </p:spPr>
        <p:txBody>
          <a:bodyPr anchor="t" rtlCol="false" tIns="0" lIns="0" bIns="0" rIns="0">
            <a:spAutoFit/>
          </a:bodyPr>
          <a:lstStyle/>
          <a:p>
            <a:pPr algn="l" marL="0" indent="0" lvl="0">
              <a:lnSpc>
                <a:spcPts val="4418"/>
              </a:lnSpc>
              <a:spcBef>
                <a:spcPct val="0"/>
              </a:spcBef>
            </a:pPr>
            <a:r>
              <a:rPr lang="en-US" b="true" sz="3201">
                <a:solidFill>
                  <a:srgbClr val="F4F4F4"/>
                </a:solidFill>
                <a:latin typeface="Montaser Arabic Bold"/>
                <a:ea typeface="Montaser Arabic Bold"/>
                <a:cs typeface="Montaser Arabic Bold"/>
                <a:sym typeface="Montaser Arabic Bold"/>
              </a:rPr>
              <a:t>3.1.3</a:t>
            </a:r>
          </a:p>
        </p:txBody>
      </p:sp>
      <p:sp>
        <p:nvSpPr>
          <p:cNvPr name="TextBox 14" id="14"/>
          <p:cNvSpPr txBox="true"/>
          <p:nvPr/>
        </p:nvSpPr>
        <p:spPr>
          <a:xfrm rot="0">
            <a:off x="677350" y="2115475"/>
            <a:ext cx="1942767" cy="508201"/>
          </a:xfrm>
          <a:prstGeom prst="rect">
            <a:avLst/>
          </a:prstGeom>
        </p:spPr>
        <p:txBody>
          <a:bodyPr anchor="t" rtlCol="false" tIns="0" lIns="0" bIns="0" rIns="0">
            <a:spAutoFit/>
          </a:bodyPr>
          <a:lstStyle/>
          <a:p>
            <a:pPr algn="ctr">
              <a:lnSpc>
                <a:spcPts val="4179"/>
              </a:lnSpc>
            </a:pPr>
            <a:r>
              <a:rPr lang="en-US" sz="2985" b="true">
                <a:solidFill>
                  <a:srgbClr val="000000"/>
                </a:solidFill>
                <a:latin typeface="Montaser Arabic Bold"/>
                <a:ea typeface="Montaser Arabic Bold"/>
                <a:cs typeface="Montaser Arabic Bold"/>
                <a:sym typeface="Montaser Arabic Bold"/>
              </a:rPr>
              <a:t>Output:</a:t>
            </a:r>
          </a:p>
        </p:txBody>
      </p:sp>
      <p:sp>
        <p:nvSpPr>
          <p:cNvPr name="TextBox 15" id="15"/>
          <p:cNvSpPr txBox="true"/>
          <p:nvPr/>
        </p:nvSpPr>
        <p:spPr>
          <a:xfrm rot="0">
            <a:off x="1240079" y="6455448"/>
            <a:ext cx="16154088" cy="3394494"/>
          </a:xfrm>
          <a:prstGeom prst="rect">
            <a:avLst/>
          </a:prstGeom>
        </p:spPr>
        <p:txBody>
          <a:bodyPr anchor="t" rtlCol="false" tIns="0" lIns="0" bIns="0" rIns="0">
            <a:spAutoFit/>
          </a:bodyPr>
          <a:lstStyle/>
          <a:p>
            <a:pPr algn="just">
              <a:lnSpc>
                <a:spcPts val="3861"/>
              </a:lnSpc>
            </a:pPr>
            <a:r>
              <a:rPr lang="en-US" sz="2758">
                <a:solidFill>
                  <a:srgbClr val="184C99"/>
                </a:solidFill>
                <a:latin typeface="Montaser Arabic"/>
                <a:ea typeface="Montaser Arabic"/>
                <a:cs typeface="Montaser Arabic"/>
                <a:sym typeface="Montaser Arabic"/>
              </a:rPr>
              <a:t>→ Biểu đồ này cho thấy: </a:t>
            </a:r>
          </a:p>
          <a:p>
            <a:pPr algn="just">
              <a:lnSpc>
                <a:spcPts val="3861"/>
              </a:lnSpc>
            </a:pPr>
            <a:r>
              <a:rPr lang="en-US" sz="2758" b="true">
                <a:solidFill>
                  <a:srgbClr val="184C99"/>
                </a:solidFill>
                <a:latin typeface="Montaser Arabic Bold"/>
                <a:ea typeface="Montaser Arabic Bold"/>
                <a:cs typeface="Montaser Arabic Bold"/>
                <a:sym typeface="Montaser Arabic Bold"/>
              </a:rPr>
              <a:t>1. Xác định khung giờ "vàng" hoặc giờ cao điểm cho các chiến lược kinh doanh (theo giới tính):</a:t>
            </a:r>
          </a:p>
          <a:p>
            <a:pPr algn="just" marL="595457" indent="-297729" lvl="1">
              <a:lnSpc>
                <a:spcPts val="3861"/>
              </a:lnSpc>
              <a:buFont typeface="Arial"/>
              <a:buChar char="•"/>
            </a:pPr>
            <a:r>
              <a:rPr lang="en-US" b="true" sz="2758">
                <a:solidFill>
                  <a:srgbClr val="184C99"/>
                </a:solidFill>
                <a:latin typeface="Montaser Arabic Bold"/>
                <a:ea typeface="Montaser Arabic Bold"/>
                <a:cs typeface="Montaser Arabic Bold"/>
                <a:sym typeface="Montaser Arabic Bold"/>
              </a:rPr>
              <a:t>Nam giới: </a:t>
            </a:r>
            <a:r>
              <a:rPr lang="en-US" sz="2758">
                <a:solidFill>
                  <a:srgbClr val="184C99"/>
                </a:solidFill>
                <a:latin typeface="Montaser Arabic"/>
                <a:ea typeface="Montaser Arabic"/>
                <a:cs typeface="Montaser Arabic"/>
                <a:sym typeface="Montaser Arabic"/>
              </a:rPr>
              <a:t>Khung giờ cao điểm cho nam giới có thể là từ 1 giờ đến 2 giờ sáng và từ 13 giờ đến 14 giờ chiều, khi tổng chi tiêu đạt đỉnh, hiển thị bằng màu đỏ đậm.</a:t>
            </a:r>
          </a:p>
          <a:p>
            <a:pPr algn="just" marL="595457" indent="-297729" lvl="1">
              <a:lnSpc>
                <a:spcPts val="3861"/>
              </a:lnSpc>
              <a:buFont typeface="Arial"/>
              <a:buChar char="•"/>
            </a:pPr>
            <a:r>
              <a:rPr lang="en-US" b="true" sz="2758">
                <a:solidFill>
                  <a:srgbClr val="184C99"/>
                </a:solidFill>
                <a:latin typeface="Montaser Arabic Bold"/>
                <a:ea typeface="Montaser Arabic Bold"/>
                <a:cs typeface="Montaser Arabic Bold"/>
                <a:sym typeface="Montaser Arabic Bold"/>
              </a:rPr>
              <a:t>Nữ giới</a:t>
            </a:r>
            <a:r>
              <a:rPr lang="en-US" sz="2758">
                <a:solidFill>
                  <a:srgbClr val="184C99"/>
                </a:solidFill>
                <a:latin typeface="Montaser Arabic"/>
                <a:ea typeface="Montaser Arabic"/>
                <a:cs typeface="Montaser Arabic"/>
                <a:sym typeface="Montaser Arabic"/>
              </a:rPr>
              <a:t>: Khung giờ cao điểm cho nữ giới có thể là từ </a:t>
            </a:r>
            <a:r>
              <a:rPr lang="en-US" b="true" sz="2758">
                <a:solidFill>
                  <a:srgbClr val="184C99"/>
                </a:solidFill>
                <a:latin typeface="Montaser Arabic Bold"/>
                <a:ea typeface="Montaser Arabic Bold"/>
                <a:cs typeface="Montaser Arabic Bold"/>
                <a:sym typeface="Montaser Arabic Bold"/>
              </a:rPr>
              <a:t>10 giờ đến 12 giờ trưa</a:t>
            </a:r>
            <a:r>
              <a:rPr lang="en-US" sz="2758">
                <a:solidFill>
                  <a:srgbClr val="184C99"/>
                </a:solidFill>
                <a:latin typeface="Montaser Arabic"/>
                <a:ea typeface="Montaser Arabic"/>
                <a:cs typeface="Montaser Arabic"/>
                <a:sym typeface="Montaser Arabic"/>
              </a:rPr>
              <a:t> và từ </a:t>
            </a:r>
            <a:r>
              <a:rPr lang="en-US" b="true" sz="2758">
                <a:solidFill>
                  <a:srgbClr val="184C99"/>
                </a:solidFill>
                <a:latin typeface="Montaser Arabic Bold"/>
                <a:ea typeface="Montaser Arabic Bold"/>
                <a:cs typeface="Montaser Arabic Bold"/>
                <a:sym typeface="Montaser Arabic Bold"/>
              </a:rPr>
              <a:t>14 giờ đến 16 giờ chiều</a:t>
            </a:r>
            <a:r>
              <a:rPr lang="en-US" sz="2758">
                <a:solidFill>
                  <a:srgbClr val="184C99"/>
                </a:solidFill>
                <a:latin typeface="Montaser Arabic"/>
                <a:ea typeface="Montaser Arabic"/>
                <a:cs typeface="Montaser Arabic"/>
                <a:sym typeface="Montaser Arabic"/>
              </a:rPr>
              <a:t>, khi tổng chi tiêu đạt đỉnh, hiển thị bằng màu xanh đậm.</a:t>
            </a:r>
          </a:p>
        </p:txBody>
      </p:sp>
    </p:spTree>
  </p:cSld>
  <p:clrMapOvr>
    <a:masterClrMapping/>
  </p:clrMapOvr>
  <p:transition spd="fast">
    <p:cover dir="ru"/>
  </p:transition>
</p:sld>
</file>

<file path=ppt/slides/slide6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17123" y="9494174"/>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2602230" y="1751558"/>
            <a:ext cx="6848486" cy="0"/>
          </a:xfrm>
          <a:prstGeom prst="line">
            <a:avLst/>
          </a:prstGeom>
          <a:ln cap="flat" w="57150">
            <a:solidFill>
              <a:srgbClr val="1C53A3"/>
            </a:solidFill>
            <a:prstDash val="solid"/>
            <a:headEnd type="none" len="sm" w="sm"/>
            <a:tailEnd type="none" len="sm" w="sm"/>
          </a:ln>
        </p:spPr>
      </p:sp>
      <p:grpSp>
        <p:nvGrpSpPr>
          <p:cNvPr name="Group 5" id="5"/>
          <p:cNvGrpSpPr/>
          <p:nvPr/>
        </p:nvGrpSpPr>
        <p:grpSpPr>
          <a:xfrm rot="-5400000">
            <a:off x="7672872" y="-7207804"/>
            <a:ext cx="1693766" cy="16552741"/>
            <a:chOff x="0" y="0"/>
            <a:chExt cx="446095" cy="4359570"/>
          </a:xfrm>
        </p:grpSpPr>
        <p:sp>
          <p:nvSpPr>
            <p:cNvPr name="Freeform 6" id="6"/>
            <p:cNvSpPr/>
            <p:nvPr/>
          </p:nvSpPr>
          <p:spPr>
            <a:xfrm flipH="false" flipV="false" rot="0">
              <a:off x="0" y="0"/>
              <a:ext cx="446095" cy="4359570"/>
            </a:xfrm>
            <a:custGeom>
              <a:avLst/>
              <a:gdLst/>
              <a:ahLst/>
              <a:cxnLst/>
              <a:rect r="r" b="b" t="t" l="l"/>
              <a:pathLst>
                <a:path h="4359570" w="446095">
                  <a:moveTo>
                    <a:pt x="0" y="0"/>
                  </a:moveTo>
                  <a:lnTo>
                    <a:pt x="446095" y="0"/>
                  </a:lnTo>
                  <a:lnTo>
                    <a:pt x="446095" y="4359570"/>
                  </a:lnTo>
                  <a:lnTo>
                    <a:pt x="0" y="4359570"/>
                  </a:lnTo>
                  <a:close/>
                </a:path>
              </a:pathLst>
            </a:custGeom>
            <a:solidFill>
              <a:srgbClr val="1C53A3"/>
            </a:solidFill>
          </p:spPr>
        </p:sp>
        <p:sp>
          <p:nvSpPr>
            <p:cNvPr name="TextBox 7" id="7"/>
            <p:cNvSpPr txBox="true"/>
            <p:nvPr/>
          </p:nvSpPr>
          <p:spPr>
            <a:xfrm>
              <a:off x="0" y="-38100"/>
              <a:ext cx="446095" cy="439767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593738" y="573113"/>
            <a:ext cx="425574" cy="330940"/>
            <a:chOff x="0" y="0"/>
            <a:chExt cx="812800" cy="632061"/>
          </a:xfrm>
        </p:grpSpPr>
        <p:sp>
          <p:nvSpPr>
            <p:cNvPr name="Freeform 9" id="9"/>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FFFFFF"/>
            </a:solidFill>
          </p:spPr>
        </p:sp>
        <p:sp>
          <p:nvSpPr>
            <p:cNvPr name="TextBox 10" id="10"/>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Freeform 11" id="11"/>
          <p:cNvSpPr/>
          <p:nvPr/>
        </p:nvSpPr>
        <p:spPr>
          <a:xfrm flipH="false" flipV="false" rot="0">
            <a:off x="3836857" y="2172625"/>
            <a:ext cx="10203894" cy="3800950"/>
          </a:xfrm>
          <a:custGeom>
            <a:avLst/>
            <a:gdLst/>
            <a:ahLst/>
            <a:cxnLst/>
            <a:rect r="r" b="b" t="t" l="l"/>
            <a:pathLst>
              <a:path h="3800950" w="10203894">
                <a:moveTo>
                  <a:pt x="0" y="0"/>
                </a:moveTo>
                <a:lnTo>
                  <a:pt x="10203894" y="0"/>
                </a:lnTo>
                <a:lnTo>
                  <a:pt x="10203894" y="3800950"/>
                </a:lnTo>
                <a:lnTo>
                  <a:pt x="0" y="3800950"/>
                </a:lnTo>
                <a:lnTo>
                  <a:pt x="0" y="0"/>
                </a:lnTo>
                <a:close/>
              </a:path>
            </a:pathLst>
          </a:custGeom>
          <a:blipFill>
            <a:blip r:embed="rId4"/>
            <a:stretch>
              <a:fillRect l="0" t="0" r="0" b="0"/>
            </a:stretch>
          </a:blipFill>
        </p:spPr>
      </p:sp>
      <p:sp>
        <p:nvSpPr>
          <p:cNvPr name="TextBox 12" id="12"/>
          <p:cNvSpPr txBox="true"/>
          <p:nvPr/>
        </p:nvSpPr>
        <p:spPr>
          <a:xfrm rot="0">
            <a:off x="2620118" y="372223"/>
            <a:ext cx="11799274" cy="1091619"/>
          </a:xfrm>
          <a:prstGeom prst="rect">
            <a:avLst/>
          </a:prstGeom>
        </p:spPr>
        <p:txBody>
          <a:bodyPr anchor="t" rtlCol="false" tIns="0" lIns="0" bIns="0" rIns="0">
            <a:spAutoFit/>
          </a:bodyPr>
          <a:lstStyle/>
          <a:p>
            <a:pPr algn="l">
              <a:lnSpc>
                <a:spcPts val="4407"/>
              </a:lnSpc>
            </a:pPr>
            <a:r>
              <a:rPr lang="en-US" sz="3147" b="true">
                <a:solidFill>
                  <a:srgbClr val="F4F4F4"/>
                </a:solidFill>
                <a:latin typeface="Montaser Arabic Bold"/>
                <a:ea typeface="Montaser Arabic Bold"/>
                <a:cs typeface="Montaser Arabic Bold"/>
                <a:sym typeface="Montaser Arabic Bold"/>
              </a:rPr>
              <a:t>b, Phân tích Tổng chi tiêu mua hàng (Total Spending) theo thời gian mua hàng (đơn vị giờ) và theo giới tính</a:t>
            </a:r>
          </a:p>
        </p:txBody>
      </p:sp>
      <p:sp>
        <p:nvSpPr>
          <p:cNvPr name="TextBox 13" id="13"/>
          <p:cNvSpPr txBox="true"/>
          <p:nvPr/>
        </p:nvSpPr>
        <p:spPr>
          <a:xfrm rot="0">
            <a:off x="1125195" y="468646"/>
            <a:ext cx="1342523" cy="536412"/>
          </a:xfrm>
          <a:prstGeom prst="rect">
            <a:avLst/>
          </a:prstGeom>
        </p:spPr>
        <p:txBody>
          <a:bodyPr anchor="t" rtlCol="false" tIns="0" lIns="0" bIns="0" rIns="0">
            <a:spAutoFit/>
          </a:bodyPr>
          <a:lstStyle/>
          <a:p>
            <a:pPr algn="l" marL="0" indent="0" lvl="0">
              <a:lnSpc>
                <a:spcPts val="4418"/>
              </a:lnSpc>
              <a:spcBef>
                <a:spcPct val="0"/>
              </a:spcBef>
            </a:pPr>
            <a:r>
              <a:rPr lang="en-US" b="true" sz="3201">
                <a:solidFill>
                  <a:srgbClr val="F4F4F4"/>
                </a:solidFill>
                <a:latin typeface="Montaser Arabic Bold"/>
                <a:ea typeface="Montaser Arabic Bold"/>
                <a:cs typeface="Montaser Arabic Bold"/>
                <a:sym typeface="Montaser Arabic Bold"/>
              </a:rPr>
              <a:t>3.1.3</a:t>
            </a:r>
          </a:p>
        </p:txBody>
      </p:sp>
      <p:sp>
        <p:nvSpPr>
          <p:cNvPr name="TextBox 14" id="14"/>
          <p:cNvSpPr txBox="true"/>
          <p:nvPr/>
        </p:nvSpPr>
        <p:spPr>
          <a:xfrm rot="0">
            <a:off x="677350" y="2115475"/>
            <a:ext cx="1942767" cy="508201"/>
          </a:xfrm>
          <a:prstGeom prst="rect">
            <a:avLst/>
          </a:prstGeom>
        </p:spPr>
        <p:txBody>
          <a:bodyPr anchor="t" rtlCol="false" tIns="0" lIns="0" bIns="0" rIns="0">
            <a:spAutoFit/>
          </a:bodyPr>
          <a:lstStyle/>
          <a:p>
            <a:pPr algn="ctr">
              <a:lnSpc>
                <a:spcPts val="4179"/>
              </a:lnSpc>
            </a:pPr>
            <a:r>
              <a:rPr lang="en-US" sz="2985" b="true">
                <a:solidFill>
                  <a:srgbClr val="000000"/>
                </a:solidFill>
                <a:latin typeface="Montaser Arabic Bold"/>
                <a:ea typeface="Montaser Arabic Bold"/>
                <a:cs typeface="Montaser Arabic Bold"/>
                <a:sym typeface="Montaser Arabic Bold"/>
              </a:rPr>
              <a:t>Output:</a:t>
            </a:r>
          </a:p>
        </p:txBody>
      </p:sp>
      <p:sp>
        <p:nvSpPr>
          <p:cNvPr name="TextBox 15" id="15"/>
          <p:cNvSpPr txBox="true"/>
          <p:nvPr/>
        </p:nvSpPr>
        <p:spPr>
          <a:xfrm rot="0">
            <a:off x="971995" y="6173600"/>
            <a:ext cx="16619310" cy="3781994"/>
          </a:xfrm>
          <a:prstGeom prst="rect">
            <a:avLst/>
          </a:prstGeom>
        </p:spPr>
        <p:txBody>
          <a:bodyPr anchor="t" rtlCol="false" tIns="0" lIns="0" bIns="0" rIns="0">
            <a:spAutoFit/>
          </a:bodyPr>
          <a:lstStyle/>
          <a:p>
            <a:pPr algn="just">
              <a:lnSpc>
                <a:spcPts val="3716"/>
              </a:lnSpc>
            </a:pPr>
            <a:r>
              <a:rPr lang="en-US" sz="2654">
                <a:solidFill>
                  <a:srgbClr val="184C99"/>
                </a:solidFill>
                <a:latin typeface="Montaser Arabic"/>
                <a:ea typeface="Montaser Arabic"/>
                <a:cs typeface="Montaser Arabic"/>
                <a:sym typeface="Montaser Arabic"/>
              </a:rPr>
              <a:t>→ Biểu đồ này cho thấy: </a:t>
            </a:r>
          </a:p>
          <a:p>
            <a:pPr algn="just">
              <a:lnSpc>
                <a:spcPts val="3716"/>
              </a:lnSpc>
            </a:pPr>
            <a:r>
              <a:rPr lang="en-US" sz="2654" b="true">
                <a:solidFill>
                  <a:srgbClr val="184C99"/>
                </a:solidFill>
                <a:latin typeface="Montaser Arabic Bold"/>
                <a:ea typeface="Montaser Arabic Bold"/>
                <a:cs typeface="Montaser Arabic Bold"/>
                <a:sym typeface="Montaser Arabic Bold"/>
              </a:rPr>
              <a:t>2. Tìm hiểu sự khác biệt về tổng chi tiêu giữa nam và nữ theo từng khung giờ, đánh giá giới tính nào chi tiêu nhiều hơn tại các thời điểm cụ thể nhằm nắm bắt hành vi tiêu dùng:</a:t>
            </a:r>
          </a:p>
          <a:p>
            <a:pPr algn="just" marL="573142" indent="-286571" lvl="1">
              <a:lnSpc>
                <a:spcPts val="3716"/>
              </a:lnSpc>
              <a:buFont typeface="Arial"/>
              <a:buChar char="•"/>
            </a:pPr>
            <a:r>
              <a:rPr lang="en-US" b="true" sz="2654">
                <a:solidFill>
                  <a:srgbClr val="184C99"/>
                </a:solidFill>
                <a:latin typeface="Montaser Arabic Bold"/>
                <a:ea typeface="Montaser Arabic Bold"/>
                <a:cs typeface="Montaser Arabic Bold"/>
                <a:sym typeface="Montaser Arabic Bold"/>
              </a:rPr>
              <a:t>Từ 0 giờ - 1 giờ sáng, 13 giờ - 14 giờ chiều: </a:t>
            </a:r>
            <a:r>
              <a:rPr lang="en-US" sz="2654">
                <a:solidFill>
                  <a:srgbClr val="184C99"/>
                </a:solidFill>
                <a:latin typeface="Montaser Arabic"/>
                <a:ea typeface="Montaser Arabic"/>
                <a:cs typeface="Montaser Arabic"/>
                <a:sym typeface="Montaser Arabic"/>
              </a:rPr>
              <a:t>Nam giới chi tiêu nhiều hơn nữ giới. Đây có thể là những thời điểm nam giới có nhiều nhu cầu mua sắm hoặc giải trí.</a:t>
            </a:r>
          </a:p>
          <a:p>
            <a:pPr algn="just" marL="595189" indent="-297595" lvl="1">
              <a:lnSpc>
                <a:spcPts val="3859"/>
              </a:lnSpc>
              <a:buFont typeface="Arial"/>
              <a:buChar char="•"/>
            </a:pPr>
            <a:r>
              <a:rPr lang="en-US" b="true" sz="2756">
                <a:solidFill>
                  <a:srgbClr val="184C99"/>
                </a:solidFill>
                <a:latin typeface="Montaser Arabic Bold"/>
                <a:ea typeface="Montaser Arabic Bold"/>
                <a:cs typeface="Montaser Arabic Bold"/>
                <a:sym typeface="Montaser Arabic Bold"/>
              </a:rPr>
              <a:t>Từ 10 giờ - 12 giờ trưa, 14 giờ - 16 giờ chiều: </a:t>
            </a:r>
            <a:r>
              <a:rPr lang="en-US" sz="2756">
                <a:solidFill>
                  <a:srgbClr val="184C99"/>
                </a:solidFill>
                <a:latin typeface="Montaser Arabic"/>
                <a:ea typeface="Montaser Arabic"/>
                <a:cs typeface="Montaser Arabic"/>
                <a:sym typeface="Montaser Arabic"/>
              </a:rPr>
              <a:t>Nữ giới chi tiêu nhiều hơn nam giới. Điều này cho thấy nữ giới có thể ưu tiên mua sắm vào những thời điểm này, có thể là do lịch trình công việc hoặc hoạt động hàng ngày.</a:t>
            </a:r>
          </a:p>
        </p:txBody>
      </p:sp>
      <p:sp>
        <p:nvSpPr>
          <p:cNvPr name="Freeform 16" id="16"/>
          <p:cNvSpPr/>
          <p:nvPr/>
        </p:nvSpPr>
        <p:spPr>
          <a:xfrm flipH="false" flipV="false" rot="5400000">
            <a:off x="17259300" y="2490326"/>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5">
              <a:alphaModFix amt="61000"/>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5400000">
            <a:off x="17426777" y="1891406"/>
            <a:ext cx="647477" cy="647477"/>
          </a:xfrm>
          <a:custGeom>
            <a:avLst/>
            <a:gdLst/>
            <a:ahLst/>
            <a:cxnLst/>
            <a:rect r="r" b="b" t="t" l="l"/>
            <a:pathLst>
              <a:path h="647477" w="647477">
                <a:moveTo>
                  <a:pt x="0" y="0"/>
                </a:moveTo>
                <a:lnTo>
                  <a:pt x="647477" y="0"/>
                </a:lnTo>
                <a:lnTo>
                  <a:pt x="647477" y="647476"/>
                </a:lnTo>
                <a:lnTo>
                  <a:pt x="0" y="647476"/>
                </a:lnTo>
                <a:lnTo>
                  <a:pt x="0" y="0"/>
                </a:lnTo>
                <a:close/>
              </a:path>
            </a:pathLst>
          </a:custGeom>
          <a:blipFill>
            <a:blip r:embed="rId5">
              <a:alphaModFix amt="64000"/>
              <a:extLst>
                <a:ext uri="{96DAC541-7B7A-43D3-8B79-37D633B846F1}">
                  <asvg:svgBlip xmlns:asvg="http://schemas.microsoft.com/office/drawing/2016/SVG/main" r:embed="rId6"/>
                </a:ext>
              </a:extLst>
            </a:blip>
            <a:stretch>
              <a:fillRect l="0" t="0" r="0" b="0"/>
            </a:stretch>
          </a:blipFill>
        </p:spPr>
      </p:sp>
    </p:spTree>
  </p:cSld>
  <p:clrMapOvr>
    <a:masterClrMapping/>
  </p:clrMapOvr>
  <p:transition spd="fast">
    <p:circle/>
  </p:transition>
</p:sld>
</file>

<file path=ppt/slides/slide6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17123" y="9494174"/>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2602230" y="1751558"/>
            <a:ext cx="6848486" cy="0"/>
          </a:xfrm>
          <a:prstGeom prst="line">
            <a:avLst/>
          </a:prstGeom>
          <a:ln cap="flat" w="57150">
            <a:solidFill>
              <a:srgbClr val="1C53A3"/>
            </a:solidFill>
            <a:prstDash val="solid"/>
            <a:headEnd type="none" len="sm" w="sm"/>
            <a:tailEnd type="none" len="sm" w="sm"/>
          </a:ln>
        </p:spPr>
      </p:sp>
      <p:grpSp>
        <p:nvGrpSpPr>
          <p:cNvPr name="Group 5" id="5"/>
          <p:cNvGrpSpPr/>
          <p:nvPr/>
        </p:nvGrpSpPr>
        <p:grpSpPr>
          <a:xfrm rot="-5400000">
            <a:off x="7672872" y="-7207804"/>
            <a:ext cx="1693766" cy="16552741"/>
            <a:chOff x="0" y="0"/>
            <a:chExt cx="446095" cy="4359570"/>
          </a:xfrm>
        </p:grpSpPr>
        <p:sp>
          <p:nvSpPr>
            <p:cNvPr name="Freeform 6" id="6"/>
            <p:cNvSpPr/>
            <p:nvPr/>
          </p:nvSpPr>
          <p:spPr>
            <a:xfrm flipH="false" flipV="false" rot="0">
              <a:off x="0" y="0"/>
              <a:ext cx="446095" cy="4359570"/>
            </a:xfrm>
            <a:custGeom>
              <a:avLst/>
              <a:gdLst/>
              <a:ahLst/>
              <a:cxnLst/>
              <a:rect r="r" b="b" t="t" l="l"/>
              <a:pathLst>
                <a:path h="4359570" w="446095">
                  <a:moveTo>
                    <a:pt x="0" y="0"/>
                  </a:moveTo>
                  <a:lnTo>
                    <a:pt x="446095" y="0"/>
                  </a:lnTo>
                  <a:lnTo>
                    <a:pt x="446095" y="4359570"/>
                  </a:lnTo>
                  <a:lnTo>
                    <a:pt x="0" y="4359570"/>
                  </a:lnTo>
                  <a:close/>
                </a:path>
              </a:pathLst>
            </a:custGeom>
            <a:solidFill>
              <a:srgbClr val="1C53A3"/>
            </a:solidFill>
          </p:spPr>
        </p:sp>
        <p:sp>
          <p:nvSpPr>
            <p:cNvPr name="TextBox 7" id="7"/>
            <p:cNvSpPr txBox="true"/>
            <p:nvPr/>
          </p:nvSpPr>
          <p:spPr>
            <a:xfrm>
              <a:off x="0" y="-38100"/>
              <a:ext cx="446095" cy="439767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593738" y="573113"/>
            <a:ext cx="425574" cy="330940"/>
            <a:chOff x="0" y="0"/>
            <a:chExt cx="812800" cy="632061"/>
          </a:xfrm>
        </p:grpSpPr>
        <p:sp>
          <p:nvSpPr>
            <p:cNvPr name="Freeform 9" id="9"/>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FFFFFF"/>
            </a:solidFill>
          </p:spPr>
        </p:sp>
        <p:sp>
          <p:nvSpPr>
            <p:cNvPr name="TextBox 10" id="10"/>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Freeform 11" id="11"/>
          <p:cNvSpPr/>
          <p:nvPr/>
        </p:nvSpPr>
        <p:spPr>
          <a:xfrm flipH="false" flipV="false" rot="5400000">
            <a:off x="17259300" y="2490326"/>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4">
              <a:alphaModFix amt="61000"/>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5400000">
            <a:off x="17426777" y="1891406"/>
            <a:ext cx="647477" cy="647477"/>
          </a:xfrm>
          <a:custGeom>
            <a:avLst/>
            <a:gdLst/>
            <a:ahLst/>
            <a:cxnLst/>
            <a:rect r="r" b="b" t="t" l="l"/>
            <a:pathLst>
              <a:path h="647477" w="647477">
                <a:moveTo>
                  <a:pt x="0" y="0"/>
                </a:moveTo>
                <a:lnTo>
                  <a:pt x="647477" y="0"/>
                </a:lnTo>
                <a:lnTo>
                  <a:pt x="647477" y="647476"/>
                </a:lnTo>
                <a:lnTo>
                  <a:pt x="0" y="647476"/>
                </a:lnTo>
                <a:lnTo>
                  <a:pt x="0" y="0"/>
                </a:lnTo>
                <a:close/>
              </a:path>
            </a:pathLst>
          </a:custGeom>
          <a:blipFill>
            <a:blip r:embed="rId4">
              <a:alphaModFix amt="64000"/>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028700" y="4056741"/>
            <a:ext cx="15133621" cy="4994095"/>
          </a:xfrm>
          <a:custGeom>
            <a:avLst/>
            <a:gdLst/>
            <a:ahLst/>
            <a:cxnLst/>
            <a:rect r="r" b="b" t="t" l="l"/>
            <a:pathLst>
              <a:path h="4994095" w="15133621">
                <a:moveTo>
                  <a:pt x="0" y="0"/>
                </a:moveTo>
                <a:lnTo>
                  <a:pt x="15133621" y="0"/>
                </a:lnTo>
                <a:lnTo>
                  <a:pt x="15133621" y="4994095"/>
                </a:lnTo>
                <a:lnTo>
                  <a:pt x="0" y="4994095"/>
                </a:lnTo>
                <a:lnTo>
                  <a:pt x="0" y="0"/>
                </a:lnTo>
                <a:close/>
              </a:path>
            </a:pathLst>
          </a:custGeom>
          <a:blipFill>
            <a:blip r:embed="rId6"/>
            <a:stretch>
              <a:fillRect l="0" t="0" r="0" b="0"/>
            </a:stretch>
          </a:blipFill>
        </p:spPr>
      </p:sp>
      <p:sp>
        <p:nvSpPr>
          <p:cNvPr name="TextBox 14" id="14"/>
          <p:cNvSpPr txBox="true"/>
          <p:nvPr/>
        </p:nvSpPr>
        <p:spPr>
          <a:xfrm rot="0">
            <a:off x="2620118" y="372223"/>
            <a:ext cx="11799274" cy="1091619"/>
          </a:xfrm>
          <a:prstGeom prst="rect">
            <a:avLst/>
          </a:prstGeom>
        </p:spPr>
        <p:txBody>
          <a:bodyPr anchor="t" rtlCol="false" tIns="0" lIns="0" bIns="0" rIns="0">
            <a:spAutoFit/>
          </a:bodyPr>
          <a:lstStyle/>
          <a:p>
            <a:pPr algn="l">
              <a:lnSpc>
                <a:spcPts val="4407"/>
              </a:lnSpc>
            </a:pPr>
            <a:r>
              <a:rPr lang="en-US" sz="3147" b="true">
                <a:solidFill>
                  <a:srgbClr val="F4F4F4"/>
                </a:solidFill>
                <a:latin typeface="Montaser Arabic Bold"/>
                <a:ea typeface="Montaser Arabic Bold"/>
                <a:cs typeface="Montaser Arabic Bold"/>
                <a:sym typeface="Montaser Arabic Bold"/>
              </a:rPr>
              <a:t>b, Phân tích Tổng chi tiêu mua hàng (Total Spending) theo thời gian mua hàng (đơn vị giờ) và theo giới tính</a:t>
            </a:r>
          </a:p>
        </p:txBody>
      </p:sp>
      <p:sp>
        <p:nvSpPr>
          <p:cNvPr name="TextBox 15" id="15"/>
          <p:cNvSpPr txBox="true"/>
          <p:nvPr/>
        </p:nvSpPr>
        <p:spPr>
          <a:xfrm rot="0">
            <a:off x="1125195" y="468646"/>
            <a:ext cx="1342523" cy="536412"/>
          </a:xfrm>
          <a:prstGeom prst="rect">
            <a:avLst/>
          </a:prstGeom>
        </p:spPr>
        <p:txBody>
          <a:bodyPr anchor="t" rtlCol="false" tIns="0" lIns="0" bIns="0" rIns="0">
            <a:spAutoFit/>
          </a:bodyPr>
          <a:lstStyle/>
          <a:p>
            <a:pPr algn="l" marL="0" indent="0" lvl="0">
              <a:lnSpc>
                <a:spcPts val="4418"/>
              </a:lnSpc>
              <a:spcBef>
                <a:spcPct val="0"/>
              </a:spcBef>
            </a:pPr>
            <a:r>
              <a:rPr lang="en-US" b="true" sz="3201">
                <a:solidFill>
                  <a:srgbClr val="F4F4F4"/>
                </a:solidFill>
                <a:latin typeface="Montaser Arabic Bold"/>
                <a:ea typeface="Montaser Arabic Bold"/>
                <a:cs typeface="Montaser Arabic Bold"/>
                <a:sym typeface="Montaser Arabic Bold"/>
              </a:rPr>
              <a:t>3.1.3</a:t>
            </a:r>
          </a:p>
        </p:txBody>
      </p:sp>
      <p:sp>
        <p:nvSpPr>
          <p:cNvPr name="TextBox 16" id="16"/>
          <p:cNvSpPr txBox="true"/>
          <p:nvPr/>
        </p:nvSpPr>
        <p:spPr>
          <a:xfrm rot="0">
            <a:off x="1125195" y="2167519"/>
            <a:ext cx="14192369" cy="1961319"/>
          </a:xfrm>
          <a:prstGeom prst="rect">
            <a:avLst/>
          </a:prstGeom>
        </p:spPr>
        <p:txBody>
          <a:bodyPr anchor="t" rtlCol="false" tIns="0" lIns="0" bIns="0" rIns="0">
            <a:spAutoFit/>
          </a:bodyPr>
          <a:lstStyle/>
          <a:p>
            <a:pPr algn="l">
              <a:lnSpc>
                <a:spcPts val="3960"/>
              </a:lnSpc>
            </a:pPr>
            <a:r>
              <a:rPr lang="en-US" sz="2828">
                <a:solidFill>
                  <a:srgbClr val="000000"/>
                </a:solidFill>
                <a:latin typeface="Montaser Arabic"/>
                <a:ea typeface="Montaser Arabic"/>
                <a:cs typeface="Montaser Arabic"/>
                <a:sym typeface="Montaser Arabic"/>
              </a:rPr>
              <a:t>Áp dụng biểu đồ Line Chart tương tự, khi phân tích tổng chi tiêu (Total Spending) theo thời gian mua hàng (Purchase Date) theo mốc buổi sáng/trưa/tối, và theo giới tính (Gender) ta thu được kết quả: </a:t>
            </a:r>
          </a:p>
          <a:p>
            <a:pPr algn="l">
              <a:lnSpc>
                <a:spcPts val="3960"/>
              </a:lnSpc>
            </a:pPr>
          </a:p>
        </p:txBody>
      </p:sp>
    </p:spTree>
  </p:cSld>
  <p:clrMapOvr>
    <a:masterClrMapping/>
  </p:clrMapOvr>
  <p:transition spd="fast">
    <p:circle/>
  </p:transition>
</p:sld>
</file>

<file path=ppt/slides/slide6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2620918" y="2048224"/>
            <a:ext cx="7799932" cy="0"/>
          </a:xfrm>
          <a:prstGeom prst="line">
            <a:avLst/>
          </a:prstGeom>
          <a:ln cap="flat" w="66675">
            <a:solidFill>
              <a:srgbClr val="1C53A3"/>
            </a:solidFill>
            <a:prstDash val="solid"/>
            <a:headEnd type="none" len="sm" w="sm"/>
            <a:tailEnd type="none" len="sm" w="sm"/>
          </a:ln>
        </p:spPr>
      </p:sp>
      <p:grpSp>
        <p:nvGrpSpPr>
          <p:cNvPr name="Group 3" id="3"/>
          <p:cNvGrpSpPr/>
          <p:nvPr/>
        </p:nvGrpSpPr>
        <p:grpSpPr>
          <a:xfrm rot="0">
            <a:off x="488159" y="357540"/>
            <a:ext cx="1693766" cy="9585468"/>
            <a:chOff x="0" y="0"/>
            <a:chExt cx="446095" cy="2524568"/>
          </a:xfrm>
        </p:grpSpPr>
        <p:sp>
          <p:nvSpPr>
            <p:cNvPr name="Freeform 4" id="4"/>
            <p:cNvSpPr/>
            <p:nvPr/>
          </p:nvSpPr>
          <p:spPr>
            <a:xfrm flipH="false" flipV="false" rot="0">
              <a:off x="0" y="0"/>
              <a:ext cx="446095" cy="2524568"/>
            </a:xfrm>
            <a:custGeom>
              <a:avLst/>
              <a:gdLst/>
              <a:ahLst/>
              <a:cxnLst/>
              <a:rect r="r" b="b" t="t" l="l"/>
              <a:pathLst>
                <a:path h="2524568" w="446095">
                  <a:moveTo>
                    <a:pt x="0" y="0"/>
                  </a:moveTo>
                  <a:lnTo>
                    <a:pt x="446095" y="0"/>
                  </a:lnTo>
                  <a:lnTo>
                    <a:pt x="446095" y="2524568"/>
                  </a:lnTo>
                  <a:lnTo>
                    <a:pt x="0" y="2524568"/>
                  </a:lnTo>
                  <a:close/>
                </a:path>
              </a:pathLst>
            </a:custGeom>
            <a:solidFill>
              <a:srgbClr val="184C99"/>
            </a:solidFill>
          </p:spPr>
        </p:sp>
        <p:sp>
          <p:nvSpPr>
            <p:cNvPr name="TextBox 5" id="5"/>
            <p:cNvSpPr txBox="true"/>
            <p:nvPr/>
          </p:nvSpPr>
          <p:spPr>
            <a:xfrm>
              <a:off x="0" y="-38100"/>
              <a:ext cx="446095" cy="256266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620918" y="584323"/>
            <a:ext cx="13438524" cy="1117764"/>
          </a:xfrm>
          <a:prstGeom prst="rect">
            <a:avLst/>
          </a:prstGeom>
        </p:spPr>
        <p:txBody>
          <a:bodyPr anchor="t" rtlCol="false" tIns="0" lIns="0" bIns="0" rIns="0">
            <a:spAutoFit/>
          </a:bodyPr>
          <a:lstStyle/>
          <a:p>
            <a:pPr algn="l">
              <a:lnSpc>
                <a:spcPts val="4540"/>
              </a:lnSpc>
            </a:pPr>
            <a:r>
              <a:rPr lang="en-US" sz="3243" b="true">
                <a:solidFill>
                  <a:srgbClr val="1C53A3"/>
                </a:solidFill>
                <a:latin typeface="Montaser Arabic Bold"/>
                <a:ea typeface="Montaser Arabic Bold"/>
                <a:cs typeface="Montaser Arabic Bold"/>
                <a:sym typeface="Montaser Arabic Bold"/>
              </a:rPr>
              <a:t>Phân tích (kết hợp ba thuộc tính) tổng chi tiêu </a:t>
            </a:r>
            <a:r>
              <a:rPr lang="en-US" sz="3243" b="true">
                <a:solidFill>
                  <a:srgbClr val="8C2E2E"/>
                </a:solidFill>
                <a:latin typeface="Montaser Arabic Bold"/>
                <a:ea typeface="Montaser Arabic Bold"/>
                <a:cs typeface="Montaser Arabic Bold"/>
                <a:sym typeface="Montaser Arabic Bold"/>
              </a:rPr>
              <a:t>(Total Spending)</a:t>
            </a:r>
            <a:r>
              <a:rPr lang="en-US" sz="3243" b="true">
                <a:solidFill>
                  <a:srgbClr val="1C53A3"/>
                </a:solidFill>
                <a:latin typeface="Montaser Arabic Bold"/>
                <a:ea typeface="Montaser Arabic Bold"/>
                <a:cs typeface="Montaser Arabic Bold"/>
                <a:sym typeface="Montaser Arabic Bold"/>
              </a:rPr>
              <a:t> theo nhóm tuổi </a:t>
            </a:r>
            <a:r>
              <a:rPr lang="en-US" sz="3243" b="true">
                <a:solidFill>
                  <a:srgbClr val="8C2E2E"/>
                </a:solidFill>
                <a:latin typeface="Montaser Arabic Bold"/>
                <a:ea typeface="Montaser Arabic Bold"/>
                <a:cs typeface="Montaser Arabic Bold"/>
                <a:sym typeface="Montaser Arabic Bold"/>
              </a:rPr>
              <a:t>(Age)</a:t>
            </a:r>
            <a:r>
              <a:rPr lang="en-US" sz="3243" b="true">
                <a:solidFill>
                  <a:srgbClr val="1C53A3"/>
                </a:solidFill>
                <a:latin typeface="Montaser Arabic Bold"/>
                <a:ea typeface="Montaser Arabic Bold"/>
                <a:cs typeface="Montaser Arabic Bold"/>
                <a:sym typeface="Montaser Arabic Bold"/>
              </a:rPr>
              <a:t> và giới tính </a:t>
            </a:r>
            <a:r>
              <a:rPr lang="en-US" sz="3243" b="true">
                <a:solidFill>
                  <a:srgbClr val="8C2E2E"/>
                </a:solidFill>
                <a:latin typeface="Montaser Arabic Bold"/>
                <a:ea typeface="Montaser Arabic Bold"/>
                <a:cs typeface="Montaser Arabic Bold"/>
                <a:sym typeface="Montaser Arabic Bold"/>
              </a:rPr>
              <a:t>(Gender)</a:t>
            </a:r>
          </a:p>
        </p:txBody>
      </p:sp>
      <p:sp>
        <p:nvSpPr>
          <p:cNvPr name="TextBox 7" id="7"/>
          <p:cNvSpPr txBox="true"/>
          <p:nvPr/>
        </p:nvSpPr>
        <p:spPr>
          <a:xfrm rot="0">
            <a:off x="1125195" y="468646"/>
            <a:ext cx="1342523" cy="536412"/>
          </a:xfrm>
          <a:prstGeom prst="rect">
            <a:avLst/>
          </a:prstGeom>
        </p:spPr>
        <p:txBody>
          <a:bodyPr anchor="t" rtlCol="false" tIns="0" lIns="0" bIns="0" rIns="0">
            <a:spAutoFit/>
          </a:bodyPr>
          <a:lstStyle/>
          <a:p>
            <a:pPr algn="l" marL="0" indent="0" lvl="0">
              <a:lnSpc>
                <a:spcPts val="4418"/>
              </a:lnSpc>
              <a:spcBef>
                <a:spcPct val="0"/>
              </a:spcBef>
            </a:pPr>
            <a:r>
              <a:rPr lang="en-US" b="true" sz="3201">
                <a:solidFill>
                  <a:srgbClr val="F4F4F4"/>
                </a:solidFill>
                <a:latin typeface="Montaser Arabic Bold"/>
                <a:ea typeface="Montaser Arabic Bold"/>
                <a:cs typeface="Montaser Arabic Bold"/>
                <a:sym typeface="Montaser Arabic Bold"/>
              </a:rPr>
              <a:t>3.1.4</a:t>
            </a:r>
          </a:p>
        </p:txBody>
      </p:sp>
      <p:grpSp>
        <p:nvGrpSpPr>
          <p:cNvPr name="Group 8" id="8"/>
          <p:cNvGrpSpPr/>
          <p:nvPr/>
        </p:nvGrpSpPr>
        <p:grpSpPr>
          <a:xfrm rot="5400000">
            <a:off x="593738" y="573113"/>
            <a:ext cx="425574" cy="330940"/>
            <a:chOff x="0" y="0"/>
            <a:chExt cx="812800" cy="632061"/>
          </a:xfrm>
        </p:grpSpPr>
        <p:sp>
          <p:nvSpPr>
            <p:cNvPr name="Freeform 9" id="9"/>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FFFFFF"/>
            </a:solidFill>
          </p:spPr>
        </p:sp>
        <p:sp>
          <p:nvSpPr>
            <p:cNvPr name="TextBox 10" id="10"/>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TextBox 11" id="11"/>
          <p:cNvSpPr txBox="true"/>
          <p:nvPr/>
        </p:nvSpPr>
        <p:spPr>
          <a:xfrm rot="0">
            <a:off x="3380776" y="2977665"/>
            <a:ext cx="11526449" cy="6493493"/>
          </a:xfrm>
          <a:prstGeom prst="rect">
            <a:avLst/>
          </a:prstGeom>
        </p:spPr>
        <p:txBody>
          <a:bodyPr anchor="t" rtlCol="false" tIns="0" lIns="0" bIns="0" rIns="0">
            <a:spAutoFit/>
          </a:bodyPr>
          <a:lstStyle/>
          <a:p>
            <a:pPr algn="just">
              <a:lnSpc>
                <a:spcPts val="4706"/>
              </a:lnSpc>
            </a:pPr>
            <a:r>
              <a:rPr lang="en-US" sz="3361" b="true">
                <a:solidFill>
                  <a:srgbClr val="184C99"/>
                </a:solidFill>
                <a:latin typeface="Montaser Arabic Bold"/>
                <a:ea typeface="Montaser Arabic Bold"/>
                <a:cs typeface="Montaser Arabic Bold"/>
                <a:sym typeface="Montaser Arabic Bold"/>
              </a:rPr>
              <a:t>Mục tiêu: </a:t>
            </a:r>
          </a:p>
          <a:p>
            <a:pPr algn="just">
              <a:lnSpc>
                <a:spcPts val="4706"/>
              </a:lnSpc>
            </a:pPr>
            <a:r>
              <a:rPr lang="en-US" sz="3361">
                <a:solidFill>
                  <a:srgbClr val="184C99"/>
                </a:solidFill>
                <a:latin typeface="Montaser Arabic"/>
                <a:ea typeface="Montaser Arabic"/>
                <a:cs typeface="Montaser Arabic"/>
                <a:sym typeface="Montaser Arabic"/>
              </a:rPr>
              <a:t>Hỗ trợ phân tích và làm rõ một số các câu hỏi như:</a:t>
            </a:r>
          </a:p>
          <a:p>
            <a:pPr algn="just" marL="725797" indent="-362899" lvl="1">
              <a:lnSpc>
                <a:spcPts val="4706"/>
              </a:lnSpc>
              <a:buFont typeface="Arial"/>
              <a:buChar char="•"/>
            </a:pPr>
            <a:r>
              <a:rPr lang="en-US" sz="3361">
                <a:solidFill>
                  <a:srgbClr val="184C99"/>
                </a:solidFill>
                <a:latin typeface="Montaser Arabic"/>
                <a:ea typeface="Montaser Arabic"/>
                <a:cs typeface="Montaser Arabic"/>
                <a:sym typeface="Montaser Arabic"/>
              </a:rPr>
              <a:t>Có sự khác biệt nào trong chi tiêu giữa các nhóm tuổi và giới tính không?</a:t>
            </a:r>
          </a:p>
          <a:p>
            <a:pPr algn="just" marL="725797" indent="-362899" lvl="1">
              <a:lnSpc>
                <a:spcPts val="4706"/>
              </a:lnSpc>
              <a:buFont typeface="Arial"/>
              <a:buChar char="•"/>
            </a:pPr>
            <a:r>
              <a:rPr lang="en-US" sz="3361">
                <a:solidFill>
                  <a:srgbClr val="184C99"/>
                </a:solidFill>
                <a:latin typeface="Montaser Arabic"/>
                <a:ea typeface="Montaser Arabic"/>
                <a:cs typeface="Montaser Arabic"/>
                <a:sym typeface="Montaser Arabic"/>
              </a:rPr>
              <a:t>Nhóm tuổi nào và giới tính nào có tổng chi tiêu cao nhất khi kết hợp cả hai yếu tố này?</a:t>
            </a:r>
          </a:p>
          <a:p>
            <a:pPr algn="just" marL="725797" indent="-362899" lvl="1">
              <a:lnSpc>
                <a:spcPts val="4706"/>
              </a:lnSpc>
              <a:buFont typeface="Arial"/>
              <a:buChar char="•"/>
            </a:pPr>
            <a:r>
              <a:rPr lang="en-US" sz="3361">
                <a:solidFill>
                  <a:srgbClr val="184C99"/>
                </a:solidFill>
                <a:latin typeface="Montaser Arabic"/>
                <a:ea typeface="Montaser Arabic"/>
                <a:cs typeface="Montaser Arabic"/>
                <a:sym typeface="Montaser Arabic"/>
              </a:rPr>
              <a:t>Sự kết hợp giữa độ tuổi và giới tính có ảnh hưởng đến mức chi tiêu theo từng mặt hàng hoặc dịch vụ không?</a:t>
            </a:r>
          </a:p>
          <a:p>
            <a:pPr algn="just">
              <a:lnSpc>
                <a:spcPts val="4706"/>
              </a:lnSpc>
            </a:pPr>
          </a:p>
          <a:p>
            <a:pPr algn="just">
              <a:lnSpc>
                <a:spcPts val="4706"/>
              </a:lnSpc>
            </a:pPr>
          </a:p>
        </p:txBody>
      </p:sp>
      <p:sp>
        <p:nvSpPr>
          <p:cNvPr name="Freeform 12" id="12"/>
          <p:cNvSpPr/>
          <p:nvPr/>
        </p:nvSpPr>
        <p:spPr>
          <a:xfrm flipH="false" flipV="false" rot="0">
            <a:off x="16221360" y="7939224"/>
            <a:ext cx="2544433" cy="2544433"/>
          </a:xfrm>
          <a:custGeom>
            <a:avLst/>
            <a:gdLst/>
            <a:ahLst/>
            <a:cxnLst/>
            <a:rect r="r" b="b" t="t" l="l"/>
            <a:pathLst>
              <a:path h="2544433" w="2544433">
                <a:moveTo>
                  <a:pt x="0" y="0"/>
                </a:moveTo>
                <a:lnTo>
                  <a:pt x="2544432" y="0"/>
                </a:lnTo>
                <a:lnTo>
                  <a:pt x="2544432" y="2544432"/>
                </a:lnTo>
                <a:lnTo>
                  <a:pt x="0" y="25444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4710568" y="8527940"/>
            <a:ext cx="1025128" cy="1025128"/>
          </a:xfrm>
          <a:custGeom>
            <a:avLst/>
            <a:gdLst/>
            <a:ahLst/>
            <a:cxnLst/>
            <a:rect r="r" b="b" t="t" l="l"/>
            <a:pathLst>
              <a:path h="1025128" w="1025128">
                <a:moveTo>
                  <a:pt x="0" y="0"/>
                </a:moveTo>
                <a:lnTo>
                  <a:pt x="1025128" y="0"/>
                </a:lnTo>
                <a:lnTo>
                  <a:pt x="1025128" y="1025128"/>
                </a:lnTo>
                <a:lnTo>
                  <a:pt x="0" y="10251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15521387" y="7656829"/>
            <a:ext cx="806841" cy="564789"/>
          </a:xfrm>
          <a:custGeom>
            <a:avLst/>
            <a:gdLst/>
            <a:ahLst/>
            <a:cxnLst/>
            <a:rect r="r" b="b" t="t" l="l"/>
            <a:pathLst>
              <a:path h="564789" w="806841">
                <a:moveTo>
                  <a:pt x="0" y="0"/>
                </a:moveTo>
                <a:lnTo>
                  <a:pt x="806841" y="0"/>
                </a:lnTo>
                <a:lnTo>
                  <a:pt x="806841" y="564789"/>
                </a:lnTo>
                <a:lnTo>
                  <a:pt x="0" y="5647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transition spd="fast">
    <p:push dir="l"/>
  </p:transition>
</p:sld>
</file>

<file path=ppt/slides/slide6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17123" y="9494174"/>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2521874" y="1554100"/>
            <a:ext cx="6615186" cy="0"/>
          </a:xfrm>
          <a:prstGeom prst="line">
            <a:avLst/>
          </a:prstGeom>
          <a:ln cap="flat" w="47625">
            <a:solidFill>
              <a:srgbClr val="1C53A3"/>
            </a:solidFill>
            <a:prstDash val="solid"/>
            <a:headEnd type="none" len="sm" w="sm"/>
            <a:tailEnd type="none" len="sm" w="sm"/>
          </a:ln>
        </p:spPr>
      </p:sp>
      <p:grpSp>
        <p:nvGrpSpPr>
          <p:cNvPr name="Group 5" id="5"/>
          <p:cNvGrpSpPr/>
          <p:nvPr/>
        </p:nvGrpSpPr>
        <p:grpSpPr>
          <a:xfrm rot="-5400000">
            <a:off x="7500236" y="-7035168"/>
            <a:ext cx="1475155" cy="15988858"/>
            <a:chOff x="0" y="0"/>
            <a:chExt cx="446095" cy="4835117"/>
          </a:xfrm>
        </p:grpSpPr>
        <p:sp>
          <p:nvSpPr>
            <p:cNvPr name="Freeform 6" id="6"/>
            <p:cNvSpPr/>
            <p:nvPr/>
          </p:nvSpPr>
          <p:spPr>
            <a:xfrm flipH="false" flipV="false" rot="0">
              <a:off x="0" y="0"/>
              <a:ext cx="446095" cy="4835117"/>
            </a:xfrm>
            <a:custGeom>
              <a:avLst/>
              <a:gdLst/>
              <a:ahLst/>
              <a:cxnLst/>
              <a:rect r="r" b="b" t="t" l="l"/>
              <a:pathLst>
                <a:path h="4835117" w="446095">
                  <a:moveTo>
                    <a:pt x="0" y="0"/>
                  </a:moveTo>
                  <a:lnTo>
                    <a:pt x="446095" y="0"/>
                  </a:lnTo>
                  <a:lnTo>
                    <a:pt x="446095" y="4835117"/>
                  </a:lnTo>
                  <a:lnTo>
                    <a:pt x="0" y="4835117"/>
                  </a:lnTo>
                  <a:close/>
                </a:path>
              </a:pathLst>
            </a:custGeom>
            <a:solidFill>
              <a:srgbClr val="1C53A3"/>
            </a:solidFill>
          </p:spPr>
        </p:sp>
        <p:sp>
          <p:nvSpPr>
            <p:cNvPr name="TextBox 7" id="7"/>
            <p:cNvSpPr txBox="true"/>
            <p:nvPr/>
          </p:nvSpPr>
          <p:spPr>
            <a:xfrm>
              <a:off x="0" y="-38100"/>
              <a:ext cx="446095" cy="487321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602018" y="512034"/>
            <a:ext cx="370646" cy="319667"/>
            <a:chOff x="0" y="0"/>
            <a:chExt cx="812800" cy="701007"/>
          </a:xfrm>
        </p:grpSpPr>
        <p:sp>
          <p:nvSpPr>
            <p:cNvPr name="Freeform 9" id="9"/>
            <p:cNvSpPr/>
            <p:nvPr/>
          </p:nvSpPr>
          <p:spPr>
            <a:xfrm flipH="false" flipV="false" rot="0">
              <a:off x="0" y="0"/>
              <a:ext cx="812800" cy="701007"/>
            </a:xfrm>
            <a:custGeom>
              <a:avLst/>
              <a:gdLst/>
              <a:ahLst/>
              <a:cxnLst/>
              <a:rect r="r" b="b" t="t" l="l"/>
              <a:pathLst>
                <a:path h="701007" w="812800">
                  <a:moveTo>
                    <a:pt x="406400" y="0"/>
                  </a:moveTo>
                  <a:lnTo>
                    <a:pt x="812800" y="701007"/>
                  </a:lnTo>
                  <a:lnTo>
                    <a:pt x="0" y="701007"/>
                  </a:lnTo>
                  <a:lnTo>
                    <a:pt x="406400" y="0"/>
                  </a:lnTo>
                  <a:close/>
                </a:path>
              </a:pathLst>
            </a:custGeom>
            <a:solidFill>
              <a:srgbClr val="FFFFFF"/>
            </a:solidFill>
          </p:spPr>
        </p:sp>
        <p:sp>
          <p:nvSpPr>
            <p:cNvPr name="TextBox 10" id="10"/>
            <p:cNvSpPr txBox="true"/>
            <p:nvPr/>
          </p:nvSpPr>
          <p:spPr>
            <a:xfrm>
              <a:off x="127000" y="277842"/>
              <a:ext cx="558800" cy="373092"/>
            </a:xfrm>
            <a:prstGeom prst="rect">
              <a:avLst/>
            </a:prstGeom>
          </p:spPr>
          <p:txBody>
            <a:bodyPr anchor="ctr" rtlCol="false" tIns="50800" lIns="50800" bIns="50800" rIns="50800"/>
            <a:lstStyle/>
            <a:p>
              <a:pPr algn="ctr">
                <a:lnSpc>
                  <a:spcPts val="2605"/>
                </a:lnSpc>
              </a:pPr>
            </a:p>
          </p:txBody>
        </p:sp>
      </p:grpSp>
      <p:sp>
        <p:nvSpPr>
          <p:cNvPr name="Freeform 11" id="11"/>
          <p:cNvSpPr/>
          <p:nvPr/>
        </p:nvSpPr>
        <p:spPr>
          <a:xfrm flipH="false" flipV="false" rot="5400000">
            <a:off x="17259300" y="2490326"/>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4">
              <a:alphaModFix amt="61000"/>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5400000">
            <a:off x="17426777" y="1891406"/>
            <a:ext cx="647477" cy="647477"/>
          </a:xfrm>
          <a:custGeom>
            <a:avLst/>
            <a:gdLst/>
            <a:ahLst/>
            <a:cxnLst/>
            <a:rect r="r" b="b" t="t" l="l"/>
            <a:pathLst>
              <a:path h="647477" w="647477">
                <a:moveTo>
                  <a:pt x="0" y="0"/>
                </a:moveTo>
                <a:lnTo>
                  <a:pt x="647477" y="0"/>
                </a:lnTo>
                <a:lnTo>
                  <a:pt x="647477" y="647476"/>
                </a:lnTo>
                <a:lnTo>
                  <a:pt x="0" y="647476"/>
                </a:lnTo>
                <a:lnTo>
                  <a:pt x="0" y="0"/>
                </a:lnTo>
                <a:close/>
              </a:path>
            </a:pathLst>
          </a:custGeom>
          <a:blipFill>
            <a:blip r:embed="rId4">
              <a:alphaModFix amt="64000"/>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288618" y="2407166"/>
            <a:ext cx="14792116" cy="4344238"/>
          </a:xfrm>
          <a:custGeom>
            <a:avLst/>
            <a:gdLst/>
            <a:ahLst/>
            <a:cxnLst/>
            <a:rect r="r" b="b" t="t" l="l"/>
            <a:pathLst>
              <a:path h="4344238" w="14792116">
                <a:moveTo>
                  <a:pt x="0" y="0"/>
                </a:moveTo>
                <a:lnTo>
                  <a:pt x="14792117" y="0"/>
                </a:lnTo>
                <a:lnTo>
                  <a:pt x="14792117" y="4344237"/>
                </a:lnTo>
                <a:lnTo>
                  <a:pt x="0" y="4344237"/>
                </a:lnTo>
                <a:lnTo>
                  <a:pt x="0" y="0"/>
                </a:lnTo>
                <a:close/>
              </a:path>
            </a:pathLst>
          </a:custGeom>
          <a:blipFill>
            <a:blip r:embed="rId6"/>
            <a:stretch>
              <a:fillRect l="0" t="-2149" r="0" b="0"/>
            </a:stretch>
          </a:blipFill>
        </p:spPr>
      </p:sp>
      <p:sp>
        <p:nvSpPr>
          <p:cNvPr name="TextBox 14" id="14"/>
          <p:cNvSpPr txBox="true"/>
          <p:nvPr/>
        </p:nvSpPr>
        <p:spPr>
          <a:xfrm rot="0">
            <a:off x="1095155" y="429395"/>
            <a:ext cx="1296789" cy="474555"/>
          </a:xfrm>
          <a:prstGeom prst="rect">
            <a:avLst/>
          </a:prstGeom>
        </p:spPr>
        <p:txBody>
          <a:bodyPr anchor="t" rtlCol="false" tIns="0" lIns="0" bIns="0" rIns="0">
            <a:spAutoFit/>
          </a:bodyPr>
          <a:lstStyle/>
          <a:p>
            <a:pPr algn="l" marL="0" indent="0" lvl="0">
              <a:lnSpc>
                <a:spcPts val="3847"/>
              </a:lnSpc>
              <a:spcBef>
                <a:spcPct val="0"/>
              </a:spcBef>
            </a:pPr>
            <a:r>
              <a:rPr lang="en-US" b="true" sz="2788">
                <a:solidFill>
                  <a:srgbClr val="F4F4F4"/>
                </a:solidFill>
                <a:latin typeface="Montaser Arabic Bold"/>
                <a:ea typeface="Montaser Arabic Bold"/>
                <a:cs typeface="Montaser Arabic Bold"/>
                <a:sym typeface="Montaser Arabic Bold"/>
              </a:rPr>
              <a:t>3.1.4</a:t>
            </a:r>
          </a:p>
        </p:txBody>
      </p:sp>
      <p:sp>
        <p:nvSpPr>
          <p:cNvPr name="TextBox 15" id="15"/>
          <p:cNvSpPr txBox="true"/>
          <p:nvPr/>
        </p:nvSpPr>
        <p:spPr>
          <a:xfrm rot="0">
            <a:off x="2391944" y="415054"/>
            <a:ext cx="12980729" cy="1002032"/>
          </a:xfrm>
          <a:prstGeom prst="rect">
            <a:avLst/>
          </a:prstGeom>
        </p:spPr>
        <p:txBody>
          <a:bodyPr anchor="t" rtlCol="false" tIns="0" lIns="0" bIns="0" rIns="0">
            <a:spAutoFit/>
          </a:bodyPr>
          <a:lstStyle/>
          <a:p>
            <a:pPr algn="l">
              <a:lnSpc>
                <a:spcPts val="4094"/>
              </a:lnSpc>
            </a:pPr>
            <a:r>
              <a:rPr lang="en-US" sz="2924" b="true">
                <a:solidFill>
                  <a:srgbClr val="F4F4F4"/>
                </a:solidFill>
                <a:latin typeface="Montaser Arabic Bold"/>
                <a:ea typeface="Montaser Arabic Bold"/>
                <a:cs typeface="Montaser Arabic Bold"/>
                <a:sym typeface="Montaser Arabic Bold"/>
              </a:rPr>
              <a:t>Phân tích (kết hợp ba thuộc tính) tổng chi tiêu (Total Spending) theo nhóm tuổi (Age) và giới tính (Gender)</a:t>
            </a:r>
          </a:p>
        </p:txBody>
      </p:sp>
      <p:sp>
        <p:nvSpPr>
          <p:cNvPr name="TextBox 16" id="16"/>
          <p:cNvSpPr txBox="true"/>
          <p:nvPr/>
        </p:nvSpPr>
        <p:spPr>
          <a:xfrm rot="0">
            <a:off x="600523" y="1853306"/>
            <a:ext cx="1942767" cy="413124"/>
          </a:xfrm>
          <a:prstGeom prst="rect">
            <a:avLst/>
          </a:prstGeom>
        </p:spPr>
        <p:txBody>
          <a:bodyPr anchor="t" rtlCol="false" tIns="0" lIns="0" bIns="0" rIns="0">
            <a:spAutoFit/>
          </a:bodyPr>
          <a:lstStyle/>
          <a:p>
            <a:pPr algn="ctr">
              <a:lnSpc>
                <a:spcPts val="3479"/>
              </a:lnSpc>
            </a:pPr>
            <a:r>
              <a:rPr lang="en-US" sz="2485" b="true">
                <a:solidFill>
                  <a:srgbClr val="000000"/>
                </a:solidFill>
                <a:latin typeface="Montaser Arabic Bold"/>
                <a:ea typeface="Montaser Arabic Bold"/>
                <a:cs typeface="Montaser Arabic Bold"/>
                <a:sym typeface="Montaser Arabic Bold"/>
              </a:rPr>
              <a:t>Output:</a:t>
            </a:r>
          </a:p>
        </p:txBody>
      </p:sp>
      <p:sp>
        <p:nvSpPr>
          <p:cNvPr name="TextBox 17" id="17"/>
          <p:cNvSpPr txBox="true"/>
          <p:nvPr/>
        </p:nvSpPr>
        <p:spPr>
          <a:xfrm rot="0">
            <a:off x="641054" y="7097522"/>
            <a:ext cx="17433200" cy="2789682"/>
          </a:xfrm>
          <a:prstGeom prst="rect">
            <a:avLst/>
          </a:prstGeom>
        </p:spPr>
        <p:txBody>
          <a:bodyPr anchor="t" rtlCol="false" tIns="0" lIns="0" bIns="0" rIns="0">
            <a:spAutoFit/>
          </a:bodyPr>
          <a:lstStyle/>
          <a:p>
            <a:pPr algn="l">
              <a:lnSpc>
                <a:spcPts val="3738"/>
              </a:lnSpc>
              <a:spcBef>
                <a:spcPct val="0"/>
              </a:spcBef>
            </a:pPr>
            <a:r>
              <a:rPr lang="en-US" sz="2670">
                <a:solidFill>
                  <a:srgbClr val="1848A0"/>
                </a:solidFill>
                <a:latin typeface="Montaser Arabic Light"/>
                <a:ea typeface="Montaser Arabic Light"/>
                <a:cs typeface="Montaser Arabic Light"/>
                <a:sym typeface="Montaser Arabic Light"/>
              </a:rPr>
              <a:t>Biểu đồ cho thấy: </a:t>
            </a:r>
          </a:p>
          <a:p>
            <a:pPr algn="l" marL="576453" indent="-288226" lvl="1">
              <a:lnSpc>
                <a:spcPts val="3738"/>
              </a:lnSpc>
              <a:buFont typeface="Arial"/>
              <a:buChar char="•"/>
            </a:pPr>
            <a:r>
              <a:rPr lang="en-US" b="true" sz="2670">
                <a:solidFill>
                  <a:srgbClr val="1848A0"/>
                </a:solidFill>
                <a:latin typeface="Montaser Arabic Bold"/>
                <a:ea typeface="Montaser Arabic Bold"/>
                <a:cs typeface="Montaser Arabic Bold"/>
                <a:sym typeface="Montaser Arabic Bold"/>
              </a:rPr>
              <a:t>Có sự khác biệt rõ ràng trong mức chi tiêu giữa các nhóm tuổi và giới tính</a:t>
            </a:r>
            <a:r>
              <a:rPr lang="en-US" sz="2670">
                <a:solidFill>
                  <a:srgbClr val="1848A0"/>
                </a:solidFill>
                <a:latin typeface="Montaser Arabic Light"/>
                <a:ea typeface="Montaser Arabic Light"/>
                <a:cs typeface="Montaser Arabic Light"/>
                <a:sym typeface="Montaser Arabic Light"/>
              </a:rPr>
              <a:t>. </a:t>
            </a:r>
          </a:p>
          <a:p>
            <a:pPr algn="l">
              <a:lnSpc>
                <a:spcPts val="3738"/>
              </a:lnSpc>
            </a:pPr>
            <a:r>
              <a:rPr lang="en-US" sz="2670">
                <a:solidFill>
                  <a:srgbClr val="1848A0"/>
                </a:solidFill>
                <a:latin typeface="Montaser Arabic Light"/>
                <a:ea typeface="Montaser Arabic Light"/>
                <a:cs typeface="Montaser Arabic Light"/>
                <a:sym typeface="Montaser Arabic Light"/>
              </a:rPr>
              <a:t>Ví dụ, trong nhóm tuổi 18-29, </a:t>
            </a:r>
            <a:r>
              <a:rPr lang="en-US" b="true" sz="2670">
                <a:solidFill>
                  <a:srgbClr val="1848A0"/>
                </a:solidFill>
                <a:latin typeface="Montaser Arabic Bold"/>
                <a:ea typeface="Montaser Arabic Bold"/>
                <a:cs typeface="Montaser Arabic Bold"/>
                <a:sym typeface="Montaser Arabic Bold"/>
              </a:rPr>
              <a:t>nam giới có tổng chi tiêu cao hơn nữ giới </a:t>
            </a:r>
            <a:r>
              <a:rPr lang="en-US" sz="2670">
                <a:solidFill>
                  <a:srgbClr val="1848A0"/>
                </a:solidFill>
                <a:latin typeface="Montaser Arabic Light"/>
                <a:ea typeface="Montaser Arabic Light"/>
                <a:cs typeface="Montaser Arabic Light"/>
                <a:sym typeface="Montaser Arabic Light"/>
              </a:rPr>
              <a:t>($20,167,009 so với $19,797,540). Tương tự, trong nhóm tuổi 30-39, nữ giới chi tiêu nhiều hơn nam giới ($18,049,760 so với $17,410,749).</a:t>
            </a:r>
          </a:p>
          <a:p>
            <a:pPr algn="l">
              <a:lnSpc>
                <a:spcPts val="3738"/>
              </a:lnSpc>
            </a:pPr>
            <a:r>
              <a:rPr lang="en-US" b="true" sz="2670">
                <a:solidFill>
                  <a:srgbClr val="1848A0"/>
                </a:solidFill>
                <a:latin typeface="Montaser Arabic Bold"/>
                <a:ea typeface="Montaser Arabic Bold"/>
                <a:cs typeface="Montaser Arabic Bold"/>
                <a:sym typeface="Montaser Arabic Bold"/>
              </a:rPr>
              <a:t>→ Điều này cho thấy có sự khác biệt trong nhu cầu và ưu tiên chi tiêu giữa các giới tính trong cùng         một nhóm tuổi. </a:t>
            </a:r>
          </a:p>
        </p:txBody>
      </p:sp>
    </p:spTree>
  </p:cSld>
  <p:clrMapOvr>
    <a:masterClrMapping/>
  </p:clrMapOvr>
  <p:transition spd="fast">
    <p:cover dir="ru"/>
  </p:transition>
</p:sld>
</file>

<file path=ppt/slides/slide6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17123" y="9494174"/>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2521874" y="1554100"/>
            <a:ext cx="6615186" cy="0"/>
          </a:xfrm>
          <a:prstGeom prst="line">
            <a:avLst/>
          </a:prstGeom>
          <a:ln cap="flat" w="47625">
            <a:solidFill>
              <a:srgbClr val="1C53A3"/>
            </a:solidFill>
            <a:prstDash val="solid"/>
            <a:headEnd type="none" len="sm" w="sm"/>
            <a:tailEnd type="none" len="sm" w="sm"/>
          </a:ln>
        </p:spPr>
      </p:sp>
      <p:grpSp>
        <p:nvGrpSpPr>
          <p:cNvPr name="Group 5" id="5"/>
          <p:cNvGrpSpPr/>
          <p:nvPr/>
        </p:nvGrpSpPr>
        <p:grpSpPr>
          <a:xfrm rot="-5400000">
            <a:off x="7500236" y="-7035168"/>
            <a:ext cx="1475155" cy="15988858"/>
            <a:chOff x="0" y="0"/>
            <a:chExt cx="446095" cy="4835117"/>
          </a:xfrm>
        </p:grpSpPr>
        <p:sp>
          <p:nvSpPr>
            <p:cNvPr name="Freeform 6" id="6"/>
            <p:cNvSpPr/>
            <p:nvPr/>
          </p:nvSpPr>
          <p:spPr>
            <a:xfrm flipH="false" flipV="false" rot="0">
              <a:off x="0" y="0"/>
              <a:ext cx="446095" cy="4835117"/>
            </a:xfrm>
            <a:custGeom>
              <a:avLst/>
              <a:gdLst/>
              <a:ahLst/>
              <a:cxnLst/>
              <a:rect r="r" b="b" t="t" l="l"/>
              <a:pathLst>
                <a:path h="4835117" w="446095">
                  <a:moveTo>
                    <a:pt x="0" y="0"/>
                  </a:moveTo>
                  <a:lnTo>
                    <a:pt x="446095" y="0"/>
                  </a:lnTo>
                  <a:lnTo>
                    <a:pt x="446095" y="4835117"/>
                  </a:lnTo>
                  <a:lnTo>
                    <a:pt x="0" y="4835117"/>
                  </a:lnTo>
                  <a:close/>
                </a:path>
              </a:pathLst>
            </a:custGeom>
            <a:solidFill>
              <a:srgbClr val="1C53A3"/>
            </a:solidFill>
          </p:spPr>
        </p:sp>
        <p:sp>
          <p:nvSpPr>
            <p:cNvPr name="TextBox 7" id="7"/>
            <p:cNvSpPr txBox="true"/>
            <p:nvPr/>
          </p:nvSpPr>
          <p:spPr>
            <a:xfrm>
              <a:off x="0" y="-38100"/>
              <a:ext cx="446095" cy="487321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602018" y="512034"/>
            <a:ext cx="370646" cy="319667"/>
            <a:chOff x="0" y="0"/>
            <a:chExt cx="812800" cy="701007"/>
          </a:xfrm>
        </p:grpSpPr>
        <p:sp>
          <p:nvSpPr>
            <p:cNvPr name="Freeform 9" id="9"/>
            <p:cNvSpPr/>
            <p:nvPr/>
          </p:nvSpPr>
          <p:spPr>
            <a:xfrm flipH="false" flipV="false" rot="0">
              <a:off x="0" y="0"/>
              <a:ext cx="812800" cy="701007"/>
            </a:xfrm>
            <a:custGeom>
              <a:avLst/>
              <a:gdLst/>
              <a:ahLst/>
              <a:cxnLst/>
              <a:rect r="r" b="b" t="t" l="l"/>
              <a:pathLst>
                <a:path h="701007" w="812800">
                  <a:moveTo>
                    <a:pt x="406400" y="0"/>
                  </a:moveTo>
                  <a:lnTo>
                    <a:pt x="812800" y="701007"/>
                  </a:lnTo>
                  <a:lnTo>
                    <a:pt x="0" y="701007"/>
                  </a:lnTo>
                  <a:lnTo>
                    <a:pt x="406400" y="0"/>
                  </a:lnTo>
                  <a:close/>
                </a:path>
              </a:pathLst>
            </a:custGeom>
            <a:solidFill>
              <a:srgbClr val="FFFFFF"/>
            </a:solidFill>
          </p:spPr>
        </p:sp>
        <p:sp>
          <p:nvSpPr>
            <p:cNvPr name="TextBox 10" id="10"/>
            <p:cNvSpPr txBox="true"/>
            <p:nvPr/>
          </p:nvSpPr>
          <p:spPr>
            <a:xfrm>
              <a:off x="127000" y="277842"/>
              <a:ext cx="558800" cy="373092"/>
            </a:xfrm>
            <a:prstGeom prst="rect">
              <a:avLst/>
            </a:prstGeom>
          </p:spPr>
          <p:txBody>
            <a:bodyPr anchor="ctr" rtlCol="false" tIns="50800" lIns="50800" bIns="50800" rIns="50800"/>
            <a:lstStyle/>
            <a:p>
              <a:pPr algn="ctr">
                <a:lnSpc>
                  <a:spcPts val="2605"/>
                </a:lnSpc>
              </a:pPr>
            </a:p>
          </p:txBody>
        </p:sp>
      </p:grpSp>
      <p:sp>
        <p:nvSpPr>
          <p:cNvPr name="Freeform 11" id="11"/>
          <p:cNvSpPr/>
          <p:nvPr/>
        </p:nvSpPr>
        <p:spPr>
          <a:xfrm flipH="false" flipV="false" rot="5400000">
            <a:off x="17259300" y="2490326"/>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4">
              <a:alphaModFix amt="61000"/>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5400000">
            <a:off x="17426777" y="1891406"/>
            <a:ext cx="647477" cy="647477"/>
          </a:xfrm>
          <a:custGeom>
            <a:avLst/>
            <a:gdLst/>
            <a:ahLst/>
            <a:cxnLst/>
            <a:rect r="r" b="b" t="t" l="l"/>
            <a:pathLst>
              <a:path h="647477" w="647477">
                <a:moveTo>
                  <a:pt x="0" y="0"/>
                </a:moveTo>
                <a:lnTo>
                  <a:pt x="647477" y="0"/>
                </a:lnTo>
                <a:lnTo>
                  <a:pt x="647477" y="647476"/>
                </a:lnTo>
                <a:lnTo>
                  <a:pt x="0" y="647476"/>
                </a:lnTo>
                <a:lnTo>
                  <a:pt x="0" y="0"/>
                </a:lnTo>
                <a:close/>
              </a:path>
            </a:pathLst>
          </a:custGeom>
          <a:blipFill>
            <a:blip r:embed="rId4">
              <a:alphaModFix amt="64000"/>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288618" y="2407166"/>
            <a:ext cx="14792116" cy="4344238"/>
          </a:xfrm>
          <a:custGeom>
            <a:avLst/>
            <a:gdLst/>
            <a:ahLst/>
            <a:cxnLst/>
            <a:rect r="r" b="b" t="t" l="l"/>
            <a:pathLst>
              <a:path h="4344238" w="14792116">
                <a:moveTo>
                  <a:pt x="0" y="0"/>
                </a:moveTo>
                <a:lnTo>
                  <a:pt x="14792117" y="0"/>
                </a:lnTo>
                <a:lnTo>
                  <a:pt x="14792117" y="4344237"/>
                </a:lnTo>
                <a:lnTo>
                  <a:pt x="0" y="4344237"/>
                </a:lnTo>
                <a:lnTo>
                  <a:pt x="0" y="0"/>
                </a:lnTo>
                <a:close/>
              </a:path>
            </a:pathLst>
          </a:custGeom>
          <a:blipFill>
            <a:blip r:embed="rId6"/>
            <a:stretch>
              <a:fillRect l="0" t="-2149" r="0" b="0"/>
            </a:stretch>
          </a:blipFill>
        </p:spPr>
      </p:sp>
      <p:sp>
        <p:nvSpPr>
          <p:cNvPr name="TextBox 14" id="14"/>
          <p:cNvSpPr txBox="true"/>
          <p:nvPr/>
        </p:nvSpPr>
        <p:spPr>
          <a:xfrm rot="0">
            <a:off x="1095155" y="429395"/>
            <a:ext cx="1296789" cy="474555"/>
          </a:xfrm>
          <a:prstGeom prst="rect">
            <a:avLst/>
          </a:prstGeom>
        </p:spPr>
        <p:txBody>
          <a:bodyPr anchor="t" rtlCol="false" tIns="0" lIns="0" bIns="0" rIns="0">
            <a:spAutoFit/>
          </a:bodyPr>
          <a:lstStyle/>
          <a:p>
            <a:pPr algn="l" marL="0" indent="0" lvl="0">
              <a:lnSpc>
                <a:spcPts val="3847"/>
              </a:lnSpc>
              <a:spcBef>
                <a:spcPct val="0"/>
              </a:spcBef>
            </a:pPr>
            <a:r>
              <a:rPr lang="en-US" b="true" sz="2788">
                <a:solidFill>
                  <a:srgbClr val="F4F4F4"/>
                </a:solidFill>
                <a:latin typeface="Montaser Arabic Bold"/>
                <a:ea typeface="Montaser Arabic Bold"/>
                <a:cs typeface="Montaser Arabic Bold"/>
                <a:sym typeface="Montaser Arabic Bold"/>
              </a:rPr>
              <a:t>3.1.4</a:t>
            </a:r>
          </a:p>
        </p:txBody>
      </p:sp>
      <p:sp>
        <p:nvSpPr>
          <p:cNvPr name="TextBox 15" id="15"/>
          <p:cNvSpPr txBox="true"/>
          <p:nvPr/>
        </p:nvSpPr>
        <p:spPr>
          <a:xfrm rot="0">
            <a:off x="2391944" y="415054"/>
            <a:ext cx="12980729" cy="1002032"/>
          </a:xfrm>
          <a:prstGeom prst="rect">
            <a:avLst/>
          </a:prstGeom>
        </p:spPr>
        <p:txBody>
          <a:bodyPr anchor="t" rtlCol="false" tIns="0" lIns="0" bIns="0" rIns="0">
            <a:spAutoFit/>
          </a:bodyPr>
          <a:lstStyle/>
          <a:p>
            <a:pPr algn="l">
              <a:lnSpc>
                <a:spcPts val="4094"/>
              </a:lnSpc>
            </a:pPr>
            <a:r>
              <a:rPr lang="en-US" sz="2924" b="true">
                <a:solidFill>
                  <a:srgbClr val="F4F4F4"/>
                </a:solidFill>
                <a:latin typeface="Montaser Arabic Bold"/>
                <a:ea typeface="Montaser Arabic Bold"/>
                <a:cs typeface="Montaser Arabic Bold"/>
                <a:sym typeface="Montaser Arabic Bold"/>
              </a:rPr>
              <a:t>Phân tích (kết hợp ba thuộc tính) tổng chi tiêu (Total Spending) theo nhóm tuổi (Age) và giới tính (Gender)</a:t>
            </a:r>
          </a:p>
        </p:txBody>
      </p:sp>
      <p:sp>
        <p:nvSpPr>
          <p:cNvPr name="TextBox 16" id="16"/>
          <p:cNvSpPr txBox="true"/>
          <p:nvPr/>
        </p:nvSpPr>
        <p:spPr>
          <a:xfrm rot="0">
            <a:off x="600523" y="1853306"/>
            <a:ext cx="1942767" cy="413124"/>
          </a:xfrm>
          <a:prstGeom prst="rect">
            <a:avLst/>
          </a:prstGeom>
        </p:spPr>
        <p:txBody>
          <a:bodyPr anchor="t" rtlCol="false" tIns="0" lIns="0" bIns="0" rIns="0">
            <a:spAutoFit/>
          </a:bodyPr>
          <a:lstStyle/>
          <a:p>
            <a:pPr algn="ctr">
              <a:lnSpc>
                <a:spcPts val="3479"/>
              </a:lnSpc>
            </a:pPr>
            <a:r>
              <a:rPr lang="en-US" sz="2485" b="true">
                <a:solidFill>
                  <a:srgbClr val="000000"/>
                </a:solidFill>
                <a:latin typeface="Montaser Arabic Bold"/>
                <a:ea typeface="Montaser Arabic Bold"/>
                <a:cs typeface="Montaser Arabic Bold"/>
                <a:sym typeface="Montaser Arabic Bold"/>
              </a:rPr>
              <a:t>Output:</a:t>
            </a:r>
          </a:p>
        </p:txBody>
      </p:sp>
      <p:sp>
        <p:nvSpPr>
          <p:cNvPr name="TextBox 17" id="17"/>
          <p:cNvSpPr txBox="true"/>
          <p:nvPr/>
        </p:nvSpPr>
        <p:spPr>
          <a:xfrm rot="0">
            <a:off x="641054" y="7107047"/>
            <a:ext cx="16785723" cy="2031365"/>
          </a:xfrm>
          <a:prstGeom prst="rect">
            <a:avLst/>
          </a:prstGeom>
        </p:spPr>
        <p:txBody>
          <a:bodyPr anchor="t" rtlCol="false" tIns="0" lIns="0" bIns="0" rIns="0">
            <a:spAutoFit/>
          </a:bodyPr>
          <a:lstStyle/>
          <a:p>
            <a:pPr algn="l">
              <a:lnSpc>
                <a:spcPts val="4060"/>
              </a:lnSpc>
              <a:spcBef>
                <a:spcPct val="0"/>
              </a:spcBef>
            </a:pPr>
            <a:r>
              <a:rPr lang="en-US" sz="2900">
                <a:solidFill>
                  <a:srgbClr val="1848A0"/>
                </a:solidFill>
                <a:latin typeface="Montaser Arabic Light"/>
                <a:ea typeface="Montaser Arabic Light"/>
                <a:cs typeface="Montaser Arabic Light"/>
                <a:sym typeface="Montaser Arabic Light"/>
              </a:rPr>
              <a:t>Bên cạnh đó</a:t>
            </a:r>
            <a:r>
              <a:rPr lang="en-US" sz="2900">
                <a:solidFill>
                  <a:srgbClr val="1848A0"/>
                </a:solidFill>
                <a:latin typeface="Montaser Arabic Light"/>
                <a:ea typeface="Montaser Arabic Light"/>
                <a:cs typeface="Montaser Arabic Light"/>
                <a:sym typeface="Montaser Arabic Light"/>
              </a:rPr>
              <a:t>: </a:t>
            </a:r>
          </a:p>
          <a:p>
            <a:pPr algn="l" marL="626111" indent="-313055" lvl="1">
              <a:lnSpc>
                <a:spcPts val="4060"/>
              </a:lnSpc>
              <a:buFont typeface="Arial"/>
              <a:buChar char="•"/>
            </a:pPr>
            <a:r>
              <a:rPr lang="en-US" b="true" sz="2900">
                <a:solidFill>
                  <a:srgbClr val="1848A0"/>
                </a:solidFill>
                <a:latin typeface="Montaser Arabic Bold"/>
                <a:ea typeface="Montaser Arabic Bold"/>
                <a:cs typeface="Montaser Arabic Bold"/>
                <a:sym typeface="Montaser Arabic Bold"/>
              </a:rPr>
              <a:t>Nhóm tuổi 18-29 và giới tính nam có tổng chi tiêu cao nhất khi kết hợp cả hai yếu tố này,</a:t>
            </a:r>
            <a:r>
              <a:rPr lang="en-US" sz="2900">
                <a:solidFill>
                  <a:srgbClr val="1848A0"/>
                </a:solidFill>
                <a:latin typeface="Montaser Arabic Light"/>
                <a:ea typeface="Montaser Arabic Light"/>
                <a:cs typeface="Montaser Arabic Light"/>
                <a:sym typeface="Montaser Arabic Light"/>
              </a:rPr>
              <a:t> với tổng chi tiêu là $20,167,009. Điều này cho thấy nam giới trong độ tuổi này có xu hướng chi tiêu nhiều hơn so với các nhóm tuổi và giới tính khác.</a:t>
            </a:r>
          </a:p>
        </p:txBody>
      </p:sp>
    </p:spTree>
  </p:cSld>
  <p:clrMapOvr>
    <a:masterClrMapping/>
  </p:clrMapOvr>
  <p:transition spd="fast">
    <p:circle/>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C53A3"/>
        </a:solidFill>
      </p:bgPr>
    </p:bg>
    <p:spTree>
      <p:nvGrpSpPr>
        <p:cNvPr id="1" name=""/>
        <p:cNvGrpSpPr/>
        <p:nvPr/>
      </p:nvGrpSpPr>
      <p:grpSpPr>
        <a:xfrm>
          <a:off x="0" y="0"/>
          <a:ext cx="0" cy="0"/>
          <a:chOff x="0" y="0"/>
          <a:chExt cx="0" cy="0"/>
        </a:xfrm>
      </p:grpSpPr>
      <p:sp>
        <p:nvSpPr>
          <p:cNvPr name="Freeform 2" id="2"/>
          <p:cNvSpPr/>
          <p:nvPr/>
        </p:nvSpPr>
        <p:spPr>
          <a:xfrm flipH="false" flipV="false" rot="0">
            <a:off x="9922226" y="2987783"/>
            <a:ext cx="11649758" cy="11778248"/>
          </a:xfrm>
          <a:custGeom>
            <a:avLst/>
            <a:gdLst/>
            <a:ahLst/>
            <a:cxnLst/>
            <a:rect r="r" b="b" t="t" l="l"/>
            <a:pathLst>
              <a:path h="11778248" w="11649758">
                <a:moveTo>
                  <a:pt x="0" y="0"/>
                </a:moveTo>
                <a:lnTo>
                  <a:pt x="11649758" y="0"/>
                </a:lnTo>
                <a:lnTo>
                  <a:pt x="11649758" y="11778249"/>
                </a:lnTo>
                <a:lnTo>
                  <a:pt x="0" y="117782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029463" y="533597"/>
            <a:ext cx="5258537" cy="525853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0" r="-49812" b="0"/>
              </a:stretch>
            </a:blipFill>
          </p:spPr>
        </p:sp>
      </p:grpSp>
      <p:sp>
        <p:nvSpPr>
          <p:cNvPr name="TextBox 5" id="5"/>
          <p:cNvSpPr txBox="true"/>
          <p:nvPr/>
        </p:nvSpPr>
        <p:spPr>
          <a:xfrm rot="0">
            <a:off x="506114" y="4624483"/>
            <a:ext cx="11833862" cy="5358924"/>
          </a:xfrm>
          <a:prstGeom prst="rect">
            <a:avLst/>
          </a:prstGeom>
        </p:spPr>
        <p:txBody>
          <a:bodyPr anchor="t" rtlCol="false" tIns="0" lIns="0" bIns="0" rIns="0">
            <a:spAutoFit/>
          </a:bodyPr>
          <a:lstStyle/>
          <a:p>
            <a:pPr algn="just" marL="686483" indent="-343241" lvl="1">
              <a:lnSpc>
                <a:spcPts val="5341"/>
              </a:lnSpc>
              <a:buFont typeface="Arial"/>
              <a:buChar char="•"/>
            </a:pPr>
            <a:r>
              <a:rPr lang="en-US" sz="3179" spc="104">
                <a:solidFill>
                  <a:srgbClr val="FFFFFF"/>
                </a:solidFill>
                <a:latin typeface="Montaser Arabic"/>
                <a:ea typeface="Montaser Arabic"/>
                <a:cs typeface="Montaser Arabic"/>
                <a:sym typeface="Montaser Arabic"/>
              </a:rPr>
              <a:t>Thông qua việc phân tích dữ liệu này trọng tâm là thực hiện </a:t>
            </a:r>
            <a:r>
              <a:rPr lang="en-US" b="true" sz="3179" spc="104">
                <a:solidFill>
                  <a:srgbClr val="FFFFFF"/>
                </a:solidFill>
                <a:latin typeface="Montaser Arabic Bold"/>
                <a:ea typeface="Montaser Arabic Bold"/>
                <a:cs typeface="Montaser Arabic Bold"/>
                <a:sym typeface="Montaser Arabic Bold"/>
              </a:rPr>
              <a:t>Phân tích dữ liệu khám phá (EDA)</a:t>
            </a:r>
            <a:r>
              <a:rPr lang="en-US" sz="3179" spc="104">
                <a:solidFill>
                  <a:srgbClr val="FFFFFF"/>
                </a:solidFill>
                <a:latin typeface="Montaser Arabic"/>
                <a:ea typeface="Montaser Arabic"/>
                <a:cs typeface="Montaser Arabic"/>
                <a:sym typeface="Montaser Arabic"/>
              </a:rPr>
              <a:t>, các phương pháp khoa học, nghiên cứu từ nhiều góc độ khác nhau. Ngoài ra, dựa trên những phát hiện này, sẽ cung cấp các đề xuất chiến lược cho doanh nghiệp và cung cấp tài liệu tham khảo có giá trị cho các nhà nghiên cứu trong lĩnh vực thương mại điện tử.</a:t>
            </a:r>
          </a:p>
        </p:txBody>
      </p:sp>
      <p:grpSp>
        <p:nvGrpSpPr>
          <p:cNvPr name="Group 6" id="6"/>
          <p:cNvGrpSpPr/>
          <p:nvPr/>
        </p:nvGrpSpPr>
        <p:grpSpPr>
          <a:xfrm rot="0">
            <a:off x="15019484" y="6800750"/>
            <a:ext cx="3268516" cy="326851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12305" r="0" b="-12305"/>
              </a:stretch>
            </a:blipFill>
          </p:spPr>
        </p:sp>
      </p:grpSp>
      <p:sp>
        <p:nvSpPr>
          <p:cNvPr name="Freeform 8" id="8"/>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1028700" y="533597"/>
            <a:ext cx="6298400" cy="3908059"/>
            <a:chOff x="0" y="0"/>
            <a:chExt cx="8397867" cy="5210745"/>
          </a:xfrm>
        </p:grpSpPr>
        <p:sp>
          <p:nvSpPr>
            <p:cNvPr name="TextBox 10" id="10"/>
            <p:cNvSpPr txBox="true"/>
            <p:nvPr/>
          </p:nvSpPr>
          <p:spPr>
            <a:xfrm rot="0">
              <a:off x="1204473" y="217740"/>
              <a:ext cx="7193394" cy="4993005"/>
            </a:xfrm>
            <a:prstGeom prst="rect">
              <a:avLst/>
            </a:prstGeom>
          </p:spPr>
          <p:txBody>
            <a:bodyPr anchor="t" rtlCol="false" tIns="0" lIns="0" bIns="0" rIns="0">
              <a:spAutoFit/>
            </a:bodyPr>
            <a:lstStyle/>
            <a:p>
              <a:pPr algn="l">
                <a:lnSpc>
                  <a:spcPts val="9720"/>
                </a:lnSpc>
              </a:pPr>
              <a:r>
                <a:rPr lang="en-US" b="true" sz="9000">
                  <a:solidFill>
                    <a:srgbClr val="FFFFFF"/>
                  </a:solidFill>
                  <a:latin typeface="Montaser Arabic Bold"/>
                  <a:ea typeface="Montaser Arabic Bold"/>
                  <a:cs typeface="Montaser Arabic Bold"/>
                  <a:sym typeface="Montaser Arabic Bold"/>
                </a:rPr>
                <a:t>GIỚI THIỆU ĐỀ TÀI</a:t>
              </a:r>
            </a:p>
          </p:txBody>
        </p:sp>
        <p:sp>
          <p:nvSpPr>
            <p:cNvPr name="TextBox 11" id="11"/>
            <p:cNvSpPr txBox="true"/>
            <p:nvPr/>
          </p:nvSpPr>
          <p:spPr>
            <a:xfrm rot="0">
              <a:off x="0" y="38100"/>
              <a:ext cx="2408946" cy="1994912"/>
            </a:xfrm>
            <a:prstGeom prst="rect">
              <a:avLst/>
            </a:prstGeom>
          </p:spPr>
          <p:txBody>
            <a:bodyPr anchor="t" rtlCol="false" tIns="0" lIns="0" bIns="0" rIns="0">
              <a:spAutoFit/>
            </a:bodyPr>
            <a:lstStyle/>
            <a:p>
              <a:pPr algn="l">
                <a:lnSpc>
                  <a:spcPts val="10626"/>
                </a:lnSpc>
              </a:pPr>
              <a:r>
                <a:rPr lang="en-US" sz="10025" b="true">
                  <a:solidFill>
                    <a:srgbClr val="FFFFFF"/>
                  </a:solidFill>
                  <a:latin typeface="Poppins Bold"/>
                  <a:ea typeface="Poppins Bold"/>
                  <a:cs typeface="Poppins Bold"/>
                  <a:sym typeface="Poppins Bold"/>
                </a:rPr>
                <a:t>1.</a:t>
              </a:r>
            </a:p>
          </p:txBody>
        </p:sp>
      </p:grpSp>
    </p:spTree>
  </p:cSld>
  <p:clrMapOvr>
    <a:masterClrMapping/>
  </p:clrMapOvr>
  <p:transition spd="slow">
    <p:cover dir="ld"/>
  </p:transition>
</p:sld>
</file>

<file path=ppt/slides/slide70.xml><?xml version="1.0" encoding="utf-8"?>
<p:sld xmlns:p="http://schemas.openxmlformats.org/presentationml/2006/main" xmlns:a="http://schemas.openxmlformats.org/drawingml/2006/main" xmlns:r="http://schemas.openxmlformats.org/officeDocument/2006/relationships">
  <p:cSld>
    <p:bg>
      <p:bgPr>
        <a:solidFill>
          <a:srgbClr val="1C53A3"/>
        </a:solidFill>
      </p:bgPr>
    </p:bg>
    <p:spTree>
      <p:nvGrpSpPr>
        <p:cNvPr id="1" name=""/>
        <p:cNvGrpSpPr/>
        <p:nvPr/>
      </p:nvGrpSpPr>
      <p:grpSpPr>
        <a:xfrm>
          <a:off x="0" y="0"/>
          <a:ext cx="0" cy="0"/>
          <a:chOff x="0" y="0"/>
          <a:chExt cx="0" cy="0"/>
        </a:xfrm>
      </p:grpSpPr>
      <p:grpSp>
        <p:nvGrpSpPr>
          <p:cNvPr name="Group 2" id="2"/>
          <p:cNvGrpSpPr/>
          <p:nvPr/>
        </p:nvGrpSpPr>
        <p:grpSpPr>
          <a:xfrm rot="0">
            <a:off x="-4976691" y="17693"/>
            <a:ext cx="12010783" cy="10400796"/>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solidFill>
              <a:srgbClr val="FFFFFF"/>
            </a:solidFill>
            <a:ln w="12700">
              <a:solidFill>
                <a:srgbClr val="000000"/>
              </a:solidFill>
            </a:ln>
          </p:spPr>
        </p:sp>
      </p:grpSp>
      <p:grpSp>
        <p:nvGrpSpPr>
          <p:cNvPr name="Group 4" id="4"/>
          <p:cNvGrpSpPr/>
          <p:nvPr/>
        </p:nvGrpSpPr>
        <p:grpSpPr>
          <a:xfrm rot="0">
            <a:off x="-5640386" y="0"/>
            <a:ext cx="12010783" cy="10400796"/>
            <a:chOff x="0" y="0"/>
            <a:chExt cx="4282440" cy="3708400"/>
          </a:xfrm>
        </p:grpSpPr>
        <p:sp>
          <p:nvSpPr>
            <p:cNvPr name="Freeform 5" id="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02591" t="0" r="-102591" b="0"/>
              </a:stretch>
            </a:blipFill>
          </p:spPr>
        </p:sp>
      </p:grpSp>
      <p:grpSp>
        <p:nvGrpSpPr>
          <p:cNvPr name="Group 6" id="6"/>
          <p:cNvGrpSpPr/>
          <p:nvPr/>
        </p:nvGrpSpPr>
        <p:grpSpPr>
          <a:xfrm rot="5400000">
            <a:off x="7801714" y="7903981"/>
            <a:ext cx="463445" cy="360390"/>
            <a:chOff x="0" y="0"/>
            <a:chExt cx="812800" cy="632061"/>
          </a:xfrm>
        </p:grpSpPr>
        <p:sp>
          <p:nvSpPr>
            <p:cNvPr name="Freeform 7" id="7"/>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FFFFFF"/>
            </a:solidFill>
          </p:spPr>
        </p:sp>
        <p:sp>
          <p:nvSpPr>
            <p:cNvPr name="TextBox 8" id="8"/>
            <p:cNvSpPr txBox="true"/>
            <p:nvPr/>
          </p:nvSpPr>
          <p:spPr>
            <a:xfrm>
              <a:off x="127000" y="236307"/>
              <a:ext cx="558800" cy="350607"/>
            </a:xfrm>
            <a:prstGeom prst="rect">
              <a:avLst/>
            </a:prstGeom>
          </p:spPr>
          <p:txBody>
            <a:bodyPr anchor="ctr" rtlCol="false" tIns="50800" lIns="50800" bIns="50800" rIns="50800"/>
            <a:lstStyle/>
            <a:p>
              <a:pPr algn="ctr">
                <a:lnSpc>
                  <a:spcPts val="4070"/>
                </a:lnSpc>
              </a:pPr>
            </a:p>
          </p:txBody>
        </p:sp>
      </p:grpSp>
      <p:sp>
        <p:nvSpPr>
          <p:cNvPr name="TextBox 9" id="9"/>
          <p:cNvSpPr txBox="true"/>
          <p:nvPr/>
        </p:nvSpPr>
        <p:spPr>
          <a:xfrm rot="0">
            <a:off x="8516193" y="3502764"/>
            <a:ext cx="2661924" cy="534308"/>
          </a:xfrm>
          <a:prstGeom prst="rect">
            <a:avLst/>
          </a:prstGeom>
        </p:spPr>
        <p:txBody>
          <a:bodyPr anchor="t" rtlCol="false" tIns="0" lIns="0" bIns="0" rIns="0">
            <a:spAutoFit/>
          </a:bodyPr>
          <a:lstStyle/>
          <a:p>
            <a:pPr algn="l" marL="0" indent="0" lvl="0">
              <a:lnSpc>
                <a:spcPts val="4433"/>
              </a:lnSpc>
              <a:spcBef>
                <a:spcPct val="0"/>
              </a:spcBef>
            </a:pPr>
            <a:r>
              <a:rPr lang="en-US" b="true" sz="3212">
                <a:solidFill>
                  <a:srgbClr val="FFFFFF"/>
                </a:solidFill>
                <a:latin typeface="Montaser Arabic Bold"/>
                <a:ea typeface="Montaser Arabic Bold"/>
                <a:cs typeface="Montaser Arabic Bold"/>
                <a:sym typeface="Montaser Arabic Bold"/>
              </a:rPr>
              <a:t>3.2.2</a:t>
            </a:r>
          </a:p>
        </p:txBody>
      </p:sp>
      <p:sp>
        <p:nvSpPr>
          <p:cNvPr name="TextBox 10" id="10"/>
          <p:cNvSpPr txBox="true"/>
          <p:nvPr/>
        </p:nvSpPr>
        <p:spPr>
          <a:xfrm rot="0">
            <a:off x="8549070" y="1287788"/>
            <a:ext cx="2661924" cy="534308"/>
          </a:xfrm>
          <a:prstGeom prst="rect">
            <a:avLst/>
          </a:prstGeom>
        </p:spPr>
        <p:txBody>
          <a:bodyPr anchor="t" rtlCol="false" tIns="0" lIns="0" bIns="0" rIns="0">
            <a:spAutoFit/>
          </a:bodyPr>
          <a:lstStyle/>
          <a:p>
            <a:pPr algn="l" marL="0" indent="0" lvl="0">
              <a:lnSpc>
                <a:spcPts val="4433"/>
              </a:lnSpc>
              <a:spcBef>
                <a:spcPct val="0"/>
              </a:spcBef>
            </a:pPr>
            <a:r>
              <a:rPr lang="en-US" b="true" sz="3212">
                <a:solidFill>
                  <a:srgbClr val="FFFFFF"/>
                </a:solidFill>
                <a:latin typeface="Montaser Arabic Bold"/>
                <a:ea typeface="Montaser Arabic Bold"/>
                <a:cs typeface="Montaser Arabic Bold"/>
                <a:sym typeface="Montaser Arabic Bold"/>
              </a:rPr>
              <a:t>3.2.1</a:t>
            </a:r>
          </a:p>
        </p:txBody>
      </p:sp>
      <p:sp>
        <p:nvSpPr>
          <p:cNvPr name="TextBox 11" id="11"/>
          <p:cNvSpPr txBox="true"/>
          <p:nvPr/>
        </p:nvSpPr>
        <p:spPr>
          <a:xfrm rot="0">
            <a:off x="8547298" y="5693319"/>
            <a:ext cx="2661924" cy="534308"/>
          </a:xfrm>
          <a:prstGeom prst="rect">
            <a:avLst/>
          </a:prstGeom>
        </p:spPr>
        <p:txBody>
          <a:bodyPr anchor="t" rtlCol="false" tIns="0" lIns="0" bIns="0" rIns="0">
            <a:spAutoFit/>
          </a:bodyPr>
          <a:lstStyle/>
          <a:p>
            <a:pPr algn="l" marL="0" indent="0" lvl="0">
              <a:lnSpc>
                <a:spcPts val="4433"/>
              </a:lnSpc>
              <a:spcBef>
                <a:spcPct val="0"/>
              </a:spcBef>
            </a:pPr>
            <a:r>
              <a:rPr lang="en-US" b="true" sz="3212">
                <a:solidFill>
                  <a:srgbClr val="FFFFFF"/>
                </a:solidFill>
                <a:latin typeface="Montaser Arabic Bold"/>
                <a:ea typeface="Montaser Arabic Bold"/>
                <a:cs typeface="Montaser Arabic Bold"/>
                <a:sym typeface="Montaser Arabic Bold"/>
              </a:rPr>
              <a:t>3.2.3</a:t>
            </a:r>
          </a:p>
        </p:txBody>
      </p:sp>
      <p:sp>
        <p:nvSpPr>
          <p:cNvPr name="TextBox 12" id="12"/>
          <p:cNvSpPr txBox="true"/>
          <p:nvPr/>
        </p:nvSpPr>
        <p:spPr>
          <a:xfrm rot="0">
            <a:off x="8549070" y="7795051"/>
            <a:ext cx="2661924" cy="534308"/>
          </a:xfrm>
          <a:prstGeom prst="rect">
            <a:avLst/>
          </a:prstGeom>
        </p:spPr>
        <p:txBody>
          <a:bodyPr anchor="t" rtlCol="false" tIns="0" lIns="0" bIns="0" rIns="0">
            <a:spAutoFit/>
          </a:bodyPr>
          <a:lstStyle/>
          <a:p>
            <a:pPr algn="l" marL="0" indent="0" lvl="0">
              <a:lnSpc>
                <a:spcPts val="4433"/>
              </a:lnSpc>
              <a:spcBef>
                <a:spcPct val="0"/>
              </a:spcBef>
            </a:pPr>
            <a:r>
              <a:rPr lang="en-US" b="true" sz="3212">
                <a:solidFill>
                  <a:srgbClr val="FFFFFF"/>
                </a:solidFill>
                <a:latin typeface="Montaser Arabic Bold"/>
                <a:ea typeface="Montaser Arabic Bold"/>
                <a:cs typeface="Montaser Arabic Bold"/>
                <a:sym typeface="Montaser Arabic Bold"/>
              </a:rPr>
              <a:t>3.2.4</a:t>
            </a:r>
          </a:p>
        </p:txBody>
      </p:sp>
      <p:grpSp>
        <p:nvGrpSpPr>
          <p:cNvPr name="Group 13" id="13"/>
          <p:cNvGrpSpPr/>
          <p:nvPr/>
        </p:nvGrpSpPr>
        <p:grpSpPr>
          <a:xfrm rot="0">
            <a:off x="17259300" y="2066886"/>
            <a:ext cx="5754080" cy="8220114"/>
            <a:chOff x="0" y="0"/>
            <a:chExt cx="4445000" cy="6350000"/>
          </a:xfrm>
        </p:grpSpPr>
        <p:sp>
          <p:nvSpPr>
            <p:cNvPr name="Freeform 14" id="1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15" id="15"/>
          <p:cNvGrpSpPr/>
          <p:nvPr/>
        </p:nvGrpSpPr>
        <p:grpSpPr>
          <a:xfrm rot="-10800000">
            <a:off x="-4533696" y="169116"/>
            <a:ext cx="5754080" cy="8220114"/>
            <a:chOff x="0" y="0"/>
            <a:chExt cx="4445000" cy="6350000"/>
          </a:xfrm>
        </p:grpSpPr>
        <p:sp>
          <p:nvSpPr>
            <p:cNvPr name="Freeform 16" id="1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17" id="17"/>
          <p:cNvGrpSpPr/>
          <p:nvPr/>
        </p:nvGrpSpPr>
        <p:grpSpPr>
          <a:xfrm rot="0">
            <a:off x="1638386" y="2554675"/>
            <a:ext cx="1983413" cy="1983413"/>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200025" cap="sq">
              <a:solidFill>
                <a:srgbClr val="1C53A3"/>
              </a:solidFill>
              <a:prstDash val="solid"/>
              <a:miter/>
            </a:ln>
          </p:spPr>
        </p:sp>
        <p:sp>
          <p:nvSpPr>
            <p:cNvPr name="TextBox 19" id="19"/>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sp>
        <p:nvSpPr>
          <p:cNvPr name="TextBox 20" id="20"/>
          <p:cNvSpPr txBox="true"/>
          <p:nvPr/>
        </p:nvSpPr>
        <p:spPr>
          <a:xfrm rot="0">
            <a:off x="365005" y="4643054"/>
            <a:ext cx="6417169" cy="1771852"/>
          </a:xfrm>
          <a:prstGeom prst="rect">
            <a:avLst/>
          </a:prstGeom>
        </p:spPr>
        <p:txBody>
          <a:bodyPr anchor="t" rtlCol="false" tIns="0" lIns="0" bIns="0" rIns="0">
            <a:spAutoFit/>
          </a:bodyPr>
          <a:lstStyle/>
          <a:p>
            <a:pPr algn="l">
              <a:lnSpc>
                <a:spcPts val="4740"/>
              </a:lnSpc>
              <a:spcBef>
                <a:spcPct val="0"/>
              </a:spcBef>
            </a:pPr>
            <a:r>
              <a:rPr lang="en-US" b="true" sz="3386">
                <a:solidFill>
                  <a:srgbClr val="1C53A3"/>
                </a:solidFill>
                <a:latin typeface="Montaser Arabic Bold"/>
                <a:ea typeface="Montaser Arabic Bold"/>
                <a:cs typeface="Montaser Arabic Bold"/>
                <a:sym typeface="Montaser Arabic Bold"/>
              </a:rPr>
              <a:t>TẦN SUẤT MUA SẮM CỦA CÁC NHÓM KHÁCH HÀNG THEO THỜI GIAN</a:t>
            </a:r>
          </a:p>
        </p:txBody>
      </p:sp>
      <p:sp>
        <p:nvSpPr>
          <p:cNvPr name="TextBox 21" id="21"/>
          <p:cNvSpPr txBox="true"/>
          <p:nvPr/>
        </p:nvSpPr>
        <p:spPr>
          <a:xfrm rot="0">
            <a:off x="2039716" y="3097630"/>
            <a:ext cx="1180753" cy="862070"/>
          </a:xfrm>
          <a:prstGeom prst="rect">
            <a:avLst/>
          </a:prstGeom>
        </p:spPr>
        <p:txBody>
          <a:bodyPr anchor="t" rtlCol="false" tIns="0" lIns="0" bIns="0" rIns="0">
            <a:spAutoFit/>
          </a:bodyPr>
          <a:lstStyle/>
          <a:p>
            <a:pPr algn="ctr">
              <a:lnSpc>
                <a:spcPts val="7184"/>
              </a:lnSpc>
            </a:pPr>
            <a:r>
              <a:rPr lang="en-US" sz="5205" b="true">
                <a:solidFill>
                  <a:srgbClr val="1848A0"/>
                </a:solidFill>
                <a:latin typeface="Montaser Arabic Bold"/>
                <a:ea typeface="Montaser Arabic Bold"/>
                <a:cs typeface="Montaser Arabic Bold"/>
                <a:sym typeface="Montaser Arabic Bold"/>
              </a:rPr>
              <a:t>3.2</a:t>
            </a:r>
          </a:p>
        </p:txBody>
      </p:sp>
      <p:grpSp>
        <p:nvGrpSpPr>
          <p:cNvPr name="Group 22" id="22"/>
          <p:cNvGrpSpPr/>
          <p:nvPr/>
        </p:nvGrpSpPr>
        <p:grpSpPr>
          <a:xfrm rot="5400000">
            <a:off x="7801714" y="5800921"/>
            <a:ext cx="463445" cy="360390"/>
            <a:chOff x="0" y="0"/>
            <a:chExt cx="812800" cy="632061"/>
          </a:xfrm>
        </p:grpSpPr>
        <p:sp>
          <p:nvSpPr>
            <p:cNvPr name="Freeform 23" id="23"/>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FFFFFF"/>
            </a:solidFill>
          </p:spPr>
        </p:sp>
        <p:sp>
          <p:nvSpPr>
            <p:cNvPr name="TextBox 24" id="24"/>
            <p:cNvSpPr txBox="true"/>
            <p:nvPr/>
          </p:nvSpPr>
          <p:spPr>
            <a:xfrm>
              <a:off x="127000" y="236307"/>
              <a:ext cx="558800" cy="350607"/>
            </a:xfrm>
            <a:prstGeom prst="rect">
              <a:avLst/>
            </a:prstGeom>
          </p:spPr>
          <p:txBody>
            <a:bodyPr anchor="ctr" rtlCol="false" tIns="50800" lIns="50800" bIns="50800" rIns="50800"/>
            <a:lstStyle/>
            <a:p>
              <a:pPr algn="ctr">
                <a:lnSpc>
                  <a:spcPts val="4070"/>
                </a:lnSpc>
              </a:pPr>
            </a:p>
          </p:txBody>
        </p:sp>
      </p:grpSp>
      <p:grpSp>
        <p:nvGrpSpPr>
          <p:cNvPr name="Group 25" id="25"/>
          <p:cNvGrpSpPr/>
          <p:nvPr/>
        </p:nvGrpSpPr>
        <p:grpSpPr>
          <a:xfrm rot="5400000">
            <a:off x="7801714" y="3601916"/>
            <a:ext cx="463445" cy="360390"/>
            <a:chOff x="0" y="0"/>
            <a:chExt cx="812800" cy="632061"/>
          </a:xfrm>
        </p:grpSpPr>
        <p:sp>
          <p:nvSpPr>
            <p:cNvPr name="Freeform 26" id="26"/>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FFFFFF"/>
            </a:solidFill>
          </p:spPr>
        </p:sp>
        <p:sp>
          <p:nvSpPr>
            <p:cNvPr name="TextBox 27" id="27"/>
            <p:cNvSpPr txBox="true"/>
            <p:nvPr/>
          </p:nvSpPr>
          <p:spPr>
            <a:xfrm>
              <a:off x="127000" y="236307"/>
              <a:ext cx="558800" cy="350607"/>
            </a:xfrm>
            <a:prstGeom prst="rect">
              <a:avLst/>
            </a:prstGeom>
          </p:spPr>
          <p:txBody>
            <a:bodyPr anchor="ctr" rtlCol="false" tIns="50800" lIns="50800" bIns="50800" rIns="50800"/>
            <a:lstStyle/>
            <a:p>
              <a:pPr algn="ctr">
                <a:lnSpc>
                  <a:spcPts val="4070"/>
                </a:lnSpc>
              </a:pPr>
            </a:p>
          </p:txBody>
        </p:sp>
      </p:grpSp>
      <p:grpSp>
        <p:nvGrpSpPr>
          <p:cNvPr name="Group 28" id="28"/>
          <p:cNvGrpSpPr/>
          <p:nvPr/>
        </p:nvGrpSpPr>
        <p:grpSpPr>
          <a:xfrm rot="5400000">
            <a:off x="7801714" y="1386940"/>
            <a:ext cx="463445" cy="360390"/>
            <a:chOff x="0" y="0"/>
            <a:chExt cx="812800" cy="632061"/>
          </a:xfrm>
        </p:grpSpPr>
        <p:sp>
          <p:nvSpPr>
            <p:cNvPr name="Freeform 29" id="29"/>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FFFFFF"/>
            </a:solidFill>
          </p:spPr>
        </p:sp>
        <p:sp>
          <p:nvSpPr>
            <p:cNvPr name="TextBox 30" id="30"/>
            <p:cNvSpPr txBox="true"/>
            <p:nvPr/>
          </p:nvSpPr>
          <p:spPr>
            <a:xfrm>
              <a:off x="127000" y="236307"/>
              <a:ext cx="558800" cy="350607"/>
            </a:xfrm>
            <a:prstGeom prst="rect">
              <a:avLst/>
            </a:prstGeom>
          </p:spPr>
          <p:txBody>
            <a:bodyPr anchor="ctr" rtlCol="false" tIns="50800" lIns="50800" bIns="50800" rIns="50800"/>
            <a:lstStyle/>
            <a:p>
              <a:pPr algn="ctr">
                <a:lnSpc>
                  <a:spcPts val="4070"/>
                </a:lnSpc>
              </a:pPr>
            </a:p>
          </p:txBody>
        </p:sp>
      </p:grpSp>
      <p:sp>
        <p:nvSpPr>
          <p:cNvPr name="TextBox 31" id="31"/>
          <p:cNvSpPr txBox="true"/>
          <p:nvPr/>
        </p:nvSpPr>
        <p:spPr>
          <a:xfrm rot="0">
            <a:off x="10272235" y="1150721"/>
            <a:ext cx="7170261" cy="1107015"/>
          </a:xfrm>
          <a:prstGeom prst="rect">
            <a:avLst/>
          </a:prstGeom>
        </p:spPr>
        <p:txBody>
          <a:bodyPr anchor="t" rtlCol="false" tIns="0" lIns="0" bIns="0" rIns="0">
            <a:spAutoFit/>
          </a:bodyPr>
          <a:lstStyle/>
          <a:p>
            <a:pPr algn="just">
              <a:lnSpc>
                <a:spcPts val="4497"/>
              </a:lnSpc>
              <a:spcBef>
                <a:spcPct val="0"/>
              </a:spcBef>
            </a:pPr>
            <a:r>
              <a:rPr lang="en-US" b="true" sz="3212">
                <a:solidFill>
                  <a:srgbClr val="FFFFFF"/>
                </a:solidFill>
                <a:latin typeface="Montaser Arabic Bold"/>
                <a:ea typeface="Montaser Arabic Bold"/>
                <a:cs typeface="Montaser Arabic Bold"/>
                <a:sym typeface="Montaser Arabic Bold"/>
              </a:rPr>
              <a:t>TẦN SUẤT MUA SẮM CỦA KHÁCH HÀNG QUA 4 NĂM</a:t>
            </a:r>
          </a:p>
        </p:txBody>
      </p:sp>
      <p:sp>
        <p:nvSpPr>
          <p:cNvPr name="TextBox 32" id="32"/>
          <p:cNvSpPr txBox="true"/>
          <p:nvPr/>
        </p:nvSpPr>
        <p:spPr>
          <a:xfrm rot="0">
            <a:off x="10272235" y="3355058"/>
            <a:ext cx="7170261" cy="1107015"/>
          </a:xfrm>
          <a:prstGeom prst="rect">
            <a:avLst/>
          </a:prstGeom>
        </p:spPr>
        <p:txBody>
          <a:bodyPr anchor="t" rtlCol="false" tIns="0" lIns="0" bIns="0" rIns="0">
            <a:spAutoFit/>
          </a:bodyPr>
          <a:lstStyle/>
          <a:p>
            <a:pPr algn="just">
              <a:lnSpc>
                <a:spcPts val="4497"/>
              </a:lnSpc>
              <a:spcBef>
                <a:spcPct val="0"/>
              </a:spcBef>
            </a:pPr>
            <a:r>
              <a:rPr lang="en-US" b="true" sz="3212">
                <a:solidFill>
                  <a:srgbClr val="FFFFFF"/>
                </a:solidFill>
                <a:latin typeface="Montaser Arabic Bold"/>
                <a:ea typeface="Montaser Arabic Bold"/>
                <a:cs typeface="Montaser Arabic Bold"/>
                <a:sym typeface="Montaser Arabic Bold"/>
              </a:rPr>
              <a:t>TẦN SUẤT GIAO DỊCH TỪNG THÁNG (THEO NĂM) </a:t>
            </a:r>
          </a:p>
        </p:txBody>
      </p:sp>
      <p:sp>
        <p:nvSpPr>
          <p:cNvPr name="TextBox 33" id="33"/>
          <p:cNvSpPr txBox="true"/>
          <p:nvPr/>
        </p:nvSpPr>
        <p:spPr>
          <a:xfrm rot="0">
            <a:off x="10272235" y="5224620"/>
            <a:ext cx="7170261" cy="1677508"/>
          </a:xfrm>
          <a:prstGeom prst="rect">
            <a:avLst/>
          </a:prstGeom>
        </p:spPr>
        <p:txBody>
          <a:bodyPr anchor="t" rtlCol="false" tIns="0" lIns="0" bIns="0" rIns="0">
            <a:spAutoFit/>
          </a:bodyPr>
          <a:lstStyle/>
          <a:p>
            <a:pPr algn="just">
              <a:lnSpc>
                <a:spcPts val="4497"/>
              </a:lnSpc>
              <a:spcBef>
                <a:spcPct val="0"/>
              </a:spcBef>
            </a:pPr>
            <a:r>
              <a:rPr lang="en-US" b="true" sz="3212">
                <a:solidFill>
                  <a:srgbClr val="FFFFFF"/>
                </a:solidFill>
                <a:latin typeface="Montaser Arabic Bold"/>
                <a:ea typeface="Montaser Arabic Bold"/>
                <a:cs typeface="Montaser Arabic Bold"/>
                <a:sym typeface="Montaser Arabic Bold"/>
              </a:rPr>
              <a:t>TẦN SUẤT GIAO DỊCH CỦA TỪNG KHÁCH HÀNG TỪNG THÁNG (THEO NĂM)</a:t>
            </a:r>
          </a:p>
        </p:txBody>
      </p:sp>
      <p:sp>
        <p:nvSpPr>
          <p:cNvPr name="TextBox 34" id="34"/>
          <p:cNvSpPr txBox="true"/>
          <p:nvPr/>
        </p:nvSpPr>
        <p:spPr>
          <a:xfrm rot="0">
            <a:off x="10272235" y="7620542"/>
            <a:ext cx="7170261" cy="1107015"/>
          </a:xfrm>
          <a:prstGeom prst="rect">
            <a:avLst/>
          </a:prstGeom>
        </p:spPr>
        <p:txBody>
          <a:bodyPr anchor="t" rtlCol="false" tIns="0" lIns="0" bIns="0" rIns="0">
            <a:spAutoFit/>
          </a:bodyPr>
          <a:lstStyle/>
          <a:p>
            <a:pPr algn="just">
              <a:lnSpc>
                <a:spcPts val="4497"/>
              </a:lnSpc>
              <a:spcBef>
                <a:spcPct val="0"/>
              </a:spcBef>
            </a:pPr>
            <a:r>
              <a:rPr lang="en-US" b="true" sz="3212">
                <a:solidFill>
                  <a:srgbClr val="FFFFFF"/>
                </a:solidFill>
                <a:latin typeface="Montaser Arabic Bold"/>
                <a:ea typeface="Montaser Arabic Bold"/>
                <a:cs typeface="Montaser Arabic Bold"/>
                <a:sym typeface="Montaser Arabic Bold"/>
              </a:rPr>
              <a:t>TẦN SUẤT MUA SẮM CỦA KHÁCH HÀNG THEO GIỚI TÍNH</a:t>
            </a:r>
          </a:p>
        </p:txBody>
      </p:sp>
    </p:spTree>
  </p:cSld>
  <p:clrMapOvr>
    <a:masterClrMapping/>
  </p:clrMapOvr>
  <p:transition spd="slow">
    <p:push dir="l"/>
  </p:transition>
</p:sld>
</file>

<file path=ppt/slides/slide7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2620918" y="1676927"/>
            <a:ext cx="7799932" cy="0"/>
          </a:xfrm>
          <a:prstGeom prst="line">
            <a:avLst/>
          </a:prstGeom>
          <a:ln cap="flat" w="66675">
            <a:solidFill>
              <a:srgbClr val="1C53A3"/>
            </a:solidFill>
            <a:prstDash val="solid"/>
            <a:headEnd type="none" len="sm" w="sm"/>
            <a:tailEnd type="none" len="sm" w="sm"/>
          </a:ln>
        </p:spPr>
      </p:sp>
      <p:grpSp>
        <p:nvGrpSpPr>
          <p:cNvPr name="Group 3" id="3"/>
          <p:cNvGrpSpPr/>
          <p:nvPr/>
        </p:nvGrpSpPr>
        <p:grpSpPr>
          <a:xfrm rot="0">
            <a:off x="488159" y="357540"/>
            <a:ext cx="1693766" cy="9585468"/>
            <a:chOff x="0" y="0"/>
            <a:chExt cx="446095" cy="2524568"/>
          </a:xfrm>
        </p:grpSpPr>
        <p:sp>
          <p:nvSpPr>
            <p:cNvPr name="Freeform 4" id="4"/>
            <p:cNvSpPr/>
            <p:nvPr/>
          </p:nvSpPr>
          <p:spPr>
            <a:xfrm flipH="false" flipV="false" rot="0">
              <a:off x="0" y="0"/>
              <a:ext cx="446095" cy="2524568"/>
            </a:xfrm>
            <a:custGeom>
              <a:avLst/>
              <a:gdLst/>
              <a:ahLst/>
              <a:cxnLst/>
              <a:rect r="r" b="b" t="t" l="l"/>
              <a:pathLst>
                <a:path h="2524568" w="446095">
                  <a:moveTo>
                    <a:pt x="0" y="0"/>
                  </a:moveTo>
                  <a:lnTo>
                    <a:pt x="446095" y="0"/>
                  </a:lnTo>
                  <a:lnTo>
                    <a:pt x="446095" y="2524568"/>
                  </a:lnTo>
                  <a:lnTo>
                    <a:pt x="0" y="2524568"/>
                  </a:lnTo>
                  <a:close/>
                </a:path>
              </a:pathLst>
            </a:custGeom>
            <a:solidFill>
              <a:srgbClr val="1C53A3"/>
            </a:solidFill>
          </p:spPr>
        </p:sp>
        <p:sp>
          <p:nvSpPr>
            <p:cNvPr name="TextBox 5" id="5"/>
            <p:cNvSpPr txBox="true"/>
            <p:nvPr/>
          </p:nvSpPr>
          <p:spPr>
            <a:xfrm>
              <a:off x="0" y="-38100"/>
              <a:ext cx="446095" cy="256266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620918" y="662383"/>
            <a:ext cx="9965808" cy="671359"/>
          </a:xfrm>
          <a:prstGeom prst="rect">
            <a:avLst/>
          </a:prstGeom>
        </p:spPr>
        <p:txBody>
          <a:bodyPr anchor="t" rtlCol="false" tIns="0" lIns="0" bIns="0" rIns="0">
            <a:spAutoFit/>
          </a:bodyPr>
          <a:lstStyle/>
          <a:p>
            <a:pPr algn="l">
              <a:lnSpc>
                <a:spcPts val="5520"/>
              </a:lnSpc>
            </a:pPr>
            <a:r>
              <a:rPr lang="en-US" sz="3943" b="true">
                <a:solidFill>
                  <a:srgbClr val="1C53A3"/>
                </a:solidFill>
                <a:latin typeface="Montaser Arabic Bold"/>
                <a:ea typeface="Montaser Arabic Bold"/>
                <a:cs typeface="Montaser Arabic Bold"/>
                <a:sym typeface="Montaser Arabic Bold"/>
              </a:rPr>
              <a:t>a, Tần suất mua sắm của khách hàng</a:t>
            </a:r>
          </a:p>
        </p:txBody>
      </p:sp>
      <p:sp>
        <p:nvSpPr>
          <p:cNvPr name="TextBox 7" id="7"/>
          <p:cNvSpPr txBox="true"/>
          <p:nvPr/>
        </p:nvSpPr>
        <p:spPr>
          <a:xfrm rot="0">
            <a:off x="1125195" y="468646"/>
            <a:ext cx="1342523" cy="536412"/>
          </a:xfrm>
          <a:prstGeom prst="rect">
            <a:avLst/>
          </a:prstGeom>
        </p:spPr>
        <p:txBody>
          <a:bodyPr anchor="t" rtlCol="false" tIns="0" lIns="0" bIns="0" rIns="0">
            <a:spAutoFit/>
          </a:bodyPr>
          <a:lstStyle/>
          <a:p>
            <a:pPr algn="l" marL="0" indent="0" lvl="0">
              <a:lnSpc>
                <a:spcPts val="4418"/>
              </a:lnSpc>
              <a:spcBef>
                <a:spcPct val="0"/>
              </a:spcBef>
            </a:pPr>
            <a:r>
              <a:rPr lang="en-US" b="true" sz="3201">
                <a:solidFill>
                  <a:srgbClr val="F4F4F4"/>
                </a:solidFill>
                <a:latin typeface="Montaser Arabic Bold"/>
                <a:ea typeface="Montaser Arabic Bold"/>
                <a:cs typeface="Montaser Arabic Bold"/>
                <a:sym typeface="Montaser Arabic Bold"/>
              </a:rPr>
              <a:t>3.2.1</a:t>
            </a:r>
          </a:p>
        </p:txBody>
      </p:sp>
      <p:grpSp>
        <p:nvGrpSpPr>
          <p:cNvPr name="Group 8" id="8"/>
          <p:cNvGrpSpPr/>
          <p:nvPr/>
        </p:nvGrpSpPr>
        <p:grpSpPr>
          <a:xfrm rot="5400000">
            <a:off x="593738" y="573113"/>
            <a:ext cx="425574" cy="330940"/>
            <a:chOff x="0" y="0"/>
            <a:chExt cx="812800" cy="632061"/>
          </a:xfrm>
        </p:grpSpPr>
        <p:sp>
          <p:nvSpPr>
            <p:cNvPr name="Freeform 9" id="9"/>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FFFFFF"/>
            </a:solidFill>
          </p:spPr>
        </p:sp>
        <p:sp>
          <p:nvSpPr>
            <p:cNvPr name="TextBox 10" id="10"/>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TextBox 11" id="11"/>
          <p:cNvSpPr txBox="true"/>
          <p:nvPr/>
        </p:nvSpPr>
        <p:spPr>
          <a:xfrm rot="0">
            <a:off x="3217763" y="2431640"/>
            <a:ext cx="12123980" cy="6826660"/>
          </a:xfrm>
          <a:prstGeom prst="rect">
            <a:avLst/>
          </a:prstGeom>
        </p:spPr>
        <p:txBody>
          <a:bodyPr anchor="t" rtlCol="false" tIns="0" lIns="0" bIns="0" rIns="0">
            <a:spAutoFit/>
          </a:bodyPr>
          <a:lstStyle/>
          <a:p>
            <a:pPr algn="just">
              <a:lnSpc>
                <a:spcPts val="4950"/>
              </a:lnSpc>
            </a:pPr>
            <a:r>
              <a:rPr lang="en-US" sz="3536" b="true">
                <a:solidFill>
                  <a:srgbClr val="184C99"/>
                </a:solidFill>
                <a:latin typeface="Montaser Arabic Bold"/>
                <a:ea typeface="Montaser Arabic Bold"/>
                <a:cs typeface="Montaser Arabic Bold"/>
                <a:sym typeface="Montaser Arabic Bold"/>
              </a:rPr>
              <a:t>Mục tiêu: </a:t>
            </a:r>
          </a:p>
          <a:p>
            <a:pPr algn="just" marL="763423" indent="-381711" lvl="1">
              <a:lnSpc>
                <a:spcPts val="4950"/>
              </a:lnSpc>
              <a:buFont typeface="Arial"/>
              <a:buChar char="•"/>
            </a:pPr>
            <a:r>
              <a:rPr lang="en-US" sz="3536">
                <a:solidFill>
                  <a:srgbClr val="184C99"/>
                </a:solidFill>
                <a:latin typeface="Montaser Arabic"/>
                <a:ea typeface="Montaser Arabic"/>
                <a:cs typeface="Montaser Arabic"/>
                <a:sym typeface="Montaser Arabic"/>
              </a:rPr>
              <a:t>Phân tích tần suất giúp xác định thói quen mua sắm (hành vi mua sắm) của từng khách hàng, bao gồm số lần mua sắm trong một khoảng thời gian cụ thể.</a:t>
            </a:r>
          </a:p>
          <a:p>
            <a:pPr algn="just" marL="763423" indent="-381711" lvl="1">
              <a:lnSpc>
                <a:spcPts val="4950"/>
              </a:lnSpc>
              <a:buFont typeface="Arial"/>
              <a:buChar char="•"/>
            </a:pPr>
            <a:r>
              <a:rPr lang="en-US" sz="3536">
                <a:solidFill>
                  <a:srgbClr val="184C99"/>
                </a:solidFill>
                <a:latin typeface="Montaser Arabic"/>
                <a:ea typeface="Montaser Arabic"/>
                <a:cs typeface="Montaser Arabic"/>
                <a:sym typeface="Montaser Arabic"/>
              </a:rPr>
              <a:t>Xác định nhóm khách hàng trung thành với tần suất mua sắm cao.</a:t>
            </a:r>
          </a:p>
          <a:p>
            <a:pPr algn="just" marL="763423" indent="-381711" lvl="1">
              <a:lnSpc>
                <a:spcPts val="4950"/>
              </a:lnSpc>
              <a:buFont typeface="Arial"/>
              <a:buChar char="•"/>
            </a:pPr>
            <a:r>
              <a:rPr lang="en-US" sz="3536">
                <a:solidFill>
                  <a:srgbClr val="184C99"/>
                </a:solidFill>
                <a:latin typeface="Montaser Arabic"/>
                <a:ea typeface="Montaser Arabic"/>
                <a:cs typeface="Montaser Arabic"/>
                <a:sym typeface="Montaser Arabic"/>
              </a:rPr>
              <a:t>Nhận biết khách hàng mua sắm không thường xuyên (mua ít) để thực hiện các chiến lược khuyến khích họ mua hàng nhiều hơn.</a:t>
            </a:r>
          </a:p>
          <a:p>
            <a:pPr algn="just">
              <a:lnSpc>
                <a:spcPts val="4950"/>
              </a:lnSpc>
            </a:pPr>
          </a:p>
        </p:txBody>
      </p:sp>
      <p:sp>
        <p:nvSpPr>
          <p:cNvPr name="Freeform 12" id="12"/>
          <p:cNvSpPr/>
          <p:nvPr/>
        </p:nvSpPr>
        <p:spPr>
          <a:xfrm flipH="false" flipV="false" rot="-310438">
            <a:off x="16004036" y="-461691"/>
            <a:ext cx="11649758" cy="11778248"/>
          </a:xfrm>
          <a:custGeom>
            <a:avLst/>
            <a:gdLst/>
            <a:ahLst/>
            <a:cxnLst/>
            <a:rect r="r" b="b" t="t" l="l"/>
            <a:pathLst>
              <a:path h="11778248" w="11649758">
                <a:moveTo>
                  <a:pt x="0" y="0"/>
                </a:moveTo>
                <a:lnTo>
                  <a:pt x="11649758" y="0"/>
                </a:lnTo>
                <a:lnTo>
                  <a:pt x="11649758" y="11778248"/>
                </a:lnTo>
                <a:lnTo>
                  <a:pt x="0" y="11778248"/>
                </a:lnTo>
                <a:lnTo>
                  <a:pt x="0" y="0"/>
                </a:lnTo>
                <a:close/>
              </a:path>
            </a:pathLst>
          </a:custGeom>
          <a:blipFill>
            <a:blip r:embed="rId2">
              <a:alphaModFix amt="36000"/>
              <a:extLst>
                <a:ext uri="{96DAC541-7B7A-43D3-8B79-37D633B846F1}">
                  <asvg:svgBlip xmlns:asvg="http://schemas.microsoft.com/office/drawing/2016/SVG/main" r:embed="rId3"/>
                </a:ext>
              </a:extLst>
            </a:blip>
            <a:stretch>
              <a:fillRect l="0" t="0" r="0" b="0"/>
            </a:stretch>
          </a:blipFill>
        </p:spPr>
      </p:sp>
    </p:spTree>
  </p:cSld>
  <p:clrMapOvr>
    <a:masterClrMapping/>
  </p:clrMapOvr>
  <p:transition spd="med">
    <p:fade/>
  </p:transition>
</p:sld>
</file>

<file path=ppt/slides/slide7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17123" y="9494174"/>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2602230" y="1751558"/>
            <a:ext cx="6848486" cy="0"/>
          </a:xfrm>
          <a:prstGeom prst="line">
            <a:avLst/>
          </a:prstGeom>
          <a:ln cap="flat" w="57150">
            <a:solidFill>
              <a:srgbClr val="1C53A3"/>
            </a:solidFill>
            <a:prstDash val="solid"/>
            <a:headEnd type="none" len="sm" w="sm"/>
            <a:tailEnd type="none" len="sm" w="sm"/>
          </a:ln>
        </p:spPr>
      </p:sp>
      <p:grpSp>
        <p:nvGrpSpPr>
          <p:cNvPr name="Group 5" id="5"/>
          <p:cNvGrpSpPr/>
          <p:nvPr/>
        </p:nvGrpSpPr>
        <p:grpSpPr>
          <a:xfrm rot="-5400000">
            <a:off x="7672872" y="-7207804"/>
            <a:ext cx="1693766" cy="16552741"/>
            <a:chOff x="0" y="0"/>
            <a:chExt cx="446095" cy="4359570"/>
          </a:xfrm>
        </p:grpSpPr>
        <p:sp>
          <p:nvSpPr>
            <p:cNvPr name="Freeform 6" id="6"/>
            <p:cNvSpPr/>
            <p:nvPr/>
          </p:nvSpPr>
          <p:spPr>
            <a:xfrm flipH="false" flipV="false" rot="0">
              <a:off x="0" y="0"/>
              <a:ext cx="446095" cy="4359570"/>
            </a:xfrm>
            <a:custGeom>
              <a:avLst/>
              <a:gdLst/>
              <a:ahLst/>
              <a:cxnLst/>
              <a:rect r="r" b="b" t="t" l="l"/>
              <a:pathLst>
                <a:path h="4359570" w="446095">
                  <a:moveTo>
                    <a:pt x="0" y="0"/>
                  </a:moveTo>
                  <a:lnTo>
                    <a:pt x="446095" y="0"/>
                  </a:lnTo>
                  <a:lnTo>
                    <a:pt x="446095" y="4359570"/>
                  </a:lnTo>
                  <a:lnTo>
                    <a:pt x="0" y="4359570"/>
                  </a:lnTo>
                  <a:close/>
                </a:path>
              </a:pathLst>
            </a:custGeom>
            <a:solidFill>
              <a:srgbClr val="1C53A3"/>
            </a:solidFill>
          </p:spPr>
        </p:sp>
        <p:sp>
          <p:nvSpPr>
            <p:cNvPr name="TextBox 7" id="7"/>
            <p:cNvSpPr txBox="true"/>
            <p:nvPr/>
          </p:nvSpPr>
          <p:spPr>
            <a:xfrm>
              <a:off x="0" y="-38100"/>
              <a:ext cx="446095" cy="439767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593738" y="573113"/>
            <a:ext cx="425574" cy="330940"/>
            <a:chOff x="0" y="0"/>
            <a:chExt cx="812800" cy="632061"/>
          </a:xfrm>
        </p:grpSpPr>
        <p:sp>
          <p:nvSpPr>
            <p:cNvPr name="Freeform 9" id="9"/>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A6B9DD"/>
            </a:solidFill>
          </p:spPr>
        </p:sp>
        <p:sp>
          <p:nvSpPr>
            <p:cNvPr name="TextBox 10" id="10"/>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Freeform 11" id="11"/>
          <p:cNvSpPr/>
          <p:nvPr/>
        </p:nvSpPr>
        <p:spPr>
          <a:xfrm flipH="false" flipV="false" rot="5400000">
            <a:off x="16638635" y="8016094"/>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4">
              <a:alphaModFix amt="61000"/>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5400000">
            <a:off x="15740358" y="8799914"/>
            <a:ext cx="647477" cy="647477"/>
          </a:xfrm>
          <a:custGeom>
            <a:avLst/>
            <a:gdLst/>
            <a:ahLst/>
            <a:cxnLst/>
            <a:rect r="r" b="b" t="t" l="l"/>
            <a:pathLst>
              <a:path h="647477" w="647477">
                <a:moveTo>
                  <a:pt x="0" y="0"/>
                </a:moveTo>
                <a:lnTo>
                  <a:pt x="647477" y="0"/>
                </a:lnTo>
                <a:lnTo>
                  <a:pt x="647477" y="647477"/>
                </a:lnTo>
                <a:lnTo>
                  <a:pt x="0" y="647477"/>
                </a:lnTo>
                <a:lnTo>
                  <a:pt x="0" y="0"/>
                </a:lnTo>
                <a:close/>
              </a:path>
            </a:pathLst>
          </a:custGeom>
          <a:blipFill>
            <a:blip r:embed="rId4">
              <a:alphaModFix amt="64000"/>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404442" y="2686975"/>
            <a:ext cx="7948211" cy="4836702"/>
          </a:xfrm>
          <a:custGeom>
            <a:avLst/>
            <a:gdLst/>
            <a:ahLst/>
            <a:cxnLst/>
            <a:rect r="r" b="b" t="t" l="l"/>
            <a:pathLst>
              <a:path h="4836702" w="7948211">
                <a:moveTo>
                  <a:pt x="0" y="0"/>
                </a:moveTo>
                <a:lnTo>
                  <a:pt x="7948211" y="0"/>
                </a:lnTo>
                <a:lnTo>
                  <a:pt x="7948211" y="4836702"/>
                </a:lnTo>
                <a:lnTo>
                  <a:pt x="0" y="4836702"/>
                </a:lnTo>
                <a:lnTo>
                  <a:pt x="0" y="0"/>
                </a:lnTo>
                <a:close/>
              </a:path>
            </a:pathLst>
          </a:custGeom>
          <a:blipFill>
            <a:blip r:embed="rId6"/>
            <a:stretch>
              <a:fillRect l="0" t="0" r="0" b="0"/>
            </a:stretch>
          </a:blipFill>
        </p:spPr>
      </p:sp>
      <p:sp>
        <p:nvSpPr>
          <p:cNvPr name="TextBox 14" id="14"/>
          <p:cNvSpPr txBox="true"/>
          <p:nvPr/>
        </p:nvSpPr>
        <p:spPr>
          <a:xfrm rot="0">
            <a:off x="1125195" y="478171"/>
            <a:ext cx="15513440" cy="502884"/>
          </a:xfrm>
          <a:prstGeom prst="rect">
            <a:avLst/>
          </a:prstGeom>
        </p:spPr>
        <p:txBody>
          <a:bodyPr anchor="t" rtlCol="false" tIns="0" lIns="0" bIns="0" rIns="0">
            <a:spAutoFit/>
          </a:bodyPr>
          <a:lstStyle/>
          <a:p>
            <a:pPr algn="l" marL="0" indent="0" lvl="0">
              <a:lnSpc>
                <a:spcPts val="4142"/>
              </a:lnSpc>
              <a:spcBef>
                <a:spcPct val="0"/>
              </a:spcBef>
            </a:pPr>
            <a:r>
              <a:rPr lang="en-US" b="true" sz="3001">
                <a:solidFill>
                  <a:srgbClr val="C5D9F3"/>
                </a:solidFill>
                <a:latin typeface="Montaser Arabic Bold"/>
                <a:ea typeface="Montaser Arabic Bold"/>
                <a:cs typeface="Montaser Arabic Bold"/>
                <a:sym typeface="Montaser Arabic Bold"/>
              </a:rPr>
              <a:t>3.2.1 TẦN SUẤT MUA SẮM CỦA CÁC NHÓM KHÁCH HÀNG THEO THỜI GIAN.</a:t>
            </a:r>
          </a:p>
        </p:txBody>
      </p:sp>
      <p:sp>
        <p:nvSpPr>
          <p:cNvPr name="TextBox 15" id="15"/>
          <p:cNvSpPr txBox="true"/>
          <p:nvPr/>
        </p:nvSpPr>
        <p:spPr>
          <a:xfrm rot="0">
            <a:off x="2165411" y="1001892"/>
            <a:ext cx="9965808" cy="645324"/>
          </a:xfrm>
          <a:prstGeom prst="rect">
            <a:avLst/>
          </a:prstGeom>
        </p:spPr>
        <p:txBody>
          <a:bodyPr anchor="t" rtlCol="false" tIns="0" lIns="0" bIns="0" rIns="0">
            <a:spAutoFit/>
          </a:bodyPr>
          <a:lstStyle/>
          <a:p>
            <a:pPr algn="l">
              <a:lnSpc>
                <a:spcPts val="5380"/>
              </a:lnSpc>
            </a:pPr>
            <a:r>
              <a:rPr lang="en-US" sz="3843" b="true">
                <a:solidFill>
                  <a:srgbClr val="FBF9F1"/>
                </a:solidFill>
                <a:latin typeface="Montaser Arabic Bold"/>
                <a:ea typeface="Montaser Arabic Bold"/>
                <a:cs typeface="Montaser Arabic Bold"/>
                <a:sym typeface="Montaser Arabic Bold"/>
              </a:rPr>
              <a:t>a, Tần suất mua sắm của khách hàng</a:t>
            </a:r>
          </a:p>
        </p:txBody>
      </p:sp>
      <p:sp>
        <p:nvSpPr>
          <p:cNvPr name="TextBox 16" id="16"/>
          <p:cNvSpPr txBox="true"/>
          <p:nvPr/>
        </p:nvSpPr>
        <p:spPr>
          <a:xfrm rot="0">
            <a:off x="404442" y="2056550"/>
            <a:ext cx="1942767" cy="472179"/>
          </a:xfrm>
          <a:prstGeom prst="rect">
            <a:avLst/>
          </a:prstGeom>
        </p:spPr>
        <p:txBody>
          <a:bodyPr anchor="t" rtlCol="false" tIns="0" lIns="0" bIns="0" rIns="0">
            <a:spAutoFit/>
          </a:bodyPr>
          <a:lstStyle/>
          <a:p>
            <a:pPr algn="ctr">
              <a:lnSpc>
                <a:spcPts val="3899"/>
              </a:lnSpc>
            </a:pPr>
            <a:r>
              <a:rPr lang="en-US" sz="2785" b="true">
                <a:solidFill>
                  <a:srgbClr val="000000"/>
                </a:solidFill>
                <a:latin typeface="Montaser Arabic Bold"/>
                <a:ea typeface="Montaser Arabic Bold"/>
                <a:cs typeface="Montaser Arabic Bold"/>
                <a:sym typeface="Montaser Arabic Bold"/>
              </a:rPr>
              <a:t>Output:</a:t>
            </a:r>
          </a:p>
        </p:txBody>
      </p:sp>
      <p:sp>
        <p:nvSpPr>
          <p:cNvPr name="AutoShape 17" id="17"/>
          <p:cNvSpPr/>
          <p:nvPr/>
        </p:nvSpPr>
        <p:spPr>
          <a:xfrm flipV="true">
            <a:off x="9298073" y="2305975"/>
            <a:ext cx="0" cy="7410762"/>
          </a:xfrm>
          <a:prstGeom prst="line">
            <a:avLst/>
          </a:prstGeom>
          <a:ln cap="flat" w="38100">
            <a:solidFill>
              <a:srgbClr val="A6B9DD"/>
            </a:solidFill>
            <a:prstDash val="solid"/>
            <a:headEnd type="none" len="sm" w="sm"/>
            <a:tailEnd type="none" len="sm" w="sm"/>
          </a:ln>
        </p:spPr>
      </p:sp>
      <p:sp>
        <p:nvSpPr>
          <p:cNvPr name="TextBox 18" id="18"/>
          <p:cNvSpPr txBox="true"/>
          <p:nvPr/>
        </p:nvSpPr>
        <p:spPr>
          <a:xfrm rot="0">
            <a:off x="9545228" y="2620300"/>
            <a:ext cx="7867191" cy="6503353"/>
          </a:xfrm>
          <a:prstGeom prst="rect">
            <a:avLst/>
          </a:prstGeom>
        </p:spPr>
        <p:txBody>
          <a:bodyPr anchor="t" rtlCol="false" tIns="0" lIns="0" bIns="0" rIns="0">
            <a:spAutoFit/>
          </a:bodyPr>
          <a:lstStyle/>
          <a:p>
            <a:pPr algn="just">
              <a:lnSpc>
                <a:spcPts val="4322"/>
              </a:lnSpc>
              <a:spcBef>
                <a:spcPct val="0"/>
              </a:spcBef>
            </a:pPr>
            <a:r>
              <a:rPr lang="en-US" b="true" sz="3087">
                <a:solidFill>
                  <a:srgbClr val="1848A0"/>
                </a:solidFill>
                <a:latin typeface="Montaser Arabic Bold"/>
                <a:ea typeface="Montaser Arabic Bold"/>
                <a:cs typeface="Montaser Arabic Bold"/>
                <a:sym typeface="Montaser Arabic Bold"/>
              </a:rPr>
              <a:t>Điều này</a:t>
            </a:r>
            <a:r>
              <a:rPr lang="en-US" b="true" sz="3087">
                <a:solidFill>
                  <a:srgbClr val="1848A0"/>
                </a:solidFill>
                <a:latin typeface="Montaser Arabic Bold"/>
                <a:ea typeface="Montaser Arabic Bold"/>
                <a:cs typeface="Montaser Arabic Bold"/>
                <a:sym typeface="Montaser Arabic Bold"/>
              </a:rPr>
              <a:t> cho thấy: </a:t>
            </a:r>
          </a:p>
          <a:p>
            <a:pPr algn="just" marL="666589" indent="-333294" lvl="1">
              <a:lnSpc>
                <a:spcPts val="4322"/>
              </a:lnSpc>
              <a:spcBef>
                <a:spcPct val="0"/>
              </a:spcBef>
              <a:buFont typeface="Arial"/>
              <a:buChar char="•"/>
            </a:pPr>
            <a:r>
              <a:rPr lang="en-US" sz="3087">
                <a:solidFill>
                  <a:srgbClr val="1848A0"/>
                </a:solidFill>
                <a:latin typeface="Montaser Arabic"/>
                <a:ea typeface="Montaser Arabic"/>
                <a:cs typeface="Montaser Arabic"/>
                <a:sym typeface="Montaser Arabic"/>
              </a:rPr>
              <a:t>Đa số khách hàng có tần suất mua sắm từ 3 đến 6 lần (giữa các giá trị 25%, 50% và 75%).</a:t>
            </a:r>
          </a:p>
          <a:p>
            <a:pPr algn="just" marL="666589" indent="-333294" lvl="1">
              <a:lnSpc>
                <a:spcPts val="4322"/>
              </a:lnSpc>
              <a:spcBef>
                <a:spcPct val="0"/>
              </a:spcBef>
              <a:buFont typeface="Arial"/>
              <a:buChar char="•"/>
            </a:pPr>
            <a:r>
              <a:rPr lang="en-US" sz="3087">
                <a:solidFill>
                  <a:srgbClr val="1848A0"/>
                </a:solidFill>
                <a:latin typeface="Montaser Arabic"/>
                <a:ea typeface="Montaser Arabic"/>
                <a:cs typeface="Montaser Arabic"/>
                <a:sym typeface="Montaser Arabic"/>
              </a:rPr>
              <a:t>Tần suất mua hàng trung bình của một khách hàng là 5 lần.</a:t>
            </a:r>
          </a:p>
          <a:p>
            <a:pPr algn="just" marL="666589" indent="-333294" lvl="1">
              <a:lnSpc>
                <a:spcPts val="4322"/>
              </a:lnSpc>
              <a:spcBef>
                <a:spcPct val="0"/>
              </a:spcBef>
              <a:buFont typeface="Arial"/>
              <a:buChar char="•"/>
            </a:pPr>
            <a:r>
              <a:rPr lang="en-US" sz="3087">
                <a:solidFill>
                  <a:srgbClr val="1848A0"/>
                </a:solidFill>
                <a:latin typeface="Montaser Arabic"/>
                <a:ea typeface="Montaser Arabic"/>
                <a:cs typeface="Montaser Arabic"/>
                <a:sym typeface="Montaser Arabic"/>
              </a:rPr>
              <a:t>Có sự chênh lệch lớn giữa khách hàng mua ít (1 lần) và khách hàng mua nhiều nhất (17 lần), nhưng số lượng khách hàng mua nhiều rất nhỏ (dựa trên độ lệch chuẩn).</a:t>
            </a:r>
          </a:p>
          <a:p>
            <a:pPr algn="just">
              <a:lnSpc>
                <a:spcPts val="4322"/>
              </a:lnSpc>
            </a:pPr>
          </a:p>
        </p:txBody>
      </p:sp>
    </p:spTree>
  </p:cSld>
  <p:clrMapOvr>
    <a:masterClrMapping/>
  </p:clrMapOvr>
  <p:transition spd="fast">
    <p:cover dir="ru"/>
  </p:transition>
</p:sld>
</file>

<file path=ppt/slides/slide7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17123" y="9494174"/>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2602230" y="1751558"/>
            <a:ext cx="6848486" cy="0"/>
          </a:xfrm>
          <a:prstGeom prst="line">
            <a:avLst/>
          </a:prstGeom>
          <a:ln cap="flat" w="57150">
            <a:solidFill>
              <a:srgbClr val="1C53A3"/>
            </a:solidFill>
            <a:prstDash val="solid"/>
            <a:headEnd type="none" len="sm" w="sm"/>
            <a:tailEnd type="none" len="sm" w="sm"/>
          </a:ln>
        </p:spPr>
      </p:sp>
      <p:grpSp>
        <p:nvGrpSpPr>
          <p:cNvPr name="Group 5" id="5"/>
          <p:cNvGrpSpPr/>
          <p:nvPr/>
        </p:nvGrpSpPr>
        <p:grpSpPr>
          <a:xfrm rot="-5400000">
            <a:off x="8028482" y="-7563414"/>
            <a:ext cx="1693766" cy="17263961"/>
            <a:chOff x="0" y="0"/>
            <a:chExt cx="446095" cy="4546887"/>
          </a:xfrm>
        </p:grpSpPr>
        <p:sp>
          <p:nvSpPr>
            <p:cNvPr name="Freeform 6" id="6"/>
            <p:cNvSpPr/>
            <p:nvPr/>
          </p:nvSpPr>
          <p:spPr>
            <a:xfrm flipH="false" flipV="false" rot="0">
              <a:off x="0" y="0"/>
              <a:ext cx="446095" cy="4546887"/>
            </a:xfrm>
            <a:custGeom>
              <a:avLst/>
              <a:gdLst/>
              <a:ahLst/>
              <a:cxnLst/>
              <a:rect r="r" b="b" t="t" l="l"/>
              <a:pathLst>
                <a:path h="4546887" w="446095">
                  <a:moveTo>
                    <a:pt x="0" y="0"/>
                  </a:moveTo>
                  <a:lnTo>
                    <a:pt x="446095" y="0"/>
                  </a:lnTo>
                  <a:lnTo>
                    <a:pt x="446095" y="4546887"/>
                  </a:lnTo>
                  <a:lnTo>
                    <a:pt x="0" y="4546887"/>
                  </a:lnTo>
                  <a:close/>
                </a:path>
              </a:pathLst>
            </a:custGeom>
            <a:solidFill>
              <a:srgbClr val="1C53A3"/>
            </a:solidFill>
          </p:spPr>
        </p:sp>
        <p:sp>
          <p:nvSpPr>
            <p:cNvPr name="TextBox 7" id="7"/>
            <p:cNvSpPr txBox="true"/>
            <p:nvPr/>
          </p:nvSpPr>
          <p:spPr>
            <a:xfrm>
              <a:off x="0" y="-38100"/>
              <a:ext cx="446095" cy="458498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593738" y="573113"/>
            <a:ext cx="425574" cy="330940"/>
            <a:chOff x="0" y="0"/>
            <a:chExt cx="812800" cy="632061"/>
          </a:xfrm>
        </p:grpSpPr>
        <p:sp>
          <p:nvSpPr>
            <p:cNvPr name="Freeform 9" id="9"/>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A6B9DD"/>
            </a:solidFill>
          </p:spPr>
        </p:sp>
        <p:sp>
          <p:nvSpPr>
            <p:cNvPr name="TextBox 10" id="10"/>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Freeform 11" id="11"/>
          <p:cNvSpPr/>
          <p:nvPr/>
        </p:nvSpPr>
        <p:spPr>
          <a:xfrm flipH="false" flipV="false" rot="5400000">
            <a:off x="16638635" y="8016094"/>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4">
              <a:alphaModFix amt="61000"/>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5400000">
            <a:off x="15740358" y="8799914"/>
            <a:ext cx="647477" cy="647477"/>
          </a:xfrm>
          <a:custGeom>
            <a:avLst/>
            <a:gdLst/>
            <a:ahLst/>
            <a:cxnLst/>
            <a:rect r="r" b="b" t="t" l="l"/>
            <a:pathLst>
              <a:path h="647477" w="647477">
                <a:moveTo>
                  <a:pt x="0" y="0"/>
                </a:moveTo>
                <a:lnTo>
                  <a:pt x="647477" y="0"/>
                </a:lnTo>
                <a:lnTo>
                  <a:pt x="647477" y="647477"/>
                </a:lnTo>
                <a:lnTo>
                  <a:pt x="0" y="647477"/>
                </a:lnTo>
                <a:lnTo>
                  <a:pt x="0" y="0"/>
                </a:lnTo>
                <a:close/>
              </a:path>
            </a:pathLst>
          </a:custGeom>
          <a:blipFill>
            <a:blip r:embed="rId4">
              <a:alphaModFix amt="64000"/>
              <a:extLst>
                <a:ext uri="{96DAC541-7B7A-43D3-8B79-37D633B846F1}">
                  <asvg:svgBlip xmlns:asvg="http://schemas.microsoft.com/office/drawing/2016/SVG/main" r:embed="rId5"/>
                </a:ext>
              </a:extLst>
            </a:blip>
            <a:stretch>
              <a:fillRect l="0" t="0" r="0" b="0"/>
            </a:stretch>
          </a:blipFill>
        </p:spPr>
      </p:sp>
      <p:sp>
        <p:nvSpPr>
          <p:cNvPr name="AutoShape 13" id="13"/>
          <p:cNvSpPr/>
          <p:nvPr/>
        </p:nvSpPr>
        <p:spPr>
          <a:xfrm flipV="true">
            <a:off x="9790500" y="2207191"/>
            <a:ext cx="0" cy="7410762"/>
          </a:xfrm>
          <a:prstGeom prst="line">
            <a:avLst/>
          </a:prstGeom>
          <a:ln cap="flat" w="38100">
            <a:solidFill>
              <a:srgbClr val="A6B9DD"/>
            </a:solidFill>
            <a:prstDash val="solid"/>
            <a:headEnd type="none" len="sm" w="sm"/>
            <a:tailEnd type="none" len="sm" w="sm"/>
          </a:ln>
        </p:spPr>
      </p:sp>
      <p:sp>
        <p:nvSpPr>
          <p:cNvPr name="Freeform 14" id="14"/>
          <p:cNvSpPr/>
          <p:nvPr/>
        </p:nvSpPr>
        <p:spPr>
          <a:xfrm flipH="false" flipV="false" rot="0">
            <a:off x="10225777" y="2987783"/>
            <a:ext cx="7515502" cy="5620097"/>
          </a:xfrm>
          <a:custGeom>
            <a:avLst/>
            <a:gdLst/>
            <a:ahLst/>
            <a:cxnLst/>
            <a:rect r="r" b="b" t="t" l="l"/>
            <a:pathLst>
              <a:path h="5620097" w="7515502">
                <a:moveTo>
                  <a:pt x="0" y="0"/>
                </a:moveTo>
                <a:lnTo>
                  <a:pt x="7515502" y="0"/>
                </a:lnTo>
                <a:lnTo>
                  <a:pt x="7515502" y="5620097"/>
                </a:lnTo>
                <a:lnTo>
                  <a:pt x="0" y="5620097"/>
                </a:lnTo>
                <a:lnTo>
                  <a:pt x="0" y="0"/>
                </a:lnTo>
                <a:close/>
              </a:path>
            </a:pathLst>
          </a:custGeom>
          <a:blipFill>
            <a:blip r:embed="rId6"/>
            <a:stretch>
              <a:fillRect l="0" t="0" r="0" b="0"/>
            </a:stretch>
          </a:blipFill>
        </p:spPr>
      </p:sp>
      <p:sp>
        <p:nvSpPr>
          <p:cNvPr name="TextBox 15" id="15"/>
          <p:cNvSpPr txBox="true"/>
          <p:nvPr/>
        </p:nvSpPr>
        <p:spPr>
          <a:xfrm rot="0">
            <a:off x="2035996" y="952500"/>
            <a:ext cx="13443179" cy="671359"/>
          </a:xfrm>
          <a:prstGeom prst="rect">
            <a:avLst/>
          </a:prstGeom>
        </p:spPr>
        <p:txBody>
          <a:bodyPr anchor="t" rtlCol="false" tIns="0" lIns="0" bIns="0" rIns="0">
            <a:spAutoFit/>
          </a:bodyPr>
          <a:lstStyle/>
          <a:p>
            <a:pPr algn="l">
              <a:lnSpc>
                <a:spcPts val="5520"/>
              </a:lnSpc>
            </a:pPr>
            <a:r>
              <a:rPr lang="en-US" sz="3943" b="true">
                <a:solidFill>
                  <a:srgbClr val="FBF9F1"/>
                </a:solidFill>
                <a:latin typeface="Montaser Arabic Bold"/>
                <a:ea typeface="Montaser Arabic Bold"/>
                <a:cs typeface="Montaser Arabic Bold"/>
                <a:sym typeface="Montaser Arabic Bold"/>
              </a:rPr>
              <a:t>b, Phân nhóm khách hàng theo tần suất mua sắm</a:t>
            </a:r>
          </a:p>
        </p:txBody>
      </p:sp>
      <p:sp>
        <p:nvSpPr>
          <p:cNvPr name="TextBox 16" id="16"/>
          <p:cNvSpPr txBox="true"/>
          <p:nvPr/>
        </p:nvSpPr>
        <p:spPr>
          <a:xfrm rot="0">
            <a:off x="10363140" y="2433176"/>
            <a:ext cx="1942767" cy="472179"/>
          </a:xfrm>
          <a:prstGeom prst="rect">
            <a:avLst/>
          </a:prstGeom>
        </p:spPr>
        <p:txBody>
          <a:bodyPr anchor="t" rtlCol="false" tIns="0" lIns="0" bIns="0" rIns="0">
            <a:spAutoFit/>
          </a:bodyPr>
          <a:lstStyle/>
          <a:p>
            <a:pPr algn="ctr">
              <a:lnSpc>
                <a:spcPts val="3899"/>
              </a:lnSpc>
            </a:pPr>
            <a:r>
              <a:rPr lang="en-US" sz="2785" b="true">
                <a:solidFill>
                  <a:srgbClr val="000000"/>
                </a:solidFill>
                <a:latin typeface="Montaser Arabic Bold"/>
                <a:ea typeface="Montaser Arabic Bold"/>
                <a:cs typeface="Montaser Arabic Bold"/>
                <a:sym typeface="Montaser Arabic Bold"/>
              </a:rPr>
              <a:t>Output:</a:t>
            </a:r>
          </a:p>
        </p:txBody>
      </p:sp>
      <p:sp>
        <p:nvSpPr>
          <p:cNvPr name="TextBox 17" id="17"/>
          <p:cNvSpPr txBox="true"/>
          <p:nvPr/>
        </p:nvSpPr>
        <p:spPr>
          <a:xfrm rot="0">
            <a:off x="348093" y="2640691"/>
            <a:ext cx="9175707" cy="6547046"/>
          </a:xfrm>
          <a:prstGeom prst="rect">
            <a:avLst/>
          </a:prstGeom>
        </p:spPr>
        <p:txBody>
          <a:bodyPr anchor="t" rtlCol="false" tIns="0" lIns="0" bIns="0" rIns="0">
            <a:spAutoFit/>
          </a:bodyPr>
          <a:lstStyle/>
          <a:p>
            <a:pPr algn="l">
              <a:lnSpc>
                <a:spcPts val="4014"/>
              </a:lnSpc>
            </a:pPr>
            <a:r>
              <a:rPr lang="en-US" sz="2867">
                <a:solidFill>
                  <a:srgbClr val="1C53A3"/>
                </a:solidFill>
                <a:latin typeface="Montaser Arabic"/>
                <a:ea typeface="Montaser Arabic"/>
                <a:cs typeface="Montaser Arabic"/>
                <a:sym typeface="Montaser Arabic"/>
              </a:rPr>
              <a:t>Dựa trên các thông số trong dữ liệu đã phân tích ở trên, nhóm em sẽ phân nhóm khách hàng theo tần suất mua sắm như sau để hiểu rõ hơn về hành vi của họ:</a:t>
            </a:r>
          </a:p>
          <a:p>
            <a:pPr algn="l">
              <a:lnSpc>
                <a:spcPts val="4014"/>
              </a:lnSpc>
            </a:pPr>
            <a:r>
              <a:rPr lang="en-US" sz="2867" b="true">
                <a:solidFill>
                  <a:srgbClr val="8C2E2E"/>
                </a:solidFill>
                <a:latin typeface="Montaser Arabic Bold"/>
                <a:ea typeface="Montaser Arabic Bold"/>
                <a:cs typeface="Montaser Arabic Bold"/>
                <a:sym typeface="Montaser Arabic Bold"/>
              </a:rPr>
              <a:t>Nhóm 1: Khách hàng mua ít (1 - 4 lần):</a:t>
            </a:r>
            <a:r>
              <a:rPr lang="en-US" sz="2867">
                <a:solidFill>
                  <a:srgbClr val="1C53A3"/>
                </a:solidFill>
                <a:latin typeface="Montaser Arabic"/>
                <a:ea typeface="Montaser Arabic"/>
                <a:cs typeface="Montaser Arabic"/>
                <a:sym typeface="Montaser Arabic"/>
              </a:rPr>
              <a:t> Tập trung các khách hàng ít mua, có thể là người mua thử hoặc không quay lại thường xuyên.</a:t>
            </a:r>
          </a:p>
          <a:p>
            <a:pPr algn="l">
              <a:lnSpc>
                <a:spcPts val="4014"/>
              </a:lnSpc>
            </a:pPr>
            <a:r>
              <a:rPr lang="en-US" sz="2867" b="true">
                <a:solidFill>
                  <a:srgbClr val="8C2E2E"/>
                </a:solidFill>
                <a:latin typeface="Montaser Arabic Bold"/>
                <a:ea typeface="Montaser Arabic Bold"/>
                <a:cs typeface="Montaser Arabic Bold"/>
                <a:sym typeface="Montaser Arabic Bold"/>
              </a:rPr>
              <a:t>Nhóm 2: Khách hàng mua trung bình (5 - 8 lần):</a:t>
            </a:r>
            <a:r>
              <a:rPr lang="en-US" sz="2867">
                <a:solidFill>
                  <a:srgbClr val="1C53A3"/>
                </a:solidFill>
                <a:latin typeface="Montaser Arabic"/>
                <a:ea typeface="Montaser Arabic"/>
                <a:cs typeface="Montaser Arabic"/>
                <a:sym typeface="Montaser Arabic"/>
              </a:rPr>
              <a:t> Khách hàng có tần suất mua từ trung bình đến khá thường xuyên.</a:t>
            </a:r>
          </a:p>
          <a:p>
            <a:pPr algn="l">
              <a:lnSpc>
                <a:spcPts val="4014"/>
              </a:lnSpc>
            </a:pPr>
            <a:r>
              <a:rPr lang="en-US" sz="2867" b="true">
                <a:solidFill>
                  <a:srgbClr val="8C2E2E"/>
                </a:solidFill>
                <a:latin typeface="Montaser Arabic Bold"/>
                <a:ea typeface="Montaser Arabic Bold"/>
                <a:cs typeface="Montaser Arabic Bold"/>
                <a:sym typeface="Montaser Arabic Bold"/>
              </a:rPr>
              <a:t>Nhóm 3: Khách hàng mua nhiều (9 - 17 lần):</a:t>
            </a:r>
            <a:r>
              <a:rPr lang="en-US" sz="2867">
                <a:solidFill>
                  <a:srgbClr val="1C53A3"/>
                </a:solidFill>
                <a:latin typeface="Montaser Arabic"/>
                <a:ea typeface="Montaser Arabic"/>
                <a:cs typeface="Montaser Arabic"/>
                <a:sym typeface="Montaser Arabic"/>
              </a:rPr>
              <a:t> Những khách hàng có tần suất mua vượt qua mức trung bình cao.</a:t>
            </a:r>
          </a:p>
        </p:txBody>
      </p:sp>
      <p:sp>
        <p:nvSpPr>
          <p:cNvPr name="TextBox 18" id="18"/>
          <p:cNvSpPr txBox="true"/>
          <p:nvPr/>
        </p:nvSpPr>
        <p:spPr>
          <a:xfrm rot="0">
            <a:off x="1125195" y="478171"/>
            <a:ext cx="15513440" cy="502884"/>
          </a:xfrm>
          <a:prstGeom prst="rect">
            <a:avLst/>
          </a:prstGeom>
        </p:spPr>
        <p:txBody>
          <a:bodyPr anchor="t" rtlCol="false" tIns="0" lIns="0" bIns="0" rIns="0">
            <a:spAutoFit/>
          </a:bodyPr>
          <a:lstStyle/>
          <a:p>
            <a:pPr algn="l" marL="0" indent="0" lvl="0">
              <a:lnSpc>
                <a:spcPts val="4142"/>
              </a:lnSpc>
              <a:spcBef>
                <a:spcPct val="0"/>
              </a:spcBef>
            </a:pPr>
            <a:r>
              <a:rPr lang="en-US" b="true" sz="3001">
                <a:solidFill>
                  <a:srgbClr val="C5D9F3"/>
                </a:solidFill>
                <a:latin typeface="Montaser Arabic Bold"/>
                <a:ea typeface="Montaser Arabic Bold"/>
                <a:cs typeface="Montaser Arabic Bold"/>
                <a:sym typeface="Montaser Arabic Bold"/>
              </a:rPr>
              <a:t>3.2.1 TẦN SUẤT MUA SẮM CỦA CÁC NHÓM KHÁCH HÀNG THEO THỜI GIAN.</a:t>
            </a:r>
          </a:p>
        </p:txBody>
      </p:sp>
    </p:spTree>
  </p:cSld>
  <p:clrMapOvr>
    <a:masterClrMapping/>
  </p:clrMapOvr>
  <p:transition spd="fast">
    <p:circle/>
  </p:transition>
</p:sld>
</file>

<file path=ppt/slides/slide7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17123" y="9494174"/>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2602230" y="1751558"/>
            <a:ext cx="6848486" cy="0"/>
          </a:xfrm>
          <a:prstGeom prst="line">
            <a:avLst/>
          </a:prstGeom>
          <a:ln cap="flat" w="57150">
            <a:solidFill>
              <a:srgbClr val="1C53A3"/>
            </a:solidFill>
            <a:prstDash val="solid"/>
            <a:headEnd type="none" len="sm" w="sm"/>
            <a:tailEnd type="none" len="sm" w="sm"/>
          </a:ln>
        </p:spPr>
      </p:sp>
      <p:grpSp>
        <p:nvGrpSpPr>
          <p:cNvPr name="Group 5" id="5"/>
          <p:cNvGrpSpPr/>
          <p:nvPr/>
        </p:nvGrpSpPr>
        <p:grpSpPr>
          <a:xfrm rot="-5400000">
            <a:off x="8028482" y="-7563414"/>
            <a:ext cx="1693766" cy="17263961"/>
            <a:chOff x="0" y="0"/>
            <a:chExt cx="446095" cy="4546887"/>
          </a:xfrm>
        </p:grpSpPr>
        <p:sp>
          <p:nvSpPr>
            <p:cNvPr name="Freeform 6" id="6"/>
            <p:cNvSpPr/>
            <p:nvPr/>
          </p:nvSpPr>
          <p:spPr>
            <a:xfrm flipH="false" flipV="false" rot="0">
              <a:off x="0" y="0"/>
              <a:ext cx="446095" cy="4546887"/>
            </a:xfrm>
            <a:custGeom>
              <a:avLst/>
              <a:gdLst/>
              <a:ahLst/>
              <a:cxnLst/>
              <a:rect r="r" b="b" t="t" l="l"/>
              <a:pathLst>
                <a:path h="4546887" w="446095">
                  <a:moveTo>
                    <a:pt x="0" y="0"/>
                  </a:moveTo>
                  <a:lnTo>
                    <a:pt x="446095" y="0"/>
                  </a:lnTo>
                  <a:lnTo>
                    <a:pt x="446095" y="4546887"/>
                  </a:lnTo>
                  <a:lnTo>
                    <a:pt x="0" y="4546887"/>
                  </a:lnTo>
                  <a:close/>
                </a:path>
              </a:pathLst>
            </a:custGeom>
            <a:solidFill>
              <a:srgbClr val="1C53A3"/>
            </a:solidFill>
          </p:spPr>
        </p:sp>
        <p:sp>
          <p:nvSpPr>
            <p:cNvPr name="TextBox 7" id="7"/>
            <p:cNvSpPr txBox="true"/>
            <p:nvPr/>
          </p:nvSpPr>
          <p:spPr>
            <a:xfrm>
              <a:off x="0" y="-38100"/>
              <a:ext cx="446095" cy="458498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593738" y="573113"/>
            <a:ext cx="425574" cy="330940"/>
            <a:chOff x="0" y="0"/>
            <a:chExt cx="812800" cy="632061"/>
          </a:xfrm>
        </p:grpSpPr>
        <p:sp>
          <p:nvSpPr>
            <p:cNvPr name="Freeform 9" id="9"/>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A6B9DD"/>
            </a:solidFill>
          </p:spPr>
        </p:sp>
        <p:sp>
          <p:nvSpPr>
            <p:cNvPr name="TextBox 10" id="10"/>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Freeform 11" id="11"/>
          <p:cNvSpPr/>
          <p:nvPr/>
        </p:nvSpPr>
        <p:spPr>
          <a:xfrm flipH="false" flipV="false" rot="5400000">
            <a:off x="16638635" y="8016094"/>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4">
              <a:alphaModFix amt="61000"/>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5400000">
            <a:off x="15740358" y="8799914"/>
            <a:ext cx="647477" cy="647477"/>
          </a:xfrm>
          <a:custGeom>
            <a:avLst/>
            <a:gdLst/>
            <a:ahLst/>
            <a:cxnLst/>
            <a:rect r="r" b="b" t="t" l="l"/>
            <a:pathLst>
              <a:path h="647477" w="647477">
                <a:moveTo>
                  <a:pt x="0" y="0"/>
                </a:moveTo>
                <a:lnTo>
                  <a:pt x="647477" y="0"/>
                </a:lnTo>
                <a:lnTo>
                  <a:pt x="647477" y="647477"/>
                </a:lnTo>
                <a:lnTo>
                  <a:pt x="0" y="647477"/>
                </a:lnTo>
                <a:lnTo>
                  <a:pt x="0" y="0"/>
                </a:lnTo>
                <a:close/>
              </a:path>
            </a:pathLst>
          </a:custGeom>
          <a:blipFill>
            <a:blip r:embed="rId4">
              <a:alphaModFix amt="64000"/>
              <a:extLst>
                <a:ext uri="{96DAC541-7B7A-43D3-8B79-37D633B846F1}">
                  <asvg:svgBlip xmlns:asvg="http://schemas.microsoft.com/office/drawing/2016/SVG/main" r:embed="rId5"/>
                </a:ext>
              </a:extLst>
            </a:blip>
            <a:stretch>
              <a:fillRect l="0" t="0" r="0" b="0"/>
            </a:stretch>
          </a:blipFill>
        </p:spPr>
      </p:sp>
      <p:sp>
        <p:nvSpPr>
          <p:cNvPr name="AutoShape 13" id="13"/>
          <p:cNvSpPr/>
          <p:nvPr/>
        </p:nvSpPr>
        <p:spPr>
          <a:xfrm flipV="true">
            <a:off x="9790500" y="2207191"/>
            <a:ext cx="0" cy="7410762"/>
          </a:xfrm>
          <a:prstGeom prst="line">
            <a:avLst/>
          </a:prstGeom>
          <a:ln cap="flat" w="38100">
            <a:solidFill>
              <a:srgbClr val="A6B9DD"/>
            </a:solidFill>
            <a:prstDash val="solid"/>
            <a:headEnd type="none" len="sm" w="sm"/>
            <a:tailEnd type="none" len="sm" w="sm"/>
          </a:ln>
        </p:spPr>
      </p:sp>
      <p:sp>
        <p:nvSpPr>
          <p:cNvPr name="Freeform 14" id="14"/>
          <p:cNvSpPr/>
          <p:nvPr/>
        </p:nvSpPr>
        <p:spPr>
          <a:xfrm flipH="false" flipV="false" rot="0">
            <a:off x="806524" y="3183773"/>
            <a:ext cx="7515502" cy="5620097"/>
          </a:xfrm>
          <a:custGeom>
            <a:avLst/>
            <a:gdLst/>
            <a:ahLst/>
            <a:cxnLst/>
            <a:rect r="r" b="b" t="t" l="l"/>
            <a:pathLst>
              <a:path h="5620097" w="7515502">
                <a:moveTo>
                  <a:pt x="0" y="0"/>
                </a:moveTo>
                <a:lnTo>
                  <a:pt x="7515502" y="0"/>
                </a:lnTo>
                <a:lnTo>
                  <a:pt x="7515502" y="5620097"/>
                </a:lnTo>
                <a:lnTo>
                  <a:pt x="0" y="5620097"/>
                </a:lnTo>
                <a:lnTo>
                  <a:pt x="0" y="0"/>
                </a:lnTo>
                <a:close/>
              </a:path>
            </a:pathLst>
          </a:custGeom>
          <a:blipFill>
            <a:blip r:embed="rId6"/>
            <a:stretch>
              <a:fillRect l="0" t="0" r="0" b="0"/>
            </a:stretch>
          </a:blipFill>
        </p:spPr>
      </p:sp>
      <p:sp>
        <p:nvSpPr>
          <p:cNvPr name="TextBox 15" id="15"/>
          <p:cNvSpPr txBox="true"/>
          <p:nvPr/>
        </p:nvSpPr>
        <p:spPr>
          <a:xfrm rot="0">
            <a:off x="2035996" y="952500"/>
            <a:ext cx="13443179" cy="671359"/>
          </a:xfrm>
          <a:prstGeom prst="rect">
            <a:avLst/>
          </a:prstGeom>
        </p:spPr>
        <p:txBody>
          <a:bodyPr anchor="t" rtlCol="false" tIns="0" lIns="0" bIns="0" rIns="0">
            <a:spAutoFit/>
          </a:bodyPr>
          <a:lstStyle/>
          <a:p>
            <a:pPr algn="l">
              <a:lnSpc>
                <a:spcPts val="5520"/>
              </a:lnSpc>
            </a:pPr>
            <a:r>
              <a:rPr lang="en-US" sz="3943" b="true">
                <a:solidFill>
                  <a:srgbClr val="FBF9F1"/>
                </a:solidFill>
                <a:latin typeface="Montaser Arabic Bold"/>
                <a:ea typeface="Montaser Arabic Bold"/>
                <a:cs typeface="Montaser Arabic Bold"/>
                <a:sym typeface="Montaser Arabic Bold"/>
              </a:rPr>
              <a:t>b, Phân nhóm khách hàng theo tần suất mua sắm</a:t>
            </a:r>
          </a:p>
        </p:txBody>
      </p:sp>
      <p:sp>
        <p:nvSpPr>
          <p:cNvPr name="TextBox 16" id="16"/>
          <p:cNvSpPr txBox="true"/>
          <p:nvPr/>
        </p:nvSpPr>
        <p:spPr>
          <a:xfrm rot="0">
            <a:off x="641054" y="2282969"/>
            <a:ext cx="1942767" cy="472179"/>
          </a:xfrm>
          <a:prstGeom prst="rect">
            <a:avLst/>
          </a:prstGeom>
        </p:spPr>
        <p:txBody>
          <a:bodyPr anchor="t" rtlCol="false" tIns="0" lIns="0" bIns="0" rIns="0">
            <a:spAutoFit/>
          </a:bodyPr>
          <a:lstStyle/>
          <a:p>
            <a:pPr algn="ctr">
              <a:lnSpc>
                <a:spcPts val="3899"/>
              </a:lnSpc>
            </a:pPr>
            <a:r>
              <a:rPr lang="en-US" sz="2785" b="true">
                <a:solidFill>
                  <a:srgbClr val="000000"/>
                </a:solidFill>
                <a:latin typeface="Montaser Arabic Bold"/>
                <a:ea typeface="Montaser Arabic Bold"/>
                <a:cs typeface="Montaser Arabic Bold"/>
                <a:sym typeface="Montaser Arabic Bold"/>
              </a:rPr>
              <a:t>Output:</a:t>
            </a:r>
          </a:p>
        </p:txBody>
      </p:sp>
      <p:sp>
        <p:nvSpPr>
          <p:cNvPr name="TextBox 17" id="17"/>
          <p:cNvSpPr txBox="true"/>
          <p:nvPr/>
        </p:nvSpPr>
        <p:spPr>
          <a:xfrm rot="0">
            <a:off x="10225777" y="2930633"/>
            <a:ext cx="7640485" cy="4105831"/>
          </a:xfrm>
          <a:prstGeom prst="rect">
            <a:avLst/>
          </a:prstGeom>
        </p:spPr>
        <p:txBody>
          <a:bodyPr anchor="t" rtlCol="false" tIns="0" lIns="0" bIns="0" rIns="0">
            <a:spAutoFit/>
          </a:bodyPr>
          <a:lstStyle/>
          <a:p>
            <a:pPr algn="just">
              <a:lnSpc>
                <a:spcPts val="4694"/>
              </a:lnSpc>
              <a:spcBef>
                <a:spcPct val="0"/>
              </a:spcBef>
            </a:pPr>
          </a:p>
          <a:p>
            <a:pPr algn="just">
              <a:lnSpc>
                <a:spcPts val="4694"/>
              </a:lnSpc>
            </a:pPr>
            <a:r>
              <a:rPr lang="en-US" sz="3353">
                <a:solidFill>
                  <a:srgbClr val="1848A0"/>
                </a:solidFill>
                <a:latin typeface="Montaser Arabic"/>
                <a:ea typeface="Montaser Arabic"/>
                <a:cs typeface="Montaser Arabic"/>
                <a:sym typeface="Montaser Arabic"/>
              </a:rPr>
              <a:t>→ Trên </a:t>
            </a:r>
            <a:r>
              <a:rPr lang="en-US" sz="3353">
                <a:solidFill>
                  <a:srgbClr val="1848A0"/>
                </a:solidFill>
                <a:latin typeface="Montaser Arabic"/>
                <a:ea typeface="Montaser Arabic"/>
                <a:cs typeface="Montaser Arabic"/>
                <a:sym typeface="Montaser Arabic"/>
              </a:rPr>
              <a:t>đây là một vài kết quả Output minh họa cho việc thống kê tần suất mua sắm của khách hàng. Output này được sắp xếp theo thứ tự tăng dần của Customer ID.</a:t>
            </a:r>
          </a:p>
          <a:p>
            <a:pPr algn="just">
              <a:lnSpc>
                <a:spcPts val="4694"/>
              </a:lnSpc>
            </a:pPr>
          </a:p>
        </p:txBody>
      </p:sp>
      <p:sp>
        <p:nvSpPr>
          <p:cNvPr name="TextBox 18" id="18"/>
          <p:cNvSpPr txBox="true"/>
          <p:nvPr/>
        </p:nvSpPr>
        <p:spPr>
          <a:xfrm rot="0">
            <a:off x="1125195" y="478171"/>
            <a:ext cx="15513440" cy="502884"/>
          </a:xfrm>
          <a:prstGeom prst="rect">
            <a:avLst/>
          </a:prstGeom>
        </p:spPr>
        <p:txBody>
          <a:bodyPr anchor="t" rtlCol="false" tIns="0" lIns="0" bIns="0" rIns="0">
            <a:spAutoFit/>
          </a:bodyPr>
          <a:lstStyle/>
          <a:p>
            <a:pPr algn="l" marL="0" indent="0" lvl="0">
              <a:lnSpc>
                <a:spcPts val="4142"/>
              </a:lnSpc>
              <a:spcBef>
                <a:spcPct val="0"/>
              </a:spcBef>
            </a:pPr>
            <a:r>
              <a:rPr lang="en-US" b="true" sz="3001">
                <a:solidFill>
                  <a:srgbClr val="C5D9F3"/>
                </a:solidFill>
                <a:latin typeface="Montaser Arabic Bold"/>
                <a:ea typeface="Montaser Arabic Bold"/>
                <a:cs typeface="Montaser Arabic Bold"/>
                <a:sym typeface="Montaser Arabic Bold"/>
              </a:rPr>
              <a:t>3.2.1 TẦN SUẤT MUA SẮM CỦA CÁC NHÓM KHÁCH HÀNG THEO THỜI GIAN.</a:t>
            </a:r>
          </a:p>
        </p:txBody>
      </p:sp>
    </p:spTree>
  </p:cSld>
  <p:clrMapOvr>
    <a:masterClrMapping/>
  </p:clrMapOvr>
  <p:transition spd="fast">
    <p:circle/>
  </p:transition>
</p:sld>
</file>

<file path=ppt/slides/slide7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17123" y="9494174"/>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2602230" y="1751558"/>
            <a:ext cx="6848486" cy="0"/>
          </a:xfrm>
          <a:prstGeom prst="line">
            <a:avLst/>
          </a:prstGeom>
          <a:ln cap="flat" w="57150">
            <a:solidFill>
              <a:srgbClr val="1C53A3"/>
            </a:solidFill>
            <a:prstDash val="solid"/>
            <a:headEnd type="none" len="sm" w="sm"/>
            <a:tailEnd type="none" len="sm" w="sm"/>
          </a:ln>
        </p:spPr>
      </p:sp>
      <p:grpSp>
        <p:nvGrpSpPr>
          <p:cNvPr name="Group 5" id="5"/>
          <p:cNvGrpSpPr/>
          <p:nvPr/>
        </p:nvGrpSpPr>
        <p:grpSpPr>
          <a:xfrm rot="-5400000">
            <a:off x="8028482" y="-7563414"/>
            <a:ext cx="1693766" cy="17263961"/>
            <a:chOff x="0" y="0"/>
            <a:chExt cx="446095" cy="4546887"/>
          </a:xfrm>
        </p:grpSpPr>
        <p:sp>
          <p:nvSpPr>
            <p:cNvPr name="Freeform 6" id="6"/>
            <p:cNvSpPr/>
            <p:nvPr/>
          </p:nvSpPr>
          <p:spPr>
            <a:xfrm flipH="false" flipV="false" rot="0">
              <a:off x="0" y="0"/>
              <a:ext cx="446095" cy="4546887"/>
            </a:xfrm>
            <a:custGeom>
              <a:avLst/>
              <a:gdLst/>
              <a:ahLst/>
              <a:cxnLst/>
              <a:rect r="r" b="b" t="t" l="l"/>
              <a:pathLst>
                <a:path h="4546887" w="446095">
                  <a:moveTo>
                    <a:pt x="0" y="0"/>
                  </a:moveTo>
                  <a:lnTo>
                    <a:pt x="446095" y="0"/>
                  </a:lnTo>
                  <a:lnTo>
                    <a:pt x="446095" y="4546887"/>
                  </a:lnTo>
                  <a:lnTo>
                    <a:pt x="0" y="4546887"/>
                  </a:lnTo>
                  <a:close/>
                </a:path>
              </a:pathLst>
            </a:custGeom>
            <a:solidFill>
              <a:srgbClr val="1C53A3"/>
            </a:solidFill>
          </p:spPr>
        </p:sp>
        <p:sp>
          <p:nvSpPr>
            <p:cNvPr name="TextBox 7" id="7"/>
            <p:cNvSpPr txBox="true"/>
            <p:nvPr/>
          </p:nvSpPr>
          <p:spPr>
            <a:xfrm>
              <a:off x="0" y="-38100"/>
              <a:ext cx="446095" cy="458498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593738" y="573113"/>
            <a:ext cx="425574" cy="330940"/>
            <a:chOff x="0" y="0"/>
            <a:chExt cx="812800" cy="632061"/>
          </a:xfrm>
        </p:grpSpPr>
        <p:sp>
          <p:nvSpPr>
            <p:cNvPr name="Freeform 9" id="9"/>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A6B9DD"/>
            </a:solidFill>
          </p:spPr>
        </p:sp>
        <p:sp>
          <p:nvSpPr>
            <p:cNvPr name="TextBox 10" id="10"/>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Freeform 11" id="11"/>
          <p:cNvSpPr/>
          <p:nvPr/>
        </p:nvSpPr>
        <p:spPr>
          <a:xfrm flipH="false" flipV="false" rot="5400000">
            <a:off x="16638635" y="8016094"/>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4">
              <a:alphaModFix amt="61000"/>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5400000">
            <a:off x="15740358" y="8799914"/>
            <a:ext cx="647477" cy="647477"/>
          </a:xfrm>
          <a:custGeom>
            <a:avLst/>
            <a:gdLst/>
            <a:ahLst/>
            <a:cxnLst/>
            <a:rect r="r" b="b" t="t" l="l"/>
            <a:pathLst>
              <a:path h="647477" w="647477">
                <a:moveTo>
                  <a:pt x="0" y="0"/>
                </a:moveTo>
                <a:lnTo>
                  <a:pt x="647477" y="0"/>
                </a:lnTo>
                <a:lnTo>
                  <a:pt x="647477" y="647477"/>
                </a:lnTo>
                <a:lnTo>
                  <a:pt x="0" y="647477"/>
                </a:lnTo>
                <a:lnTo>
                  <a:pt x="0" y="0"/>
                </a:lnTo>
                <a:close/>
              </a:path>
            </a:pathLst>
          </a:custGeom>
          <a:blipFill>
            <a:blip r:embed="rId4">
              <a:alphaModFix amt="64000"/>
              <a:extLst>
                <a:ext uri="{96DAC541-7B7A-43D3-8B79-37D633B846F1}">
                  <asvg:svgBlip xmlns:asvg="http://schemas.microsoft.com/office/drawing/2016/SVG/main" r:embed="rId5"/>
                </a:ext>
              </a:extLst>
            </a:blip>
            <a:stretch>
              <a:fillRect l="0" t="0" r="0" b="0"/>
            </a:stretch>
          </a:blipFill>
        </p:spPr>
      </p:sp>
      <p:sp>
        <p:nvSpPr>
          <p:cNvPr name="AutoShape 13" id="13"/>
          <p:cNvSpPr/>
          <p:nvPr/>
        </p:nvSpPr>
        <p:spPr>
          <a:xfrm flipV="true">
            <a:off x="9298073" y="2305975"/>
            <a:ext cx="0" cy="7410762"/>
          </a:xfrm>
          <a:prstGeom prst="line">
            <a:avLst/>
          </a:prstGeom>
          <a:ln cap="flat" w="38100">
            <a:solidFill>
              <a:srgbClr val="A6B9DD"/>
            </a:solidFill>
            <a:prstDash val="solid"/>
            <a:headEnd type="none" len="sm" w="sm"/>
            <a:tailEnd type="none" len="sm" w="sm"/>
          </a:ln>
        </p:spPr>
      </p:sp>
      <p:sp>
        <p:nvSpPr>
          <p:cNvPr name="Freeform 14" id="14"/>
          <p:cNvSpPr/>
          <p:nvPr/>
        </p:nvSpPr>
        <p:spPr>
          <a:xfrm flipH="false" flipV="false" rot="0">
            <a:off x="641054" y="2987783"/>
            <a:ext cx="8234311" cy="6037213"/>
          </a:xfrm>
          <a:custGeom>
            <a:avLst/>
            <a:gdLst/>
            <a:ahLst/>
            <a:cxnLst/>
            <a:rect r="r" b="b" t="t" l="l"/>
            <a:pathLst>
              <a:path h="6037213" w="8234311">
                <a:moveTo>
                  <a:pt x="0" y="0"/>
                </a:moveTo>
                <a:lnTo>
                  <a:pt x="8234311" y="0"/>
                </a:lnTo>
                <a:lnTo>
                  <a:pt x="8234311" y="6037214"/>
                </a:lnTo>
                <a:lnTo>
                  <a:pt x="0" y="6037214"/>
                </a:lnTo>
                <a:lnTo>
                  <a:pt x="0" y="0"/>
                </a:lnTo>
                <a:close/>
              </a:path>
            </a:pathLst>
          </a:custGeom>
          <a:blipFill>
            <a:blip r:embed="rId6"/>
            <a:stretch>
              <a:fillRect l="0" t="-2294" r="0" b="0"/>
            </a:stretch>
          </a:blipFill>
        </p:spPr>
      </p:sp>
      <p:sp>
        <p:nvSpPr>
          <p:cNvPr name="TextBox 15" id="15"/>
          <p:cNvSpPr txBox="true"/>
          <p:nvPr/>
        </p:nvSpPr>
        <p:spPr>
          <a:xfrm rot="0">
            <a:off x="2336672" y="1072124"/>
            <a:ext cx="14791582" cy="679434"/>
          </a:xfrm>
          <a:prstGeom prst="rect">
            <a:avLst/>
          </a:prstGeom>
        </p:spPr>
        <p:txBody>
          <a:bodyPr anchor="t" rtlCol="false" tIns="0" lIns="0" bIns="0" rIns="0">
            <a:spAutoFit/>
          </a:bodyPr>
          <a:lstStyle/>
          <a:p>
            <a:pPr algn="l">
              <a:lnSpc>
                <a:spcPts val="5600"/>
              </a:lnSpc>
            </a:pPr>
            <a:r>
              <a:rPr lang="en-US" sz="4000" b="true">
                <a:solidFill>
                  <a:srgbClr val="FBF9F1"/>
                </a:solidFill>
                <a:latin typeface="Montaser Arabic Bold"/>
                <a:ea typeface="Montaser Arabic Bold"/>
                <a:cs typeface="Montaser Arabic Bold"/>
                <a:sym typeface="Montaser Arabic Bold"/>
              </a:rPr>
              <a:t>c, Biểu đồ phân phối tần suất mua sắm của khách hàng</a:t>
            </a:r>
          </a:p>
        </p:txBody>
      </p:sp>
      <p:sp>
        <p:nvSpPr>
          <p:cNvPr name="TextBox 16" id="16"/>
          <p:cNvSpPr txBox="true"/>
          <p:nvPr/>
        </p:nvSpPr>
        <p:spPr>
          <a:xfrm rot="0">
            <a:off x="393905" y="2222116"/>
            <a:ext cx="1942767" cy="472179"/>
          </a:xfrm>
          <a:prstGeom prst="rect">
            <a:avLst/>
          </a:prstGeom>
        </p:spPr>
        <p:txBody>
          <a:bodyPr anchor="t" rtlCol="false" tIns="0" lIns="0" bIns="0" rIns="0">
            <a:spAutoFit/>
          </a:bodyPr>
          <a:lstStyle/>
          <a:p>
            <a:pPr algn="ctr">
              <a:lnSpc>
                <a:spcPts val="3899"/>
              </a:lnSpc>
            </a:pPr>
            <a:r>
              <a:rPr lang="en-US" sz="2785" b="true">
                <a:solidFill>
                  <a:srgbClr val="000000"/>
                </a:solidFill>
                <a:latin typeface="Montaser Arabic Bold"/>
                <a:ea typeface="Montaser Arabic Bold"/>
                <a:cs typeface="Montaser Arabic Bold"/>
                <a:sym typeface="Montaser Arabic Bold"/>
              </a:rPr>
              <a:t>Output:</a:t>
            </a:r>
          </a:p>
        </p:txBody>
      </p:sp>
      <p:sp>
        <p:nvSpPr>
          <p:cNvPr name="TextBox 17" id="17"/>
          <p:cNvSpPr txBox="true"/>
          <p:nvPr/>
        </p:nvSpPr>
        <p:spPr>
          <a:xfrm rot="0">
            <a:off x="9545228" y="2639350"/>
            <a:ext cx="8376211" cy="7406216"/>
          </a:xfrm>
          <a:prstGeom prst="rect">
            <a:avLst/>
          </a:prstGeom>
        </p:spPr>
        <p:txBody>
          <a:bodyPr anchor="t" rtlCol="false" tIns="0" lIns="0" bIns="0" rIns="0">
            <a:spAutoFit/>
          </a:bodyPr>
          <a:lstStyle/>
          <a:p>
            <a:pPr algn="just">
              <a:lnSpc>
                <a:spcPts val="3908"/>
              </a:lnSpc>
              <a:spcBef>
                <a:spcPct val="0"/>
              </a:spcBef>
            </a:pPr>
            <a:r>
              <a:rPr lang="en-US" b="true" sz="2791">
                <a:solidFill>
                  <a:srgbClr val="1848A0"/>
                </a:solidFill>
                <a:latin typeface="Montaser Arabic Bold"/>
                <a:ea typeface="Montaser Arabic Bold"/>
                <a:cs typeface="Montaser Arabic Bold"/>
                <a:sym typeface="Montaser Arabic Bold"/>
              </a:rPr>
              <a:t>Biểu đồ này</a:t>
            </a:r>
            <a:r>
              <a:rPr lang="en-US" b="true" sz="2791">
                <a:solidFill>
                  <a:srgbClr val="1848A0"/>
                </a:solidFill>
                <a:latin typeface="Montaser Arabic Bold"/>
                <a:ea typeface="Montaser Arabic Bold"/>
                <a:cs typeface="Montaser Arabic Bold"/>
                <a:sym typeface="Montaser Arabic Bold"/>
              </a:rPr>
              <a:t> cho thấy: </a:t>
            </a:r>
          </a:p>
          <a:p>
            <a:pPr algn="just" marL="602729" indent="-301364" lvl="1">
              <a:lnSpc>
                <a:spcPts val="3908"/>
              </a:lnSpc>
              <a:spcBef>
                <a:spcPct val="0"/>
              </a:spcBef>
              <a:buFont typeface="Arial"/>
              <a:buChar char="•"/>
            </a:pPr>
            <a:r>
              <a:rPr lang="en-US" b="true" sz="2791">
                <a:solidFill>
                  <a:srgbClr val="8C2E2E"/>
                </a:solidFill>
                <a:latin typeface="Montaser Arabic Bold"/>
                <a:ea typeface="Montaser Arabic Bold"/>
                <a:cs typeface="Montaser Arabic Bold"/>
                <a:sym typeface="Montaser Arabic Bold"/>
              </a:rPr>
              <a:t>Nhóm 2 </a:t>
            </a:r>
            <a:r>
              <a:rPr lang="en-US" sz="2791">
                <a:solidFill>
                  <a:srgbClr val="1848A0"/>
                </a:solidFill>
                <a:latin typeface="Montaser Arabic"/>
                <a:ea typeface="Montaser Arabic"/>
                <a:cs typeface="Montaser Arabic"/>
                <a:sym typeface="Montaser Arabic"/>
              </a:rPr>
              <a:t>(Mua trung bình) là </a:t>
            </a:r>
            <a:r>
              <a:rPr lang="en-US" sz="2791">
                <a:solidFill>
                  <a:srgbClr val="8C2E2E"/>
                </a:solidFill>
                <a:latin typeface="Montaser Arabic"/>
                <a:ea typeface="Montaser Arabic"/>
                <a:cs typeface="Montaser Arabic"/>
                <a:sym typeface="Montaser Arabic"/>
              </a:rPr>
              <a:t>nhóm chiếm tỷ lệ lớn nhất</a:t>
            </a:r>
            <a:r>
              <a:rPr lang="en-US" sz="2791">
                <a:solidFill>
                  <a:srgbClr val="1848A0"/>
                </a:solidFill>
                <a:latin typeface="Montaser Arabic"/>
                <a:ea typeface="Montaser Arabic"/>
                <a:cs typeface="Montaser Arabic"/>
                <a:sym typeface="Montaser Arabic"/>
              </a:rPr>
              <a:t>, gần 50% tổng số khách hàng. Điều này cho thấy phần lớn khách hàng có tần suất mua hàng đều đặn.</a:t>
            </a:r>
          </a:p>
          <a:p>
            <a:pPr algn="just" marL="602729" indent="-301364" lvl="1">
              <a:lnSpc>
                <a:spcPts val="3908"/>
              </a:lnSpc>
              <a:spcBef>
                <a:spcPct val="0"/>
              </a:spcBef>
              <a:buFont typeface="Arial"/>
              <a:buChar char="•"/>
            </a:pPr>
            <a:r>
              <a:rPr lang="en-US" b="true" sz="2791">
                <a:solidFill>
                  <a:srgbClr val="8C2E2E"/>
                </a:solidFill>
                <a:latin typeface="Montaser Arabic Bold"/>
                <a:ea typeface="Montaser Arabic Bold"/>
                <a:cs typeface="Montaser Arabic Bold"/>
                <a:sym typeface="Montaser Arabic Bold"/>
              </a:rPr>
              <a:t>Nhóm 1</a:t>
            </a:r>
            <a:r>
              <a:rPr lang="en-US" sz="2791">
                <a:solidFill>
                  <a:srgbClr val="1848A0"/>
                </a:solidFill>
                <a:latin typeface="Montaser Arabic"/>
                <a:ea typeface="Montaser Arabic"/>
                <a:cs typeface="Montaser Arabic"/>
                <a:sym typeface="Montaser Arabic"/>
              </a:rPr>
              <a:t> (Mua ít) chiếm hơn 43%, điều này có thể chỉ ra rằng có một lượng lớn khách hàng thỉnh thoảng mới mua sắm, đây có thể là nhóm tiềm năng cần chiến lược tiếp thị để kích thích tăng tần suất mua hàng.</a:t>
            </a:r>
          </a:p>
          <a:p>
            <a:pPr algn="just" marL="602729" indent="-301364" lvl="1">
              <a:lnSpc>
                <a:spcPts val="3908"/>
              </a:lnSpc>
              <a:spcBef>
                <a:spcPct val="0"/>
              </a:spcBef>
              <a:buFont typeface="Arial"/>
              <a:buChar char="•"/>
            </a:pPr>
            <a:r>
              <a:rPr lang="en-US" b="true" sz="2791">
                <a:solidFill>
                  <a:srgbClr val="8C2E2E"/>
                </a:solidFill>
                <a:latin typeface="Montaser Arabic Bold"/>
                <a:ea typeface="Montaser Arabic Bold"/>
                <a:cs typeface="Montaser Arabic Bold"/>
                <a:sym typeface="Montaser Arabic Bold"/>
              </a:rPr>
              <a:t>Nhóm 3 </a:t>
            </a:r>
            <a:r>
              <a:rPr lang="en-US" sz="2791">
                <a:solidFill>
                  <a:srgbClr val="1848A0"/>
                </a:solidFill>
                <a:latin typeface="Montaser Arabic"/>
                <a:ea typeface="Montaser Arabic"/>
                <a:cs typeface="Montaser Arabic"/>
                <a:sym typeface="Montaser Arabic"/>
              </a:rPr>
              <a:t>(Mua nhiều) là </a:t>
            </a:r>
            <a:r>
              <a:rPr lang="en-US" sz="2791">
                <a:solidFill>
                  <a:srgbClr val="8C2E2E"/>
                </a:solidFill>
                <a:latin typeface="Montaser Arabic"/>
                <a:ea typeface="Montaser Arabic"/>
                <a:cs typeface="Montaser Arabic"/>
                <a:sym typeface="Montaser Arabic"/>
              </a:rPr>
              <a:t>nhóm nhỏ nhất</a:t>
            </a:r>
            <a:r>
              <a:rPr lang="en-US" sz="2791">
                <a:solidFill>
                  <a:srgbClr val="1848A0"/>
                </a:solidFill>
                <a:latin typeface="Montaser Arabic"/>
                <a:ea typeface="Montaser Arabic"/>
                <a:cs typeface="Montaser Arabic"/>
                <a:sym typeface="Montaser Arabic"/>
              </a:rPr>
              <a:t>. Đây </a:t>
            </a:r>
            <a:r>
              <a:rPr lang="en-US" sz="2791">
                <a:solidFill>
                  <a:srgbClr val="8C2E2E"/>
                </a:solidFill>
                <a:latin typeface="Montaser Arabic"/>
                <a:ea typeface="Montaser Arabic"/>
                <a:cs typeface="Montaser Arabic"/>
                <a:sym typeface="Montaser Arabic"/>
              </a:rPr>
              <a:t>có thể là nhóm khách hàng trung thành</a:t>
            </a:r>
            <a:r>
              <a:rPr lang="en-US" sz="2791">
                <a:solidFill>
                  <a:srgbClr val="1848A0"/>
                </a:solidFill>
                <a:latin typeface="Montaser Arabic"/>
                <a:ea typeface="Montaser Arabic"/>
                <a:cs typeface="Montaser Arabic"/>
                <a:sym typeface="Montaser Arabic"/>
              </a:rPr>
              <a:t> và thường mang lại giá trị doanh thu cao cho doanh nghiệp.</a:t>
            </a:r>
          </a:p>
          <a:p>
            <a:pPr algn="just">
              <a:lnSpc>
                <a:spcPts val="3908"/>
              </a:lnSpc>
            </a:pPr>
          </a:p>
        </p:txBody>
      </p:sp>
      <p:sp>
        <p:nvSpPr>
          <p:cNvPr name="TextBox 18" id="18"/>
          <p:cNvSpPr txBox="true"/>
          <p:nvPr/>
        </p:nvSpPr>
        <p:spPr>
          <a:xfrm rot="0">
            <a:off x="1125195" y="478171"/>
            <a:ext cx="15513440" cy="502884"/>
          </a:xfrm>
          <a:prstGeom prst="rect">
            <a:avLst/>
          </a:prstGeom>
        </p:spPr>
        <p:txBody>
          <a:bodyPr anchor="t" rtlCol="false" tIns="0" lIns="0" bIns="0" rIns="0">
            <a:spAutoFit/>
          </a:bodyPr>
          <a:lstStyle/>
          <a:p>
            <a:pPr algn="l" marL="0" indent="0" lvl="0">
              <a:lnSpc>
                <a:spcPts val="4142"/>
              </a:lnSpc>
              <a:spcBef>
                <a:spcPct val="0"/>
              </a:spcBef>
            </a:pPr>
            <a:r>
              <a:rPr lang="en-US" b="true" sz="3001">
                <a:solidFill>
                  <a:srgbClr val="C5D9F3"/>
                </a:solidFill>
                <a:latin typeface="Montaser Arabic Bold"/>
                <a:ea typeface="Montaser Arabic Bold"/>
                <a:cs typeface="Montaser Arabic Bold"/>
                <a:sym typeface="Montaser Arabic Bold"/>
              </a:rPr>
              <a:t>3.2.1 TẦN SUẤT MUA SẮM CỦA CÁC NHÓM KHÁCH HÀNG THEO THỜI GIAN.</a:t>
            </a:r>
          </a:p>
        </p:txBody>
      </p:sp>
    </p:spTree>
  </p:cSld>
  <p:clrMapOvr>
    <a:masterClrMapping/>
  </p:clrMapOvr>
  <p:transition spd="fast">
    <p:circle/>
  </p:transition>
</p:sld>
</file>

<file path=ppt/slides/slide7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17123" y="9494174"/>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2602230" y="1751558"/>
            <a:ext cx="6848486" cy="0"/>
          </a:xfrm>
          <a:prstGeom prst="line">
            <a:avLst/>
          </a:prstGeom>
          <a:ln cap="flat" w="57150">
            <a:solidFill>
              <a:srgbClr val="1C53A3"/>
            </a:solidFill>
            <a:prstDash val="solid"/>
            <a:headEnd type="none" len="sm" w="sm"/>
            <a:tailEnd type="none" len="sm" w="sm"/>
          </a:ln>
        </p:spPr>
      </p:sp>
      <p:grpSp>
        <p:nvGrpSpPr>
          <p:cNvPr name="Group 5" id="5"/>
          <p:cNvGrpSpPr/>
          <p:nvPr/>
        </p:nvGrpSpPr>
        <p:grpSpPr>
          <a:xfrm rot="-5400000">
            <a:off x="8028482" y="-7563414"/>
            <a:ext cx="1693766" cy="17263961"/>
            <a:chOff x="0" y="0"/>
            <a:chExt cx="446095" cy="4546887"/>
          </a:xfrm>
        </p:grpSpPr>
        <p:sp>
          <p:nvSpPr>
            <p:cNvPr name="Freeform 6" id="6"/>
            <p:cNvSpPr/>
            <p:nvPr/>
          </p:nvSpPr>
          <p:spPr>
            <a:xfrm flipH="false" flipV="false" rot="0">
              <a:off x="0" y="0"/>
              <a:ext cx="446095" cy="4546887"/>
            </a:xfrm>
            <a:custGeom>
              <a:avLst/>
              <a:gdLst/>
              <a:ahLst/>
              <a:cxnLst/>
              <a:rect r="r" b="b" t="t" l="l"/>
              <a:pathLst>
                <a:path h="4546887" w="446095">
                  <a:moveTo>
                    <a:pt x="0" y="0"/>
                  </a:moveTo>
                  <a:lnTo>
                    <a:pt x="446095" y="0"/>
                  </a:lnTo>
                  <a:lnTo>
                    <a:pt x="446095" y="4546887"/>
                  </a:lnTo>
                  <a:lnTo>
                    <a:pt x="0" y="4546887"/>
                  </a:lnTo>
                  <a:close/>
                </a:path>
              </a:pathLst>
            </a:custGeom>
            <a:solidFill>
              <a:srgbClr val="1C53A3"/>
            </a:solidFill>
          </p:spPr>
        </p:sp>
        <p:sp>
          <p:nvSpPr>
            <p:cNvPr name="TextBox 7" id="7"/>
            <p:cNvSpPr txBox="true"/>
            <p:nvPr/>
          </p:nvSpPr>
          <p:spPr>
            <a:xfrm>
              <a:off x="0" y="-38100"/>
              <a:ext cx="446095" cy="458498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593738" y="573113"/>
            <a:ext cx="425574" cy="330940"/>
            <a:chOff x="0" y="0"/>
            <a:chExt cx="812800" cy="632061"/>
          </a:xfrm>
        </p:grpSpPr>
        <p:sp>
          <p:nvSpPr>
            <p:cNvPr name="Freeform 9" id="9"/>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A6B9DD"/>
            </a:solidFill>
          </p:spPr>
        </p:sp>
        <p:sp>
          <p:nvSpPr>
            <p:cNvPr name="TextBox 10" id="10"/>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Freeform 11" id="11"/>
          <p:cNvSpPr/>
          <p:nvPr/>
        </p:nvSpPr>
        <p:spPr>
          <a:xfrm flipH="false" flipV="false" rot="5400000">
            <a:off x="-720739" y="8940535"/>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4">
              <a:alphaModFix amt="61000"/>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5400000">
            <a:off x="3247317" y="9494174"/>
            <a:ext cx="647477" cy="647477"/>
          </a:xfrm>
          <a:custGeom>
            <a:avLst/>
            <a:gdLst/>
            <a:ahLst/>
            <a:cxnLst/>
            <a:rect r="r" b="b" t="t" l="l"/>
            <a:pathLst>
              <a:path h="647477" w="647477">
                <a:moveTo>
                  <a:pt x="0" y="0"/>
                </a:moveTo>
                <a:lnTo>
                  <a:pt x="647476" y="0"/>
                </a:lnTo>
                <a:lnTo>
                  <a:pt x="647476" y="647477"/>
                </a:lnTo>
                <a:lnTo>
                  <a:pt x="0" y="647477"/>
                </a:lnTo>
                <a:lnTo>
                  <a:pt x="0" y="0"/>
                </a:lnTo>
                <a:close/>
              </a:path>
            </a:pathLst>
          </a:custGeom>
          <a:blipFill>
            <a:blip r:embed="rId4">
              <a:alphaModFix amt="64000"/>
              <a:extLst>
                <a:ext uri="{96DAC541-7B7A-43D3-8B79-37D633B846F1}">
                  <asvg:svgBlip xmlns:asvg="http://schemas.microsoft.com/office/drawing/2016/SVG/main" r:embed="rId5"/>
                </a:ext>
              </a:extLst>
            </a:blip>
            <a:stretch>
              <a:fillRect l="0" t="0" r="0" b="0"/>
            </a:stretch>
          </a:blipFill>
        </p:spPr>
      </p:sp>
      <p:sp>
        <p:nvSpPr>
          <p:cNvPr name="AutoShape 13" id="13"/>
          <p:cNvSpPr/>
          <p:nvPr/>
        </p:nvSpPr>
        <p:spPr>
          <a:xfrm flipV="true">
            <a:off x="8856315" y="2279266"/>
            <a:ext cx="0" cy="7410762"/>
          </a:xfrm>
          <a:prstGeom prst="line">
            <a:avLst/>
          </a:prstGeom>
          <a:ln cap="flat" w="38100">
            <a:solidFill>
              <a:srgbClr val="A6B9DD"/>
            </a:solidFill>
            <a:prstDash val="solid"/>
            <a:headEnd type="none" len="sm" w="sm"/>
            <a:tailEnd type="none" len="sm" w="sm"/>
          </a:ln>
        </p:spPr>
      </p:sp>
      <p:sp>
        <p:nvSpPr>
          <p:cNvPr name="Freeform 14" id="14"/>
          <p:cNvSpPr/>
          <p:nvPr/>
        </p:nvSpPr>
        <p:spPr>
          <a:xfrm flipH="false" flipV="false" rot="0">
            <a:off x="641054" y="2987783"/>
            <a:ext cx="7625438" cy="5590801"/>
          </a:xfrm>
          <a:custGeom>
            <a:avLst/>
            <a:gdLst/>
            <a:ahLst/>
            <a:cxnLst/>
            <a:rect r="r" b="b" t="t" l="l"/>
            <a:pathLst>
              <a:path h="5590801" w="7625438">
                <a:moveTo>
                  <a:pt x="0" y="0"/>
                </a:moveTo>
                <a:lnTo>
                  <a:pt x="7625438" y="0"/>
                </a:lnTo>
                <a:lnTo>
                  <a:pt x="7625438" y="5590802"/>
                </a:lnTo>
                <a:lnTo>
                  <a:pt x="0" y="5590802"/>
                </a:lnTo>
                <a:lnTo>
                  <a:pt x="0" y="0"/>
                </a:lnTo>
                <a:close/>
              </a:path>
            </a:pathLst>
          </a:custGeom>
          <a:blipFill>
            <a:blip r:embed="rId6"/>
            <a:stretch>
              <a:fillRect l="0" t="-2294" r="0" b="0"/>
            </a:stretch>
          </a:blipFill>
        </p:spPr>
      </p:sp>
      <p:sp>
        <p:nvSpPr>
          <p:cNvPr name="TextBox 15" id="15"/>
          <p:cNvSpPr txBox="true"/>
          <p:nvPr/>
        </p:nvSpPr>
        <p:spPr>
          <a:xfrm rot="0">
            <a:off x="2054925" y="974202"/>
            <a:ext cx="14791582" cy="679434"/>
          </a:xfrm>
          <a:prstGeom prst="rect">
            <a:avLst/>
          </a:prstGeom>
        </p:spPr>
        <p:txBody>
          <a:bodyPr anchor="t" rtlCol="false" tIns="0" lIns="0" bIns="0" rIns="0">
            <a:spAutoFit/>
          </a:bodyPr>
          <a:lstStyle/>
          <a:p>
            <a:pPr algn="l">
              <a:lnSpc>
                <a:spcPts val="5600"/>
              </a:lnSpc>
            </a:pPr>
            <a:r>
              <a:rPr lang="en-US" sz="4000" b="true">
                <a:solidFill>
                  <a:srgbClr val="FBF9F1"/>
                </a:solidFill>
                <a:latin typeface="Montaser Arabic Bold"/>
                <a:ea typeface="Montaser Arabic Bold"/>
                <a:cs typeface="Montaser Arabic Bold"/>
                <a:sym typeface="Montaser Arabic Bold"/>
              </a:rPr>
              <a:t>c, Biểu đồ phân phối tần suất mua sắm của khách hàng</a:t>
            </a:r>
          </a:p>
        </p:txBody>
      </p:sp>
      <p:sp>
        <p:nvSpPr>
          <p:cNvPr name="TextBox 16" id="16"/>
          <p:cNvSpPr txBox="true"/>
          <p:nvPr/>
        </p:nvSpPr>
        <p:spPr>
          <a:xfrm rot="0">
            <a:off x="393905" y="2222116"/>
            <a:ext cx="1942767" cy="472179"/>
          </a:xfrm>
          <a:prstGeom prst="rect">
            <a:avLst/>
          </a:prstGeom>
        </p:spPr>
        <p:txBody>
          <a:bodyPr anchor="t" rtlCol="false" tIns="0" lIns="0" bIns="0" rIns="0">
            <a:spAutoFit/>
          </a:bodyPr>
          <a:lstStyle/>
          <a:p>
            <a:pPr algn="ctr">
              <a:lnSpc>
                <a:spcPts val="3899"/>
              </a:lnSpc>
            </a:pPr>
            <a:r>
              <a:rPr lang="en-US" sz="2785" b="true">
                <a:solidFill>
                  <a:srgbClr val="000000"/>
                </a:solidFill>
                <a:latin typeface="Montaser Arabic Bold"/>
                <a:ea typeface="Montaser Arabic Bold"/>
                <a:cs typeface="Montaser Arabic Bold"/>
                <a:sym typeface="Montaser Arabic Bold"/>
              </a:rPr>
              <a:t>Output:</a:t>
            </a:r>
          </a:p>
        </p:txBody>
      </p:sp>
      <p:sp>
        <p:nvSpPr>
          <p:cNvPr name="TextBox 17" id="17"/>
          <p:cNvSpPr txBox="true"/>
          <p:nvPr/>
        </p:nvSpPr>
        <p:spPr>
          <a:xfrm rot="0">
            <a:off x="9144000" y="2630201"/>
            <a:ext cx="8363345" cy="6791729"/>
          </a:xfrm>
          <a:prstGeom prst="rect">
            <a:avLst/>
          </a:prstGeom>
        </p:spPr>
        <p:txBody>
          <a:bodyPr anchor="t" rtlCol="false" tIns="0" lIns="0" bIns="0" rIns="0">
            <a:spAutoFit/>
          </a:bodyPr>
          <a:lstStyle/>
          <a:p>
            <a:pPr algn="just">
              <a:lnSpc>
                <a:spcPts val="4177"/>
              </a:lnSpc>
              <a:spcBef>
                <a:spcPct val="0"/>
              </a:spcBef>
            </a:pPr>
            <a:r>
              <a:rPr lang="en-US" b="true" sz="2984">
                <a:solidFill>
                  <a:srgbClr val="1848A0"/>
                </a:solidFill>
                <a:latin typeface="Montaser Arabic Bold"/>
                <a:ea typeface="Montaser Arabic Bold"/>
                <a:cs typeface="Montaser Arabic Bold"/>
                <a:sym typeface="Montaser Arabic Bold"/>
              </a:rPr>
              <a:t>Từ đó đưa ra một vài chiến lược:</a:t>
            </a:r>
          </a:p>
          <a:p>
            <a:pPr algn="just" marL="644264" indent="-322132" lvl="1">
              <a:lnSpc>
                <a:spcPts val="4177"/>
              </a:lnSpc>
              <a:buAutoNum type="arabicPeriod" startAt="1"/>
            </a:pPr>
            <a:r>
              <a:rPr lang="en-US" b="true" sz="2984">
                <a:solidFill>
                  <a:srgbClr val="8C2E2E"/>
                </a:solidFill>
                <a:latin typeface="Montaser Arabic Bold"/>
                <a:ea typeface="Montaser Arabic Bold"/>
                <a:cs typeface="Montaser Arabic Bold"/>
                <a:sym typeface="Montaser Arabic Bold"/>
              </a:rPr>
              <a:t>Chiến lược đối với nhóm "mua ít": </a:t>
            </a:r>
          </a:p>
          <a:p>
            <a:pPr algn="just">
              <a:lnSpc>
                <a:spcPts val="4177"/>
              </a:lnSpc>
              <a:spcBef>
                <a:spcPct val="0"/>
              </a:spcBef>
            </a:pPr>
            <a:r>
              <a:rPr lang="en-US" b="true" sz="2984">
                <a:solidFill>
                  <a:srgbClr val="1848A0"/>
                </a:solidFill>
                <a:latin typeface="Montaser Arabic Bold"/>
                <a:ea typeface="Montaser Arabic Bold"/>
                <a:cs typeface="Montaser Arabic Bold"/>
                <a:sym typeface="Montaser Arabic Bold"/>
              </a:rPr>
              <a:t>    </a:t>
            </a:r>
            <a:r>
              <a:rPr lang="en-US" sz="2984">
                <a:solidFill>
                  <a:srgbClr val="1848A0"/>
                </a:solidFill>
                <a:latin typeface="Montaser Arabic"/>
                <a:ea typeface="Montaser Arabic"/>
                <a:cs typeface="Montaser Arabic"/>
                <a:sym typeface="Montaser Arabic"/>
              </a:rPr>
              <a:t>Kích thích nhóm này tăng tần suất mua hàng.</a:t>
            </a:r>
          </a:p>
          <a:p>
            <a:pPr algn="just" marL="644264" indent="-322132" lvl="1">
              <a:lnSpc>
                <a:spcPts val="4177"/>
              </a:lnSpc>
              <a:spcBef>
                <a:spcPct val="0"/>
              </a:spcBef>
              <a:buFont typeface="Arial"/>
              <a:buChar char="•"/>
            </a:pPr>
            <a:r>
              <a:rPr lang="en-US" sz="2984">
                <a:solidFill>
                  <a:srgbClr val="1848A0"/>
                </a:solidFill>
                <a:latin typeface="Montaser Arabic"/>
                <a:ea typeface="Montaser Arabic"/>
                <a:cs typeface="Montaser Arabic"/>
                <a:sym typeface="Montaser Arabic"/>
              </a:rPr>
              <a:t>Gửi email hoặc tin nhắn cá nhân hóa với các chương trình khuyến mãi hấp dẫn.</a:t>
            </a:r>
          </a:p>
          <a:p>
            <a:pPr algn="just" marL="644264" indent="-322132" lvl="1">
              <a:lnSpc>
                <a:spcPts val="4177"/>
              </a:lnSpc>
              <a:spcBef>
                <a:spcPct val="0"/>
              </a:spcBef>
              <a:buFont typeface="Arial"/>
              <a:buChar char="•"/>
            </a:pPr>
            <a:r>
              <a:rPr lang="en-US" sz="2984">
                <a:solidFill>
                  <a:srgbClr val="1848A0"/>
                </a:solidFill>
                <a:latin typeface="Montaser Arabic"/>
                <a:ea typeface="Montaser Arabic"/>
                <a:cs typeface="Montaser Arabic"/>
                <a:sym typeface="Montaser Arabic"/>
              </a:rPr>
              <a:t>Triển khai các chương trình ưu đãi định kỳ như: </a:t>
            </a:r>
            <a:r>
              <a:rPr lang="en-US" sz="2984" i="true">
                <a:solidFill>
                  <a:srgbClr val="1848A0"/>
                </a:solidFill>
                <a:latin typeface="Montaser Arabic"/>
                <a:ea typeface="Montaser Arabic"/>
                <a:cs typeface="Montaser Arabic"/>
                <a:sym typeface="Montaser Arabic"/>
              </a:rPr>
              <a:t>"Mua lần đầu được giảm giá"</a:t>
            </a:r>
            <a:r>
              <a:rPr lang="en-US" sz="2984">
                <a:solidFill>
                  <a:srgbClr val="1848A0"/>
                </a:solidFill>
                <a:latin typeface="Montaser Arabic"/>
                <a:ea typeface="Montaser Arabic"/>
                <a:cs typeface="Montaser Arabic"/>
                <a:sym typeface="Montaser Arabic"/>
              </a:rPr>
              <a:t>, </a:t>
            </a:r>
            <a:r>
              <a:rPr lang="en-US" sz="2984" i="true">
                <a:solidFill>
                  <a:srgbClr val="1848A0"/>
                </a:solidFill>
                <a:latin typeface="Montaser Arabic"/>
                <a:ea typeface="Montaser Arabic"/>
                <a:cs typeface="Montaser Arabic"/>
                <a:sym typeface="Montaser Arabic"/>
              </a:rPr>
              <a:t>"Giảm giá cho lần mua thứ 2 trong vòng 1 tháng"</a:t>
            </a:r>
            <a:r>
              <a:rPr lang="en-US" sz="2984">
                <a:solidFill>
                  <a:srgbClr val="1848A0"/>
                </a:solidFill>
                <a:latin typeface="Montaser Arabic"/>
                <a:ea typeface="Montaser Arabic"/>
                <a:cs typeface="Montaser Arabic"/>
                <a:sym typeface="Montaser Arabic"/>
              </a:rPr>
              <a:t>.</a:t>
            </a:r>
          </a:p>
          <a:p>
            <a:pPr algn="just" marL="644264" indent="-322132" lvl="1">
              <a:lnSpc>
                <a:spcPts val="4177"/>
              </a:lnSpc>
              <a:buFont typeface="Arial"/>
              <a:buChar char="•"/>
            </a:pPr>
            <a:r>
              <a:rPr lang="en-US" sz="2984">
                <a:solidFill>
                  <a:srgbClr val="1848A0"/>
                </a:solidFill>
                <a:latin typeface="Montaser Arabic"/>
                <a:ea typeface="Montaser Arabic"/>
                <a:cs typeface="Montaser Arabic"/>
                <a:sym typeface="Montaser Arabic"/>
              </a:rPr>
              <a:t>Tìm hiểu lý do nhóm này ít mua: liệu có vấn đề về sản phẩm, giá cả, hoặc trải nghiệm mua sắm không.</a:t>
            </a:r>
          </a:p>
        </p:txBody>
      </p:sp>
      <p:sp>
        <p:nvSpPr>
          <p:cNvPr name="TextBox 18" id="18"/>
          <p:cNvSpPr txBox="true"/>
          <p:nvPr/>
        </p:nvSpPr>
        <p:spPr>
          <a:xfrm rot="0">
            <a:off x="1125195" y="478171"/>
            <a:ext cx="15513440" cy="502884"/>
          </a:xfrm>
          <a:prstGeom prst="rect">
            <a:avLst/>
          </a:prstGeom>
        </p:spPr>
        <p:txBody>
          <a:bodyPr anchor="t" rtlCol="false" tIns="0" lIns="0" bIns="0" rIns="0">
            <a:spAutoFit/>
          </a:bodyPr>
          <a:lstStyle/>
          <a:p>
            <a:pPr algn="l" marL="0" indent="0" lvl="0">
              <a:lnSpc>
                <a:spcPts val="4142"/>
              </a:lnSpc>
              <a:spcBef>
                <a:spcPct val="0"/>
              </a:spcBef>
            </a:pPr>
            <a:r>
              <a:rPr lang="en-US" b="true" sz="3001">
                <a:solidFill>
                  <a:srgbClr val="C5D9F3"/>
                </a:solidFill>
                <a:latin typeface="Montaser Arabic Bold"/>
                <a:ea typeface="Montaser Arabic Bold"/>
                <a:cs typeface="Montaser Arabic Bold"/>
                <a:sym typeface="Montaser Arabic Bold"/>
              </a:rPr>
              <a:t>3.2.1 TẦN SUẤT MUA SẮM CỦA CÁC NHÓM KHÁCH HÀNG THEO THỜI GIAN.</a:t>
            </a:r>
          </a:p>
        </p:txBody>
      </p:sp>
    </p:spTree>
  </p:cSld>
  <p:clrMapOvr>
    <a:masterClrMapping/>
  </p:clrMapOvr>
  <p:transition spd="fast">
    <p:circle/>
  </p:transition>
</p:sld>
</file>

<file path=ppt/slides/slide7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17123" y="9494174"/>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2602230" y="1751558"/>
            <a:ext cx="6848486" cy="0"/>
          </a:xfrm>
          <a:prstGeom prst="line">
            <a:avLst/>
          </a:prstGeom>
          <a:ln cap="flat" w="57150">
            <a:solidFill>
              <a:srgbClr val="1C53A3"/>
            </a:solidFill>
            <a:prstDash val="solid"/>
            <a:headEnd type="none" len="sm" w="sm"/>
            <a:tailEnd type="none" len="sm" w="sm"/>
          </a:ln>
        </p:spPr>
      </p:sp>
      <p:grpSp>
        <p:nvGrpSpPr>
          <p:cNvPr name="Group 5" id="5"/>
          <p:cNvGrpSpPr/>
          <p:nvPr/>
        </p:nvGrpSpPr>
        <p:grpSpPr>
          <a:xfrm rot="-5400000">
            <a:off x="8028482" y="-7563414"/>
            <a:ext cx="1693766" cy="17263961"/>
            <a:chOff x="0" y="0"/>
            <a:chExt cx="446095" cy="4546887"/>
          </a:xfrm>
        </p:grpSpPr>
        <p:sp>
          <p:nvSpPr>
            <p:cNvPr name="Freeform 6" id="6"/>
            <p:cNvSpPr/>
            <p:nvPr/>
          </p:nvSpPr>
          <p:spPr>
            <a:xfrm flipH="false" flipV="false" rot="0">
              <a:off x="0" y="0"/>
              <a:ext cx="446095" cy="4546887"/>
            </a:xfrm>
            <a:custGeom>
              <a:avLst/>
              <a:gdLst/>
              <a:ahLst/>
              <a:cxnLst/>
              <a:rect r="r" b="b" t="t" l="l"/>
              <a:pathLst>
                <a:path h="4546887" w="446095">
                  <a:moveTo>
                    <a:pt x="0" y="0"/>
                  </a:moveTo>
                  <a:lnTo>
                    <a:pt x="446095" y="0"/>
                  </a:lnTo>
                  <a:lnTo>
                    <a:pt x="446095" y="4546887"/>
                  </a:lnTo>
                  <a:lnTo>
                    <a:pt x="0" y="4546887"/>
                  </a:lnTo>
                  <a:close/>
                </a:path>
              </a:pathLst>
            </a:custGeom>
            <a:solidFill>
              <a:srgbClr val="1C53A3"/>
            </a:solidFill>
          </p:spPr>
        </p:sp>
        <p:sp>
          <p:nvSpPr>
            <p:cNvPr name="TextBox 7" id="7"/>
            <p:cNvSpPr txBox="true"/>
            <p:nvPr/>
          </p:nvSpPr>
          <p:spPr>
            <a:xfrm>
              <a:off x="0" y="-38100"/>
              <a:ext cx="446095" cy="458498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593738" y="573113"/>
            <a:ext cx="425574" cy="330940"/>
            <a:chOff x="0" y="0"/>
            <a:chExt cx="812800" cy="632061"/>
          </a:xfrm>
        </p:grpSpPr>
        <p:sp>
          <p:nvSpPr>
            <p:cNvPr name="Freeform 9" id="9"/>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A6B9DD"/>
            </a:solidFill>
          </p:spPr>
        </p:sp>
        <p:sp>
          <p:nvSpPr>
            <p:cNvPr name="TextBox 10" id="10"/>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Freeform 11" id="11"/>
          <p:cNvSpPr/>
          <p:nvPr/>
        </p:nvSpPr>
        <p:spPr>
          <a:xfrm flipH="false" flipV="false" rot="5400000">
            <a:off x="-720739" y="8940535"/>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4">
              <a:alphaModFix amt="61000"/>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5400000">
            <a:off x="3247317" y="9494174"/>
            <a:ext cx="647477" cy="647477"/>
          </a:xfrm>
          <a:custGeom>
            <a:avLst/>
            <a:gdLst/>
            <a:ahLst/>
            <a:cxnLst/>
            <a:rect r="r" b="b" t="t" l="l"/>
            <a:pathLst>
              <a:path h="647477" w="647477">
                <a:moveTo>
                  <a:pt x="0" y="0"/>
                </a:moveTo>
                <a:lnTo>
                  <a:pt x="647476" y="0"/>
                </a:lnTo>
                <a:lnTo>
                  <a:pt x="647476" y="647477"/>
                </a:lnTo>
                <a:lnTo>
                  <a:pt x="0" y="647477"/>
                </a:lnTo>
                <a:lnTo>
                  <a:pt x="0" y="0"/>
                </a:lnTo>
                <a:close/>
              </a:path>
            </a:pathLst>
          </a:custGeom>
          <a:blipFill>
            <a:blip r:embed="rId4">
              <a:alphaModFix amt="64000"/>
              <a:extLst>
                <a:ext uri="{96DAC541-7B7A-43D3-8B79-37D633B846F1}">
                  <asvg:svgBlip xmlns:asvg="http://schemas.microsoft.com/office/drawing/2016/SVG/main" r:embed="rId5"/>
                </a:ext>
              </a:extLst>
            </a:blip>
            <a:stretch>
              <a:fillRect l="0" t="0" r="0" b="0"/>
            </a:stretch>
          </a:blipFill>
        </p:spPr>
      </p:sp>
      <p:sp>
        <p:nvSpPr>
          <p:cNvPr name="AutoShape 13" id="13"/>
          <p:cNvSpPr/>
          <p:nvPr/>
        </p:nvSpPr>
        <p:spPr>
          <a:xfrm flipV="true">
            <a:off x="9336173" y="2248825"/>
            <a:ext cx="0" cy="7410762"/>
          </a:xfrm>
          <a:prstGeom prst="line">
            <a:avLst/>
          </a:prstGeom>
          <a:ln cap="flat" w="38100">
            <a:solidFill>
              <a:srgbClr val="A6B9DD"/>
            </a:solidFill>
            <a:prstDash val="solid"/>
            <a:headEnd type="none" len="sm" w="sm"/>
            <a:tailEnd type="none" len="sm" w="sm"/>
          </a:ln>
        </p:spPr>
      </p:sp>
      <p:sp>
        <p:nvSpPr>
          <p:cNvPr name="TextBox 14" id="14"/>
          <p:cNvSpPr txBox="true"/>
          <p:nvPr/>
        </p:nvSpPr>
        <p:spPr>
          <a:xfrm rot="0">
            <a:off x="2054925" y="974202"/>
            <a:ext cx="14791582" cy="679434"/>
          </a:xfrm>
          <a:prstGeom prst="rect">
            <a:avLst/>
          </a:prstGeom>
        </p:spPr>
        <p:txBody>
          <a:bodyPr anchor="t" rtlCol="false" tIns="0" lIns="0" bIns="0" rIns="0">
            <a:spAutoFit/>
          </a:bodyPr>
          <a:lstStyle/>
          <a:p>
            <a:pPr algn="l">
              <a:lnSpc>
                <a:spcPts val="5600"/>
              </a:lnSpc>
            </a:pPr>
            <a:r>
              <a:rPr lang="en-US" sz="4000" b="true">
                <a:solidFill>
                  <a:srgbClr val="FBF9F1"/>
                </a:solidFill>
                <a:latin typeface="Montaser Arabic Bold"/>
                <a:ea typeface="Montaser Arabic Bold"/>
                <a:cs typeface="Montaser Arabic Bold"/>
                <a:sym typeface="Montaser Arabic Bold"/>
              </a:rPr>
              <a:t>c, Biểu đồ phân phối tần suất mua sắm của khách hàng</a:t>
            </a:r>
          </a:p>
        </p:txBody>
      </p:sp>
      <p:sp>
        <p:nvSpPr>
          <p:cNvPr name="TextBox 15" id="15"/>
          <p:cNvSpPr txBox="true"/>
          <p:nvPr/>
        </p:nvSpPr>
        <p:spPr>
          <a:xfrm rot="0">
            <a:off x="355267" y="2433176"/>
            <a:ext cx="8685631" cy="6161740"/>
          </a:xfrm>
          <a:prstGeom prst="rect">
            <a:avLst/>
          </a:prstGeom>
        </p:spPr>
        <p:txBody>
          <a:bodyPr anchor="t" rtlCol="false" tIns="0" lIns="0" bIns="0" rIns="0">
            <a:spAutoFit/>
          </a:bodyPr>
          <a:lstStyle/>
          <a:p>
            <a:pPr algn="just">
              <a:lnSpc>
                <a:spcPts val="4106"/>
              </a:lnSpc>
              <a:spcBef>
                <a:spcPct val="0"/>
              </a:spcBef>
            </a:pPr>
            <a:r>
              <a:rPr lang="en-US" b="true" sz="2933">
                <a:solidFill>
                  <a:srgbClr val="8C2E2E"/>
                </a:solidFill>
                <a:latin typeface="Montaser Arabic Bold"/>
                <a:ea typeface="Montaser Arabic Bold"/>
                <a:cs typeface="Montaser Arabic Bold"/>
                <a:sym typeface="Montaser Arabic Bold"/>
              </a:rPr>
              <a:t>2. </a:t>
            </a:r>
            <a:r>
              <a:rPr lang="en-US" b="true" sz="2933">
                <a:solidFill>
                  <a:srgbClr val="8C2E2E"/>
                </a:solidFill>
                <a:latin typeface="Montaser Arabic Bold"/>
                <a:ea typeface="Montaser Arabic Bold"/>
                <a:cs typeface="Montaser Arabic Bold"/>
                <a:sym typeface="Montaser Arabic Bold"/>
              </a:rPr>
              <a:t>Chiến lược đ</a:t>
            </a:r>
            <a:r>
              <a:rPr lang="en-US" b="true" sz="2933">
                <a:solidFill>
                  <a:srgbClr val="8C2E2E"/>
                </a:solidFill>
                <a:latin typeface="Montaser Arabic Bold"/>
                <a:ea typeface="Montaser Arabic Bold"/>
                <a:cs typeface="Montaser Arabic Bold"/>
                <a:sym typeface="Montaser Arabic Bold"/>
              </a:rPr>
              <a:t>ối với nhóm "mua trung bình": </a:t>
            </a:r>
          </a:p>
          <a:p>
            <a:pPr algn="just">
              <a:lnSpc>
                <a:spcPts val="4106"/>
              </a:lnSpc>
              <a:spcBef>
                <a:spcPct val="0"/>
              </a:spcBef>
            </a:pPr>
            <a:r>
              <a:rPr lang="en-US" sz="2933">
                <a:solidFill>
                  <a:srgbClr val="1848A0"/>
                </a:solidFill>
                <a:latin typeface="Montaser Arabic"/>
                <a:ea typeface="Montaser Arabic"/>
                <a:cs typeface="Montaser Arabic"/>
                <a:sym typeface="Montaser Arabic"/>
              </a:rPr>
              <a:t>Chuyển đổi một phần nhóm này thành nhóm "mua nhiều".</a:t>
            </a:r>
          </a:p>
          <a:p>
            <a:pPr algn="just" marL="633256" indent="-316628" lvl="1">
              <a:lnSpc>
                <a:spcPts val="4106"/>
              </a:lnSpc>
              <a:spcBef>
                <a:spcPct val="0"/>
              </a:spcBef>
              <a:buFont typeface="Arial"/>
              <a:buChar char="•"/>
            </a:pPr>
            <a:r>
              <a:rPr lang="en-US" sz="2933">
                <a:solidFill>
                  <a:srgbClr val="1848A0"/>
                </a:solidFill>
                <a:latin typeface="Montaser Arabic"/>
                <a:ea typeface="Montaser Arabic"/>
                <a:cs typeface="Montaser Arabic"/>
                <a:sym typeface="Montaser Arabic"/>
              </a:rPr>
              <a:t>Xây dựng các chương trình khách hàng thân thiết, tích điểm đổi quà để khuyến khích mua thêm.</a:t>
            </a:r>
          </a:p>
          <a:p>
            <a:pPr algn="just" marL="633256" indent="-316628" lvl="1">
              <a:lnSpc>
                <a:spcPts val="4106"/>
              </a:lnSpc>
              <a:spcBef>
                <a:spcPct val="0"/>
              </a:spcBef>
              <a:buFont typeface="Arial"/>
              <a:buChar char="•"/>
            </a:pPr>
            <a:r>
              <a:rPr lang="en-US" sz="2933">
                <a:solidFill>
                  <a:srgbClr val="1848A0"/>
                </a:solidFill>
                <a:latin typeface="Montaser Arabic"/>
                <a:ea typeface="Montaser Arabic"/>
                <a:cs typeface="Montaser Arabic"/>
                <a:sym typeface="Montaser Arabic"/>
              </a:rPr>
              <a:t>Đưa ra các gói combo hoặc giảm giá theo mức độ mua sắm (</a:t>
            </a:r>
            <a:r>
              <a:rPr lang="en-US" sz="2933" i="true">
                <a:solidFill>
                  <a:srgbClr val="1848A0"/>
                </a:solidFill>
                <a:latin typeface="Montaser Arabic"/>
                <a:ea typeface="Montaser Arabic"/>
                <a:cs typeface="Montaser Arabic"/>
                <a:sym typeface="Montaser Arabic"/>
              </a:rPr>
              <a:t>mua nhiều giảm nhiều</a:t>
            </a:r>
            <a:r>
              <a:rPr lang="en-US" sz="2933">
                <a:solidFill>
                  <a:srgbClr val="1848A0"/>
                </a:solidFill>
                <a:latin typeface="Montaser Arabic"/>
                <a:ea typeface="Montaser Arabic"/>
                <a:cs typeface="Montaser Arabic"/>
                <a:sym typeface="Montaser Arabic"/>
              </a:rPr>
              <a:t>).</a:t>
            </a:r>
          </a:p>
          <a:p>
            <a:pPr algn="just" marL="633256" indent="-316628" lvl="1">
              <a:lnSpc>
                <a:spcPts val="4106"/>
              </a:lnSpc>
              <a:spcBef>
                <a:spcPct val="0"/>
              </a:spcBef>
              <a:buFont typeface="Arial"/>
              <a:buChar char="•"/>
            </a:pPr>
            <a:r>
              <a:rPr lang="en-US" sz="2933">
                <a:solidFill>
                  <a:srgbClr val="1848A0"/>
                </a:solidFill>
                <a:latin typeface="Montaser Arabic"/>
                <a:ea typeface="Montaser Arabic"/>
                <a:cs typeface="Montaser Arabic"/>
                <a:sym typeface="Montaser Arabic"/>
              </a:rPr>
              <a:t>Tăng sự gắn kết qua chiến dịch cá nhân hóa, đề xuất sản phẩm phù hợp dựa trên lịch sử mua hàng.</a:t>
            </a:r>
          </a:p>
          <a:p>
            <a:pPr algn="just">
              <a:lnSpc>
                <a:spcPts val="4106"/>
              </a:lnSpc>
            </a:pPr>
          </a:p>
        </p:txBody>
      </p:sp>
      <p:sp>
        <p:nvSpPr>
          <p:cNvPr name="TextBox 16" id="16"/>
          <p:cNvSpPr txBox="true"/>
          <p:nvPr/>
        </p:nvSpPr>
        <p:spPr>
          <a:xfrm rot="0">
            <a:off x="9629821" y="2456839"/>
            <a:ext cx="8315906" cy="5504401"/>
          </a:xfrm>
          <a:prstGeom prst="rect">
            <a:avLst/>
          </a:prstGeom>
        </p:spPr>
        <p:txBody>
          <a:bodyPr anchor="t" rtlCol="false" tIns="0" lIns="0" bIns="0" rIns="0">
            <a:spAutoFit/>
          </a:bodyPr>
          <a:lstStyle/>
          <a:p>
            <a:pPr algn="just">
              <a:lnSpc>
                <a:spcPts val="4369"/>
              </a:lnSpc>
              <a:spcBef>
                <a:spcPct val="0"/>
              </a:spcBef>
            </a:pPr>
            <a:r>
              <a:rPr lang="en-US" b="true" sz="3121">
                <a:solidFill>
                  <a:srgbClr val="8C2E2E"/>
                </a:solidFill>
                <a:latin typeface="Montaser Arabic Bold"/>
                <a:ea typeface="Montaser Arabic Bold"/>
                <a:cs typeface="Montaser Arabic Bold"/>
                <a:sym typeface="Montaser Arabic Bold"/>
              </a:rPr>
              <a:t>3. </a:t>
            </a:r>
            <a:r>
              <a:rPr lang="en-US" b="true" sz="3121">
                <a:solidFill>
                  <a:srgbClr val="8C2E2E"/>
                </a:solidFill>
                <a:latin typeface="Montaser Arabic Bold"/>
                <a:ea typeface="Montaser Arabic Bold"/>
                <a:cs typeface="Montaser Arabic Bold"/>
                <a:sym typeface="Montaser Arabic Bold"/>
              </a:rPr>
              <a:t>Chiến lược đ</a:t>
            </a:r>
            <a:r>
              <a:rPr lang="en-US" b="true" sz="3121">
                <a:solidFill>
                  <a:srgbClr val="8C2E2E"/>
                </a:solidFill>
                <a:latin typeface="Montaser Arabic Bold"/>
                <a:ea typeface="Montaser Arabic Bold"/>
                <a:cs typeface="Montaser Arabic Bold"/>
                <a:sym typeface="Montaser Arabic Bold"/>
              </a:rPr>
              <a:t>ối với nhóm "mua nhiều":</a:t>
            </a:r>
            <a:r>
              <a:rPr lang="en-US" b="true" sz="3121">
                <a:solidFill>
                  <a:srgbClr val="1848A0"/>
                </a:solidFill>
                <a:latin typeface="Montaser Arabic Bold"/>
                <a:ea typeface="Montaser Arabic Bold"/>
                <a:cs typeface="Montaser Arabic Bold"/>
                <a:sym typeface="Montaser Arabic Bold"/>
              </a:rPr>
              <a:t> </a:t>
            </a:r>
          </a:p>
          <a:p>
            <a:pPr algn="just">
              <a:lnSpc>
                <a:spcPts val="4369"/>
              </a:lnSpc>
              <a:spcBef>
                <a:spcPct val="0"/>
              </a:spcBef>
            </a:pPr>
            <a:r>
              <a:rPr lang="en-US" sz="3121">
                <a:solidFill>
                  <a:srgbClr val="1848A0"/>
                </a:solidFill>
                <a:latin typeface="Montaser Arabic"/>
                <a:ea typeface="Montaser Arabic"/>
                <a:cs typeface="Montaser Arabic"/>
                <a:sym typeface="Montaser Arabic"/>
              </a:rPr>
              <a:t>Giữ chân nhóm khách hàng trung thành và tăng giá trị giao dịch trung bình.</a:t>
            </a:r>
          </a:p>
          <a:p>
            <a:pPr algn="just" marL="673877" indent="-336939" lvl="1">
              <a:lnSpc>
                <a:spcPts val="4369"/>
              </a:lnSpc>
              <a:spcBef>
                <a:spcPct val="0"/>
              </a:spcBef>
              <a:buFont typeface="Arial"/>
              <a:buChar char="•"/>
            </a:pPr>
            <a:r>
              <a:rPr lang="en-US" sz="3121">
                <a:solidFill>
                  <a:srgbClr val="1848A0"/>
                </a:solidFill>
                <a:latin typeface="Montaser Arabic"/>
                <a:ea typeface="Montaser Arabic"/>
                <a:cs typeface="Montaser Arabic"/>
                <a:sym typeface="Montaser Arabic"/>
              </a:rPr>
              <a:t>Tạo các gói ưu đãi độc quyền cho nhóm này (</a:t>
            </a:r>
            <a:r>
              <a:rPr lang="en-US" sz="3121" i="true">
                <a:solidFill>
                  <a:srgbClr val="1848A0"/>
                </a:solidFill>
                <a:latin typeface="Montaser Arabic"/>
                <a:ea typeface="Montaser Arabic"/>
                <a:cs typeface="Montaser Arabic"/>
                <a:sym typeface="Montaser Arabic"/>
              </a:rPr>
              <a:t>VIP-exclusive discounts</a:t>
            </a:r>
            <a:r>
              <a:rPr lang="en-US" sz="3121">
                <a:solidFill>
                  <a:srgbClr val="1848A0"/>
                </a:solidFill>
                <a:latin typeface="Montaser Arabic"/>
                <a:ea typeface="Montaser Arabic"/>
                <a:cs typeface="Montaser Arabic"/>
                <a:sym typeface="Montaser Arabic"/>
              </a:rPr>
              <a:t>, miễn phí giao hàng,...).</a:t>
            </a:r>
          </a:p>
          <a:p>
            <a:pPr algn="just" marL="673877" indent="-336939" lvl="1">
              <a:lnSpc>
                <a:spcPts val="4369"/>
              </a:lnSpc>
              <a:spcBef>
                <a:spcPct val="0"/>
              </a:spcBef>
              <a:buFont typeface="Arial"/>
              <a:buChar char="•"/>
            </a:pPr>
            <a:r>
              <a:rPr lang="en-US" sz="3121">
                <a:solidFill>
                  <a:srgbClr val="1848A0"/>
                </a:solidFill>
                <a:latin typeface="Montaser Arabic"/>
                <a:ea typeface="Montaser Arabic"/>
                <a:cs typeface="Montaser Arabic"/>
                <a:sym typeface="Montaser Arabic"/>
              </a:rPr>
              <a:t>Khuyến khích họ giới thiệu thêm bạn bè (chương trình </a:t>
            </a:r>
            <a:r>
              <a:rPr lang="en-US" sz="3121" i="true">
                <a:solidFill>
                  <a:srgbClr val="1848A0"/>
                </a:solidFill>
                <a:latin typeface="Montaser Arabic"/>
                <a:ea typeface="Montaser Arabic"/>
                <a:cs typeface="Montaser Arabic"/>
                <a:sym typeface="Montaser Arabic"/>
              </a:rPr>
              <a:t>refer-a-friend</a:t>
            </a:r>
            <a:r>
              <a:rPr lang="en-US" sz="3121">
                <a:solidFill>
                  <a:srgbClr val="1848A0"/>
                </a:solidFill>
                <a:latin typeface="Montaser Arabic"/>
                <a:ea typeface="Montaser Arabic"/>
                <a:cs typeface="Montaser Arabic"/>
                <a:sym typeface="Montaser Arabic"/>
              </a:rPr>
              <a:t>).</a:t>
            </a:r>
          </a:p>
          <a:p>
            <a:pPr algn="just" marL="673877" indent="-336939" lvl="1">
              <a:lnSpc>
                <a:spcPts val="4369"/>
              </a:lnSpc>
              <a:buFont typeface="Arial"/>
              <a:buChar char="•"/>
            </a:pPr>
            <a:r>
              <a:rPr lang="en-US" sz="3121">
                <a:solidFill>
                  <a:srgbClr val="1848A0"/>
                </a:solidFill>
                <a:latin typeface="Montaser Arabic"/>
                <a:ea typeface="Montaser Arabic"/>
                <a:cs typeface="Montaser Arabic"/>
                <a:sym typeface="Montaser Arabic"/>
              </a:rPr>
              <a:t>Tặng quà hoặc ưu đãi cho khách hàng vào các dịp đặc biệt (sinh nhật, lễ tết).</a:t>
            </a:r>
          </a:p>
        </p:txBody>
      </p:sp>
      <p:sp>
        <p:nvSpPr>
          <p:cNvPr name="TextBox 17" id="17"/>
          <p:cNvSpPr txBox="true"/>
          <p:nvPr/>
        </p:nvSpPr>
        <p:spPr>
          <a:xfrm rot="0">
            <a:off x="1125195" y="478171"/>
            <a:ext cx="15513440" cy="502884"/>
          </a:xfrm>
          <a:prstGeom prst="rect">
            <a:avLst/>
          </a:prstGeom>
        </p:spPr>
        <p:txBody>
          <a:bodyPr anchor="t" rtlCol="false" tIns="0" lIns="0" bIns="0" rIns="0">
            <a:spAutoFit/>
          </a:bodyPr>
          <a:lstStyle/>
          <a:p>
            <a:pPr algn="l" marL="0" indent="0" lvl="0">
              <a:lnSpc>
                <a:spcPts val="4142"/>
              </a:lnSpc>
              <a:spcBef>
                <a:spcPct val="0"/>
              </a:spcBef>
            </a:pPr>
            <a:r>
              <a:rPr lang="en-US" b="true" sz="3001">
                <a:solidFill>
                  <a:srgbClr val="C5D9F3"/>
                </a:solidFill>
                <a:latin typeface="Montaser Arabic Bold"/>
                <a:ea typeface="Montaser Arabic Bold"/>
                <a:cs typeface="Montaser Arabic Bold"/>
                <a:sym typeface="Montaser Arabic Bold"/>
              </a:rPr>
              <a:t>3.2.1 TẦN SUẤT MUA SẮM CỦA CÁC NHÓM KHÁCH HÀNG THEO THỜI GIAN.</a:t>
            </a:r>
          </a:p>
        </p:txBody>
      </p:sp>
    </p:spTree>
  </p:cSld>
  <p:clrMapOvr>
    <a:masterClrMapping/>
  </p:clrMapOvr>
  <p:transition spd="fast">
    <p:circle/>
  </p:transition>
</p:sld>
</file>

<file path=ppt/slides/slide7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17123" y="9494174"/>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2602230" y="1751558"/>
            <a:ext cx="6848486" cy="0"/>
          </a:xfrm>
          <a:prstGeom prst="line">
            <a:avLst/>
          </a:prstGeom>
          <a:ln cap="flat" w="57150">
            <a:solidFill>
              <a:srgbClr val="1C53A3"/>
            </a:solidFill>
            <a:prstDash val="solid"/>
            <a:headEnd type="none" len="sm" w="sm"/>
            <a:tailEnd type="none" len="sm" w="sm"/>
          </a:ln>
        </p:spPr>
      </p:sp>
      <p:grpSp>
        <p:nvGrpSpPr>
          <p:cNvPr name="Group 5" id="5"/>
          <p:cNvGrpSpPr/>
          <p:nvPr/>
        </p:nvGrpSpPr>
        <p:grpSpPr>
          <a:xfrm rot="-5400000">
            <a:off x="7672872" y="-7207804"/>
            <a:ext cx="1693766" cy="16552741"/>
            <a:chOff x="0" y="0"/>
            <a:chExt cx="446095" cy="4359570"/>
          </a:xfrm>
        </p:grpSpPr>
        <p:sp>
          <p:nvSpPr>
            <p:cNvPr name="Freeform 6" id="6"/>
            <p:cNvSpPr/>
            <p:nvPr/>
          </p:nvSpPr>
          <p:spPr>
            <a:xfrm flipH="false" flipV="false" rot="0">
              <a:off x="0" y="0"/>
              <a:ext cx="446095" cy="4359570"/>
            </a:xfrm>
            <a:custGeom>
              <a:avLst/>
              <a:gdLst/>
              <a:ahLst/>
              <a:cxnLst/>
              <a:rect r="r" b="b" t="t" l="l"/>
              <a:pathLst>
                <a:path h="4359570" w="446095">
                  <a:moveTo>
                    <a:pt x="0" y="0"/>
                  </a:moveTo>
                  <a:lnTo>
                    <a:pt x="446095" y="0"/>
                  </a:lnTo>
                  <a:lnTo>
                    <a:pt x="446095" y="4359570"/>
                  </a:lnTo>
                  <a:lnTo>
                    <a:pt x="0" y="4359570"/>
                  </a:lnTo>
                  <a:close/>
                </a:path>
              </a:pathLst>
            </a:custGeom>
            <a:solidFill>
              <a:srgbClr val="1C53A3"/>
            </a:solidFill>
          </p:spPr>
        </p:sp>
        <p:sp>
          <p:nvSpPr>
            <p:cNvPr name="TextBox 7" id="7"/>
            <p:cNvSpPr txBox="true"/>
            <p:nvPr/>
          </p:nvSpPr>
          <p:spPr>
            <a:xfrm>
              <a:off x="0" y="-38100"/>
              <a:ext cx="446095" cy="439767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593738" y="573113"/>
            <a:ext cx="425574" cy="330940"/>
            <a:chOff x="0" y="0"/>
            <a:chExt cx="812800" cy="632061"/>
          </a:xfrm>
        </p:grpSpPr>
        <p:sp>
          <p:nvSpPr>
            <p:cNvPr name="Freeform 9" id="9"/>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A6B9DD"/>
            </a:solidFill>
          </p:spPr>
        </p:sp>
        <p:sp>
          <p:nvSpPr>
            <p:cNvPr name="TextBox 10" id="10"/>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Freeform 11" id="11"/>
          <p:cNvSpPr/>
          <p:nvPr/>
        </p:nvSpPr>
        <p:spPr>
          <a:xfrm flipH="false" flipV="false" rot="5400000">
            <a:off x="16638635" y="8016094"/>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4">
              <a:alphaModFix amt="61000"/>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5400000">
            <a:off x="15740358" y="8799914"/>
            <a:ext cx="647477" cy="647477"/>
          </a:xfrm>
          <a:custGeom>
            <a:avLst/>
            <a:gdLst/>
            <a:ahLst/>
            <a:cxnLst/>
            <a:rect r="r" b="b" t="t" l="l"/>
            <a:pathLst>
              <a:path h="647477" w="647477">
                <a:moveTo>
                  <a:pt x="0" y="0"/>
                </a:moveTo>
                <a:lnTo>
                  <a:pt x="647477" y="0"/>
                </a:lnTo>
                <a:lnTo>
                  <a:pt x="647477" y="647477"/>
                </a:lnTo>
                <a:lnTo>
                  <a:pt x="0" y="647477"/>
                </a:lnTo>
                <a:lnTo>
                  <a:pt x="0" y="0"/>
                </a:lnTo>
                <a:close/>
              </a:path>
            </a:pathLst>
          </a:custGeom>
          <a:blipFill>
            <a:blip r:embed="rId4">
              <a:alphaModFix amt="64000"/>
              <a:extLst>
                <a:ext uri="{96DAC541-7B7A-43D3-8B79-37D633B846F1}">
                  <asvg:svgBlip xmlns:asvg="http://schemas.microsoft.com/office/drawing/2016/SVG/main" r:embed="rId5"/>
                </a:ext>
              </a:extLst>
            </a:blip>
            <a:stretch>
              <a:fillRect l="0" t="0" r="0" b="0"/>
            </a:stretch>
          </a:blipFill>
        </p:spPr>
      </p:sp>
      <p:sp>
        <p:nvSpPr>
          <p:cNvPr name="AutoShape 13" id="13"/>
          <p:cNvSpPr/>
          <p:nvPr/>
        </p:nvSpPr>
        <p:spPr>
          <a:xfrm flipV="true">
            <a:off x="7859999" y="2305975"/>
            <a:ext cx="0" cy="7410762"/>
          </a:xfrm>
          <a:prstGeom prst="line">
            <a:avLst/>
          </a:prstGeom>
          <a:ln cap="flat" w="38100">
            <a:solidFill>
              <a:srgbClr val="A6B9DD"/>
            </a:solidFill>
            <a:prstDash val="solid"/>
            <a:headEnd type="none" len="sm" w="sm"/>
            <a:tailEnd type="none" len="sm" w="sm"/>
          </a:ln>
        </p:spPr>
      </p:sp>
      <p:sp>
        <p:nvSpPr>
          <p:cNvPr name="Freeform 14" id="14"/>
          <p:cNvSpPr/>
          <p:nvPr/>
        </p:nvSpPr>
        <p:spPr>
          <a:xfrm flipH="false" flipV="false" rot="0">
            <a:off x="1433547" y="2694464"/>
            <a:ext cx="4969328" cy="7186614"/>
          </a:xfrm>
          <a:custGeom>
            <a:avLst/>
            <a:gdLst/>
            <a:ahLst/>
            <a:cxnLst/>
            <a:rect r="r" b="b" t="t" l="l"/>
            <a:pathLst>
              <a:path h="7186614" w="4969328">
                <a:moveTo>
                  <a:pt x="0" y="0"/>
                </a:moveTo>
                <a:lnTo>
                  <a:pt x="4969329" y="0"/>
                </a:lnTo>
                <a:lnTo>
                  <a:pt x="4969329" y="7186614"/>
                </a:lnTo>
                <a:lnTo>
                  <a:pt x="0" y="7186614"/>
                </a:lnTo>
                <a:lnTo>
                  <a:pt x="0" y="0"/>
                </a:lnTo>
                <a:close/>
              </a:path>
            </a:pathLst>
          </a:custGeom>
          <a:blipFill>
            <a:blip r:embed="rId6"/>
            <a:stretch>
              <a:fillRect l="0" t="0" r="0" b="0"/>
            </a:stretch>
          </a:blipFill>
        </p:spPr>
      </p:sp>
      <p:sp>
        <p:nvSpPr>
          <p:cNvPr name="TextBox 15" id="15"/>
          <p:cNvSpPr txBox="true"/>
          <p:nvPr/>
        </p:nvSpPr>
        <p:spPr>
          <a:xfrm rot="0">
            <a:off x="1125195" y="478171"/>
            <a:ext cx="12110127" cy="519648"/>
          </a:xfrm>
          <a:prstGeom prst="rect">
            <a:avLst/>
          </a:prstGeom>
        </p:spPr>
        <p:txBody>
          <a:bodyPr anchor="t" rtlCol="false" tIns="0" lIns="0" bIns="0" rIns="0">
            <a:spAutoFit/>
          </a:bodyPr>
          <a:lstStyle/>
          <a:p>
            <a:pPr algn="l" marL="0" indent="0" lvl="0">
              <a:lnSpc>
                <a:spcPts val="4280"/>
              </a:lnSpc>
              <a:spcBef>
                <a:spcPct val="0"/>
              </a:spcBef>
            </a:pPr>
            <a:r>
              <a:rPr lang="en-US" b="true" sz="3101">
                <a:solidFill>
                  <a:srgbClr val="C5D9F3"/>
                </a:solidFill>
                <a:latin typeface="Montaser Arabic Bold"/>
                <a:ea typeface="Montaser Arabic Bold"/>
                <a:cs typeface="Montaser Arabic Bold"/>
                <a:sym typeface="Montaser Arabic Bold"/>
              </a:rPr>
              <a:t>3.2.2 TẦN SUẤT GIAO DỊCH TỪNG THÁNG (THEO NĂM) </a:t>
            </a:r>
          </a:p>
        </p:txBody>
      </p:sp>
      <p:sp>
        <p:nvSpPr>
          <p:cNvPr name="TextBox 16" id="16"/>
          <p:cNvSpPr txBox="true"/>
          <p:nvPr/>
        </p:nvSpPr>
        <p:spPr>
          <a:xfrm rot="0">
            <a:off x="2347210" y="1080199"/>
            <a:ext cx="9965808" cy="671359"/>
          </a:xfrm>
          <a:prstGeom prst="rect">
            <a:avLst/>
          </a:prstGeom>
        </p:spPr>
        <p:txBody>
          <a:bodyPr anchor="t" rtlCol="false" tIns="0" lIns="0" bIns="0" rIns="0">
            <a:spAutoFit/>
          </a:bodyPr>
          <a:lstStyle/>
          <a:p>
            <a:pPr algn="l">
              <a:lnSpc>
                <a:spcPts val="5520"/>
              </a:lnSpc>
            </a:pPr>
            <a:r>
              <a:rPr lang="en-US" sz="3943" b="true">
                <a:solidFill>
                  <a:srgbClr val="FBF9F1"/>
                </a:solidFill>
                <a:latin typeface="Montaser Arabic Bold"/>
                <a:ea typeface="Montaser Arabic Bold"/>
                <a:cs typeface="Montaser Arabic Bold"/>
                <a:sym typeface="Montaser Arabic Bold"/>
              </a:rPr>
              <a:t>a, Tần suất giao dịch của khách hàng</a:t>
            </a:r>
          </a:p>
        </p:txBody>
      </p:sp>
      <p:sp>
        <p:nvSpPr>
          <p:cNvPr name="TextBox 17" id="17"/>
          <p:cNvSpPr txBox="true"/>
          <p:nvPr/>
        </p:nvSpPr>
        <p:spPr>
          <a:xfrm rot="0">
            <a:off x="1433547" y="2041310"/>
            <a:ext cx="1942767" cy="472179"/>
          </a:xfrm>
          <a:prstGeom prst="rect">
            <a:avLst/>
          </a:prstGeom>
        </p:spPr>
        <p:txBody>
          <a:bodyPr anchor="t" rtlCol="false" tIns="0" lIns="0" bIns="0" rIns="0">
            <a:spAutoFit/>
          </a:bodyPr>
          <a:lstStyle/>
          <a:p>
            <a:pPr algn="ctr">
              <a:lnSpc>
                <a:spcPts val="3899"/>
              </a:lnSpc>
            </a:pPr>
            <a:r>
              <a:rPr lang="en-US" sz="2785" b="true">
                <a:solidFill>
                  <a:srgbClr val="000000"/>
                </a:solidFill>
                <a:latin typeface="Montaser Arabic Bold"/>
                <a:ea typeface="Montaser Arabic Bold"/>
                <a:cs typeface="Montaser Arabic Bold"/>
                <a:sym typeface="Montaser Arabic Bold"/>
              </a:rPr>
              <a:t>Output:</a:t>
            </a:r>
          </a:p>
        </p:txBody>
      </p:sp>
      <p:sp>
        <p:nvSpPr>
          <p:cNvPr name="TextBox 18" id="18"/>
          <p:cNvSpPr txBox="true"/>
          <p:nvPr/>
        </p:nvSpPr>
        <p:spPr>
          <a:xfrm rot="0">
            <a:off x="8771444" y="2921108"/>
            <a:ext cx="7867191" cy="3245803"/>
          </a:xfrm>
          <a:prstGeom prst="rect">
            <a:avLst/>
          </a:prstGeom>
        </p:spPr>
        <p:txBody>
          <a:bodyPr anchor="t" rtlCol="false" tIns="0" lIns="0" bIns="0" rIns="0">
            <a:spAutoFit/>
          </a:bodyPr>
          <a:lstStyle/>
          <a:p>
            <a:pPr algn="just">
              <a:lnSpc>
                <a:spcPts val="4322"/>
              </a:lnSpc>
            </a:pPr>
            <a:r>
              <a:rPr lang="en-US" sz="3087">
                <a:solidFill>
                  <a:srgbClr val="1848A0"/>
                </a:solidFill>
                <a:latin typeface="Montaser Arabic"/>
                <a:ea typeface="Montaser Arabic"/>
                <a:cs typeface="Montaser Arabic"/>
                <a:sym typeface="Montaser Arabic"/>
              </a:rPr>
              <a:t>→ Qua đoạn Output trên là phần thống kê số lượng giao dịch từng tháng ( theo năm) của khách hàng.</a:t>
            </a:r>
          </a:p>
          <a:p>
            <a:pPr algn="just">
              <a:lnSpc>
                <a:spcPts val="4322"/>
              </a:lnSpc>
            </a:pPr>
            <a:r>
              <a:rPr lang="en-US" sz="3087">
                <a:solidFill>
                  <a:srgbClr val="1848A0"/>
                </a:solidFill>
                <a:latin typeface="Montaser Arabic"/>
                <a:ea typeface="Montaser Arabic"/>
                <a:cs typeface="Montaser Arabic"/>
                <a:sym typeface="Montaser Arabic"/>
              </a:rPr>
              <a:t>Ví dụ: Năm 2020 với Tháng 1 có tổng số giao dịch là 5687.</a:t>
            </a:r>
          </a:p>
          <a:p>
            <a:pPr algn="just">
              <a:lnSpc>
                <a:spcPts val="4322"/>
              </a:lnSpc>
            </a:pPr>
          </a:p>
        </p:txBody>
      </p:sp>
    </p:spTree>
  </p:cSld>
  <p:clrMapOvr>
    <a:masterClrMapping/>
  </p:clrMapOvr>
  <p:transition spd="fast">
    <p:circle/>
  </p:transition>
</p:sld>
</file>

<file path=ppt/slides/slide7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17123" y="9494174"/>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2602230" y="1751558"/>
            <a:ext cx="6848486" cy="0"/>
          </a:xfrm>
          <a:prstGeom prst="line">
            <a:avLst/>
          </a:prstGeom>
          <a:ln cap="flat" w="57150">
            <a:solidFill>
              <a:srgbClr val="1C53A3"/>
            </a:solidFill>
            <a:prstDash val="solid"/>
            <a:headEnd type="none" len="sm" w="sm"/>
            <a:tailEnd type="none" len="sm" w="sm"/>
          </a:ln>
        </p:spPr>
      </p:sp>
      <p:grpSp>
        <p:nvGrpSpPr>
          <p:cNvPr name="Group 5" id="5"/>
          <p:cNvGrpSpPr/>
          <p:nvPr/>
        </p:nvGrpSpPr>
        <p:grpSpPr>
          <a:xfrm rot="-5400000">
            <a:off x="7672872" y="-7207804"/>
            <a:ext cx="1693766" cy="16552741"/>
            <a:chOff x="0" y="0"/>
            <a:chExt cx="446095" cy="4359570"/>
          </a:xfrm>
        </p:grpSpPr>
        <p:sp>
          <p:nvSpPr>
            <p:cNvPr name="Freeform 6" id="6"/>
            <p:cNvSpPr/>
            <p:nvPr/>
          </p:nvSpPr>
          <p:spPr>
            <a:xfrm flipH="false" flipV="false" rot="0">
              <a:off x="0" y="0"/>
              <a:ext cx="446095" cy="4359570"/>
            </a:xfrm>
            <a:custGeom>
              <a:avLst/>
              <a:gdLst/>
              <a:ahLst/>
              <a:cxnLst/>
              <a:rect r="r" b="b" t="t" l="l"/>
              <a:pathLst>
                <a:path h="4359570" w="446095">
                  <a:moveTo>
                    <a:pt x="0" y="0"/>
                  </a:moveTo>
                  <a:lnTo>
                    <a:pt x="446095" y="0"/>
                  </a:lnTo>
                  <a:lnTo>
                    <a:pt x="446095" y="4359570"/>
                  </a:lnTo>
                  <a:lnTo>
                    <a:pt x="0" y="4359570"/>
                  </a:lnTo>
                  <a:close/>
                </a:path>
              </a:pathLst>
            </a:custGeom>
            <a:solidFill>
              <a:srgbClr val="1C53A3"/>
            </a:solidFill>
          </p:spPr>
        </p:sp>
        <p:sp>
          <p:nvSpPr>
            <p:cNvPr name="TextBox 7" id="7"/>
            <p:cNvSpPr txBox="true"/>
            <p:nvPr/>
          </p:nvSpPr>
          <p:spPr>
            <a:xfrm>
              <a:off x="0" y="-38100"/>
              <a:ext cx="446095" cy="439767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593738" y="573113"/>
            <a:ext cx="425574" cy="330940"/>
            <a:chOff x="0" y="0"/>
            <a:chExt cx="812800" cy="632061"/>
          </a:xfrm>
        </p:grpSpPr>
        <p:sp>
          <p:nvSpPr>
            <p:cNvPr name="Freeform 9" id="9"/>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A6B9DD"/>
            </a:solidFill>
          </p:spPr>
        </p:sp>
        <p:sp>
          <p:nvSpPr>
            <p:cNvPr name="TextBox 10" id="10"/>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Freeform 11" id="11"/>
          <p:cNvSpPr/>
          <p:nvPr/>
        </p:nvSpPr>
        <p:spPr>
          <a:xfrm flipH="false" flipV="false" rot="5400000">
            <a:off x="17317907" y="627631"/>
            <a:ext cx="647477" cy="647477"/>
          </a:xfrm>
          <a:custGeom>
            <a:avLst/>
            <a:gdLst/>
            <a:ahLst/>
            <a:cxnLst/>
            <a:rect r="r" b="b" t="t" l="l"/>
            <a:pathLst>
              <a:path h="647477" w="647477">
                <a:moveTo>
                  <a:pt x="0" y="0"/>
                </a:moveTo>
                <a:lnTo>
                  <a:pt x="647477" y="0"/>
                </a:lnTo>
                <a:lnTo>
                  <a:pt x="647477" y="647477"/>
                </a:lnTo>
                <a:lnTo>
                  <a:pt x="0" y="647477"/>
                </a:lnTo>
                <a:lnTo>
                  <a:pt x="0" y="0"/>
                </a:lnTo>
                <a:close/>
              </a:path>
            </a:pathLst>
          </a:custGeom>
          <a:blipFill>
            <a:blip r:embed="rId4">
              <a:alphaModFix amt="64000"/>
              <a:extLst>
                <a:ext uri="{96DAC541-7B7A-43D3-8B79-37D633B846F1}">
                  <asvg:svgBlip xmlns:asvg="http://schemas.microsoft.com/office/drawing/2016/SVG/main" r:embed="rId5"/>
                </a:ext>
              </a:extLst>
            </a:blip>
            <a:stretch>
              <a:fillRect l="0" t="0" r="0" b="0"/>
            </a:stretch>
          </a:blipFill>
        </p:spPr>
      </p:sp>
      <p:sp>
        <p:nvSpPr>
          <p:cNvPr name="AutoShape 12" id="12"/>
          <p:cNvSpPr/>
          <p:nvPr/>
        </p:nvSpPr>
        <p:spPr>
          <a:xfrm flipV="true">
            <a:off x="9950121" y="2608751"/>
            <a:ext cx="0" cy="7410762"/>
          </a:xfrm>
          <a:prstGeom prst="line">
            <a:avLst/>
          </a:prstGeom>
          <a:ln cap="flat" w="38100">
            <a:solidFill>
              <a:srgbClr val="A6B9DD"/>
            </a:solidFill>
            <a:prstDash val="solid"/>
            <a:headEnd type="none" len="sm" w="sm"/>
            <a:tailEnd type="none" len="sm" w="sm"/>
          </a:ln>
        </p:spPr>
      </p:sp>
      <p:sp>
        <p:nvSpPr>
          <p:cNvPr name="Freeform 13" id="13"/>
          <p:cNvSpPr/>
          <p:nvPr/>
        </p:nvSpPr>
        <p:spPr>
          <a:xfrm flipH="false" flipV="false" rot="0">
            <a:off x="661650" y="2637314"/>
            <a:ext cx="8789066" cy="7353636"/>
          </a:xfrm>
          <a:custGeom>
            <a:avLst/>
            <a:gdLst/>
            <a:ahLst/>
            <a:cxnLst/>
            <a:rect r="r" b="b" t="t" l="l"/>
            <a:pathLst>
              <a:path h="7353636" w="8789066">
                <a:moveTo>
                  <a:pt x="0" y="0"/>
                </a:moveTo>
                <a:lnTo>
                  <a:pt x="8789066" y="0"/>
                </a:lnTo>
                <a:lnTo>
                  <a:pt x="8789066" y="7353636"/>
                </a:lnTo>
                <a:lnTo>
                  <a:pt x="0" y="7353636"/>
                </a:lnTo>
                <a:lnTo>
                  <a:pt x="0" y="0"/>
                </a:lnTo>
                <a:close/>
              </a:path>
            </a:pathLst>
          </a:custGeom>
          <a:blipFill>
            <a:blip r:embed="rId6"/>
            <a:stretch>
              <a:fillRect l="0" t="0" r="0" b="0"/>
            </a:stretch>
          </a:blipFill>
        </p:spPr>
      </p:sp>
      <p:sp>
        <p:nvSpPr>
          <p:cNvPr name="TextBox 14" id="14"/>
          <p:cNvSpPr txBox="true"/>
          <p:nvPr/>
        </p:nvSpPr>
        <p:spPr>
          <a:xfrm rot="0">
            <a:off x="1125195" y="478171"/>
            <a:ext cx="12110127" cy="519648"/>
          </a:xfrm>
          <a:prstGeom prst="rect">
            <a:avLst/>
          </a:prstGeom>
        </p:spPr>
        <p:txBody>
          <a:bodyPr anchor="t" rtlCol="false" tIns="0" lIns="0" bIns="0" rIns="0">
            <a:spAutoFit/>
          </a:bodyPr>
          <a:lstStyle/>
          <a:p>
            <a:pPr algn="l" marL="0" indent="0" lvl="0">
              <a:lnSpc>
                <a:spcPts val="4280"/>
              </a:lnSpc>
              <a:spcBef>
                <a:spcPct val="0"/>
              </a:spcBef>
            </a:pPr>
            <a:r>
              <a:rPr lang="en-US" b="true" sz="3101">
                <a:solidFill>
                  <a:srgbClr val="C5D9F3"/>
                </a:solidFill>
                <a:latin typeface="Montaser Arabic Bold"/>
                <a:ea typeface="Montaser Arabic Bold"/>
                <a:cs typeface="Montaser Arabic Bold"/>
                <a:sym typeface="Montaser Arabic Bold"/>
              </a:rPr>
              <a:t>3.2.2 TẦN SUẤT GIAO DỊCH TỪNG THÁNG (THEO NĂM) </a:t>
            </a:r>
          </a:p>
        </p:txBody>
      </p:sp>
      <p:sp>
        <p:nvSpPr>
          <p:cNvPr name="TextBox 15" id="15"/>
          <p:cNvSpPr txBox="true"/>
          <p:nvPr/>
        </p:nvSpPr>
        <p:spPr>
          <a:xfrm rot="0">
            <a:off x="2023471" y="1053529"/>
            <a:ext cx="13716887" cy="621829"/>
          </a:xfrm>
          <a:prstGeom prst="rect">
            <a:avLst/>
          </a:prstGeom>
        </p:spPr>
        <p:txBody>
          <a:bodyPr anchor="t" rtlCol="false" tIns="0" lIns="0" bIns="0" rIns="0">
            <a:spAutoFit/>
          </a:bodyPr>
          <a:lstStyle/>
          <a:p>
            <a:pPr algn="l">
              <a:lnSpc>
                <a:spcPts val="5100"/>
              </a:lnSpc>
            </a:pPr>
            <a:r>
              <a:rPr lang="en-US" sz="3643" b="true">
                <a:solidFill>
                  <a:srgbClr val="FBF9F1"/>
                </a:solidFill>
                <a:latin typeface="Montaser Arabic Bold"/>
                <a:ea typeface="Montaser Arabic Bold"/>
                <a:cs typeface="Montaser Arabic Bold"/>
                <a:sym typeface="Montaser Arabic Bold"/>
              </a:rPr>
              <a:t>b, Biểu đồ phân phối tần suất giao dịch của khách hàng</a:t>
            </a:r>
          </a:p>
        </p:txBody>
      </p:sp>
      <p:sp>
        <p:nvSpPr>
          <p:cNvPr name="TextBox 16" id="16"/>
          <p:cNvSpPr txBox="true"/>
          <p:nvPr/>
        </p:nvSpPr>
        <p:spPr>
          <a:xfrm rot="0">
            <a:off x="1433547" y="2041310"/>
            <a:ext cx="1942767" cy="472179"/>
          </a:xfrm>
          <a:prstGeom prst="rect">
            <a:avLst/>
          </a:prstGeom>
        </p:spPr>
        <p:txBody>
          <a:bodyPr anchor="t" rtlCol="false" tIns="0" lIns="0" bIns="0" rIns="0">
            <a:spAutoFit/>
          </a:bodyPr>
          <a:lstStyle/>
          <a:p>
            <a:pPr algn="ctr">
              <a:lnSpc>
                <a:spcPts val="3899"/>
              </a:lnSpc>
            </a:pPr>
            <a:r>
              <a:rPr lang="en-US" sz="2785" b="true">
                <a:solidFill>
                  <a:srgbClr val="000000"/>
                </a:solidFill>
                <a:latin typeface="Montaser Arabic Bold"/>
                <a:ea typeface="Montaser Arabic Bold"/>
                <a:cs typeface="Montaser Arabic Bold"/>
                <a:sym typeface="Montaser Arabic Bold"/>
              </a:rPr>
              <a:t>Output:</a:t>
            </a:r>
          </a:p>
        </p:txBody>
      </p:sp>
      <p:sp>
        <p:nvSpPr>
          <p:cNvPr name="TextBox 17" id="17"/>
          <p:cNvSpPr txBox="true"/>
          <p:nvPr/>
        </p:nvSpPr>
        <p:spPr>
          <a:xfrm rot="0">
            <a:off x="10098193" y="2757656"/>
            <a:ext cx="7867191" cy="7046278"/>
          </a:xfrm>
          <a:prstGeom prst="rect">
            <a:avLst/>
          </a:prstGeom>
        </p:spPr>
        <p:txBody>
          <a:bodyPr anchor="t" rtlCol="false" tIns="0" lIns="0" bIns="0" rIns="0">
            <a:spAutoFit/>
          </a:bodyPr>
          <a:lstStyle/>
          <a:p>
            <a:pPr algn="just">
              <a:lnSpc>
                <a:spcPts val="4322"/>
              </a:lnSpc>
            </a:pPr>
            <a:r>
              <a:rPr lang="en-US" sz="3087">
                <a:solidFill>
                  <a:srgbClr val="1848A0"/>
                </a:solidFill>
                <a:latin typeface="Montaser Arabic"/>
                <a:ea typeface="Montaser Arabic"/>
                <a:cs typeface="Montaser Arabic"/>
                <a:sym typeface="Montaser Arabic"/>
              </a:rPr>
              <a:t>→ Biểu đồ cho thấy: </a:t>
            </a:r>
          </a:p>
          <a:p>
            <a:pPr algn="just" marL="666589" indent="-333294" lvl="1">
              <a:lnSpc>
                <a:spcPts val="4322"/>
              </a:lnSpc>
              <a:buAutoNum type="arabicPeriod" startAt="1"/>
            </a:pPr>
            <a:r>
              <a:rPr lang="en-US" b="true" sz="3087">
                <a:solidFill>
                  <a:srgbClr val="8C2E2E"/>
                </a:solidFill>
                <a:latin typeface="Montaser Arabic Bold"/>
                <a:ea typeface="Montaser Arabic Bold"/>
                <a:cs typeface="Montaser Arabic Bold"/>
                <a:sym typeface="Montaser Arabic Bold"/>
              </a:rPr>
              <a:t>Tăng trưởng qua các năm:</a:t>
            </a:r>
          </a:p>
          <a:p>
            <a:pPr algn="just" marL="666589" indent="-333294" lvl="1">
              <a:lnSpc>
                <a:spcPts val="4322"/>
              </a:lnSpc>
              <a:buFont typeface="Arial"/>
              <a:buChar char="•"/>
            </a:pPr>
            <a:r>
              <a:rPr lang="en-US" sz="3087">
                <a:solidFill>
                  <a:srgbClr val="1848A0"/>
                </a:solidFill>
                <a:latin typeface="Montaser Arabic"/>
                <a:ea typeface="Montaser Arabic"/>
                <a:cs typeface="Montaser Arabic"/>
                <a:sym typeface="Montaser Arabic"/>
              </a:rPr>
              <a:t>Số lượng giao dịch trong năm 2020 tương đối ổn định theo từng tháng. Tuy nhiên, từ năm 2021 đến 2022, số lượng giao dịch có sự cải thiện nhẹ, cho thấy sự tăng trưởng hoặc mở rộng hoạt động kinh doanh.</a:t>
            </a:r>
          </a:p>
          <a:p>
            <a:pPr algn="just" marL="666589" indent="-333294" lvl="1">
              <a:lnSpc>
                <a:spcPts val="4322"/>
              </a:lnSpc>
              <a:buFont typeface="Arial"/>
              <a:buChar char="•"/>
            </a:pPr>
            <a:r>
              <a:rPr lang="en-US" sz="3087">
                <a:solidFill>
                  <a:srgbClr val="1848A0"/>
                </a:solidFill>
                <a:latin typeface="Montaser Arabic"/>
                <a:ea typeface="Montaser Arabic"/>
                <a:cs typeface="Montaser Arabic"/>
                <a:sym typeface="Montaser Arabic"/>
              </a:rPr>
              <a:t>Năm 2023 chỉ có dữ liệu đến tháng 9 và tổng số giao dịch trong năm này có xu hướng giảm, có thể do chưa hoàn tất năm hoặc có sự thay đổi trong thị trường.</a:t>
            </a:r>
          </a:p>
        </p:txBody>
      </p:sp>
    </p:spTree>
  </p:cSld>
  <p:clrMapOvr>
    <a:masterClrMapping/>
  </p:clrMapOvr>
  <p:transition spd="fast">
    <p:circle/>
  </p:transition>
</p:sld>
</file>

<file path=ppt/slides/slide8.xml><?xml version="1.0" encoding="utf-8"?>
<p:sld xmlns:p="http://schemas.openxmlformats.org/presentationml/2006/main" xmlns:a="http://schemas.openxmlformats.org/drawingml/2006/main" xmlns:r="http://schemas.openxmlformats.org/officeDocument/2006/relationships" show="false">
  <p:cSld>
    <p:bg>
      <p:bgPr>
        <a:solidFill>
          <a:srgbClr val="1C53A3"/>
        </a:solidFill>
      </p:bgPr>
    </p:bg>
    <p:spTree>
      <p:nvGrpSpPr>
        <p:cNvPr id="1" name=""/>
        <p:cNvGrpSpPr/>
        <p:nvPr/>
      </p:nvGrpSpPr>
      <p:grpSpPr>
        <a:xfrm>
          <a:off x="0" y="0"/>
          <a:ext cx="0" cy="0"/>
          <a:chOff x="0" y="0"/>
          <a:chExt cx="0" cy="0"/>
        </a:xfrm>
      </p:grpSpPr>
      <p:sp>
        <p:nvSpPr>
          <p:cNvPr name="Freeform 2" id="2"/>
          <p:cNvSpPr/>
          <p:nvPr/>
        </p:nvSpPr>
        <p:spPr>
          <a:xfrm flipH="false" flipV="false" rot="0">
            <a:off x="9922226" y="2987783"/>
            <a:ext cx="11649758" cy="11778248"/>
          </a:xfrm>
          <a:custGeom>
            <a:avLst/>
            <a:gdLst/>
            <a:ahLst/>
            <a:cxnLst/>
            <a:rect r="r" b="b" t="t" l="l"/>
            <a:pathLst>
              <a:path h="11778248" w="11649758">
                <a:moveTo>
                  <a:pt x="0" y="0"/>
                </a:moveTo>
                <a:lnTo>
                  <a:pt x="11649758" y="0"/>
                </a:lnTo>
                <a:lnTo>
                  <a:pt x="11649758" y="11778249"/>
                </a:lnTo>
                <a:lnTo>
                  <a:pt x="0" y="117782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4251856"/>
            <a:ext cx="15564954" cy="3895873"/>
          </a:xfrm>
          <a:prstGeom prst="rect">
            <a:avLst/>
          </a:prstGeom>
        </p:spPr>
        <p:txBody>
          <a:bodyPr anchor="t" rtlCol="false" tIns="0" lIns="0" bIns="0" rIns="0">
            <a:spAutoFit/>
          </a:bodyPr>
          <a:lstStyle/>
          <a:p>
            <a:pPr algn="just">
              <a:lnSpc>
                <a:spcPts val="6269"/>
              </a:lnSpc>
            </a:pPr>
            <a:r>
              <a:rPr lang="en-US" sz="3731" spc="123">
                <a:solidFill>
                  <a:srgbClr val="FFFFFF"/>
                </a:solidFill>
                <a:latin typeface="Montaser Arabic"/>
                <a:ea typeface="Montaser Arabic"/>
                <a:cs typeface="Montaser Arabic"/>
                <a:sym typeface="Montaser Arabic"/>
              </a:rPr>
              <a:t>Một trong điều tối quan trọng của quá trình phân tích dữ liệu, trước tiên, cần phải xác định đúng vấn đề và bài toán nhằm đảm bảo kết quả phân tích không chỉ phục vụ mục tiêu chung mà còn hỗ trợ tối ưu các quyết định kinh doanh của các bên liên quan</a:t>
            </a:r>
          </a:p>
        </p:txBody>
      </p:sp>
      <p:sp>
        <p:nvSpPr>
          <p:cNvPr name="Freeform 4" id="4"/>
          <p:cNvSpPr/>
          <p:nvPr/>
        </p:nvSpPr>
        <p:spPr>
          <a:xfrm flipH="false" flipV="false" rot="0">
            <a:off x="15747105" y="8379450"/>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028700" y="1028700"/>
            <a:ext cx="7589827" cy="2679334"/>
            <a:chOff x="0" y="0"/>
            <a:chExt cx="10119770" cy="3572445"/>
          </a:xfrm>
        </p:grpSpPr>
        <p:sp>
          <p:nvSpPr>
            <p:cNvPr name="TextBox 6" id="6"/>
            <p:cNvSpPr txBox="true"/>
            <p:nvPr/>
          </p:nvSpPr>
          <p:spPr>
            <a:xfrm rot="0">
              <a:off x="1548791" y="217740"/>
              <a:ext cx="8570979" cy="3354705"/>
            </a:xfrm>
            <a:prstGeom prst="rect">
              <a:avLst/>
            </a:prstGeom>
          </p:spPr>
          <p:txBody>
            <a:bodyPr anchor="t" rtlCol="false" tIns="0" lIns="0" bIns="0" rIns="0">
              <a:spAutoFit/>
            </a:bodyPr>
            <a:lstStyle/>
            <a:p>
              <a:pPr algn="l">
                <a:lnSpc>
                  <a:spcPts val="9720"/>
                </a:lnSpc>
              </a:pPr>
              <a:r>
                <a:rPr lang="en-US" b="true" sz="9000">
                  <a:solidFill>
                    <a:srgbClr val="FFFFFF"/>
                  </a:solidFill>
                  <a:latin typeface="Montaser Arabic Bold"/>
                  <a:ea typeface="Montaser Arabic Bold"/>
                  <a:cs typeface="Montaser Arabic Bold"/>
                  <a:sym typeface="Montaser Arabic Bold"/>
                </a:rPr>
                <a:t>XÁC ĐỊNH BÀI TOÁN</a:t>
              </a:r>
            </a:p>
          </p:txBody>
        </p:sp>
        <p:sp>
          <p:nvSpPr>
            <p:cNvPr name="TextBox 7" id="7"/>
            <p:cNvSpPr txBox="true"/>
            <p:nvPr/>
          </p:nvSpPr>
          <p:spPr>
            <a:xfrm rot="0">
              <a:off x="0" y="38100"/>
              <a:ext cx="2313852" cy="1994912"/>
            </a:xfrm>
            <a:prstGeom prst="rect">
              <a:avLst/>
            </a:prstGeom>
          </p:spPr>
          <p:txBody>
            <a:bodyPr anchor="t" rtlCol="false" tIns="0" lIns="0" bIns="0" rIns="0">
              <a:spAutoFit/>
            </a:bodyPr>
            <a:lstStyle/>
            <a:p>
              <a:pPr algn="l">
                <a:lnSpc>
                  <a:spcPts val="10626"/>
                </a:lnSpc>
              </a:pPr>
              <a:r>
                <a:rPr lang="en-US" sz="10025" b="true">
                  <a:solidFill>
                    <a:srgbClr val="FFFFFF"/>
                  </a:solidFill>
                  <a:latin typeface="Poppins Bold"/>
                  <a:ea typeface="Poppins Bold"/>
                  <a:cs typeface="Poppins Bold"/>
                  <a:sym typeface="Poppins Bold"/>
                </a:rPr>
                <a:t>2.</a:t>
              </a:r>
            </a:p>
          </p:txBody>
        </p:sp>
      </p:grpSp>
    </p:spTree>
  </p:cSld>
  <p:clrMapOvr>
    <a:masterClrMapping/>
  </p:clrMapOvr>
  <p:transition spd="slow">
    <p:push dir="l"/>
  </p:transition>
</p:sld>
</file>

<file path=ppt/slides/slide8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17123" y="9494174"/>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2602230" y="1751558"/>
            <a:ext cx="6848486" cy="0"/>
          </a:xfrm>
          <a:prstGeom prst="line">
            <a:avLst/>
          </a:prstGeom>
          <a:ln cap="flat" w="57150">
            <a:solidFill>
              <a:srgbClr val="1C53A3"/>
            </a:solidFill>
            <a:prstDash val="solid"/>
            <a:headEnd type="none" len="sm" w="sm"/>
            <a:tailEnd type="none" len="sm" w="sm"/>
          </a:ln>
        </p:spPr>
      </p:sp>
      <p:grpSp>
        <p:nvGrpSpPr>
          <p:cNvPr name="Group 5" id="5"/>
          <p:cNvGrpSpPr/>
          <p:nvPr/>
        </p:nvGrpSpPr>
        <p:grpSpPr>
          <a:xfrm rot="-5400000">
            <a:off x="7672872" y="-7207804"/>
            <a:ext cx="1693766" cy="16552741"/>
            <a:chOff x="0" y="0"/>
            <a:chExt cx="446095" cy="4359570"/>
          </a:xfrm>
        </p:grpSpPr>
        <p:sp>
          <p:nvSpPr>
            <p:cNvPr name="Freeform 6" id="6"/>
            <p:cNvSpPr/>
            <p:nvPr/>
          </p:nvSpPr>
          <p:spPr>
            <a:xfrm flipH="false" flipV="false" rot="0">
              <a:off x="0" y="0"/>
              <a:ext cx="446095" cy="4359570"/>
            </a:xfrm>
            <a:custGeom>
              <a:avLst/>
              <a:gdLst/>
              <a:ahLst/>
              <a:cxnLst/>
              <a:rect r="r" b="b" t="t" l="l"/>
              <a:pathLst>
                <a:path h="4359570" w="446095">
                  <a:moveTo>
                    <a:pt x="0" y="0"/>
                  </a:moveTo>
                  <a:lnTo>
                    <a:pt x="446095" y="0"/>
                  </a:lnTo>
                  <a:lnTo>
                    <a:pt x="446095" y="4359570"/>
                  </a:lnTo>
                  <a:lnTo>
                    <a:pt x="0" y="4359570"/>
                  </a:lnTo>
                  <a:close/>
                </a:path>
              </a:pathLst>
            </a:custGeom>
            <a:solidFill>
              <a:srgbClr val="1C53A3"/>
            </a:solidFill>
          </p:spPr>
        </p:sp>
        <p:sp>
          <p:nvSpPr>
            <p:cNvPr name="TextBox 7" id="7"/>
            <p:cNvSpPr txBox="true"/>
            <p:nvPr/>
          </p:nvSpPr>
          <p:spPr>
            <a:xfrm>
              <a:off x="0" y="-38100"/>
              <a:ext cx="446095" cy="439767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593738" y="573113"/>
            <a:ext cx="425574" cy="330940"/>
            <a:chOff x="0" y="0"/>
            <a:chExt cx="812800" cy="632061"/>
          </a:xfrm>
        </p:grpSpPr>
        <p:sp>
          <p:nvSpPr>
            <p:cNvPr name="Freeform 9" id="9"/>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A6B9DD"/>
            </a:solidFill>
          </p:spPr>
        </p:sp>
        <p:sp>
          <p:nvSpPr>
            <p:cNvPr name="TextBox 10" id="10"/>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Freeform 11" id="11"/>
          <p:cNvSpPr/>
          <p:nvPr/>
        </p:nvSpPr>
        <p:spPr>
          <a:xfrm flipH="false" flipV="false" rot="5400000">
            <a:off x="17317907" y="627631"/>
            <a:ext cx="647477" cy="647477"/>
          </a:xfrm>
          <a:custGeom>
            <a:avLst/>
            <a:gdLst/>
            <a:ahLst/>
            <a:cxnLst/>
            <a:rect r="r" b="b" t="t" l="l"/>
            <a:pathLst>
              <a:path h="647477" w="647477">
                <a:moveTo>
                  <a:pt x="0" y="0"/>
                </a:moveTo>
                <a:lnTo>
                  <a:pt x="647477" y="0"/>
                </a:lnTo>
                <a:lnTo>
                  <a:pt x="647477" y="647477"/>
                </a:lnTo>
                <a:lnTo>
                  <a:pt x="0" y="647477"/>
                </a:lnTo>
                <a:lnTo>
                  <a:pt x="0" y="0"/>
                </a:lnTo>
                <a:close/>
              </a:path>
            </a:pathLst>
          </a:custGeom>
          <a:blipFill>
            <a:blip r:embed="rId4">
              <a:alphaModFix amt="64000"/>
              <a:extLst>
                <a:ext uri="{96DAC541-7B7A-43D3-8B79-37D633B846F1}">
                  <asvg:svgBlip xmlns:asvg="http://schemas.microsoft.com/office/drawing/2016/SVG/main" r:embed="rId5"/>
                </a:ext>
              </a:extLst>
            </a:blip>
            <a:stretch>
              <a:fillRect l="0" t="0" r="0" b="0"/>
            </a:stretch>
          </a:blipFill>
        </p:spPr>
      </p:sp>
      <p:sp>
        <p:nvSpPr>
          <p:cNvPr name="AutoShape 12" id="12"/>
          <p:cNvSpPr/>
          <p:nvPr/>
        </p:nvSpPr>
        <p:spPr>
          <a:xfrm flipV="true">
            <a:off x="9469766" y="2513489"/>
            <a:ext cx="0" cy="7410762"/>
          </a:xfrm>
          <a:prstGeom prst="line">
            <a:avLst/>
          </a:prstGeom>
          <a:ln cap="flat" w="38100">
            <a:solidFill>
              <a:srgbClr val="A6B9DD"/>
            </a:solidFill>
            <a:prstDash val="solid"/>
            <a:headEnd type="none" len="sm" w="sm"/>
            <a:tailEnd type="none" len="sm" w="sm"/>
          </a:ln>
        </p:spPr>
      </p:sp>
      <p:sp>
        <p:nvSpPr>
          <p:cNvPr name="Freeform 13" id="13"/>
          <p:cNvSpPr/>
          <p:nvPr/>
        </p:nvSpPr>
        <p:spPr>
          <a:xfrm flipH="false" flipV="false" rot="0">
            <a:off x="661650" y="2637314"/>
            <a:ext cx="8350673" cy="6986841"/>
          </a:xfrm>
          <a:custGeom>
            <a:avLst/>
            <a:gdLst/>
            <a:ahLst/>
            <a:cxnLst/>
            <a:rect r="r" b="b" t="t" l="l"/>
            <a:pathLst>
              <a:path h="6986841" w="8350673">
                <a:moveTo>
                  <a:pt x="0" y="0"/>
                </a:moveTo>
                <a:lnTo>
                  <a:pt x="8350673" y="0"/>
                </a:lnTo>
                <a:lnTo>
                  <a:pt x="8350673" y="6986842"/>
                </a:lnTo>
                <a:lnTo>
                  <a:pt x="0" y="6986842"/>
                </a:lnTo>
                <a:lnTo>
                  <a:pt x="0" y="0"/>
                </a:lnTo>
                <a:close/>
              </a:path>
            </a:pathLst>
          </a:custGeom>
          <a:blipFill>
            <a:blip r:embed="rId6"/>
            <a:stretch>
              <a:fillRect l="0" t="0" r="0" b="0"/>
            </a:stretch>
          </a:blipFill>
        </p:spPr>
      </p:sp>
      <p:sp>
        <p:nvSpPr>
          <p:cNvPr name="TextBox 14" id="14"/>
          <p:cNvSpPr txBox="true"/>
          <p:nvPr/>
        </p:nvSpPr>
        <p:spPr>
          <a:xfrm rot="0">
            <a:off x="1125195" y="478171"/>
            <a:ext cx="12110127" cy="519648"/>
          </a:xfrm>
          <a:prstGeom prst="rect">
            <a:avLst/>
          </a:prstGeom>
        </p:spPr>
        <p:txBody>
          <a:bodyPr anchor="t" rtlCol="false" tIns="0" lIns="0" bIns="0" rIns="0">
            <a:spAutoFit/>
          </a:bodyPr>
          <a:lstStyle/>
          <a:p>
            <a:pPr algn="l" marL="0" indent="0" lvl="0">
              <a:lnSpc>
                <a:spcPts val="4280"/>
              </a:lnSpc>
              <a:spcBef>
                <a:spcPct val="0"/>
              </a:spcBef>
            </a:pPr>
            <a:r>
              <a:rPr lang="en-US" b="true" sz="3101">
                <a:solidFill>
                  <a:srgbClr val="C5D9F3"/>
                </a:solidFill>
                <a:latin typeface="Montaser Arabic Bold"/>
                <a:ea typeface="Montaser Arabic Bold"/>
                <a:cs typeface="Montaser Arabic Bold"/>
                <a:sym typeface="Montaser Arabic Bold"/>
              </a:rPr>
              <a:t>3.2.2 TẦN SUẤT GIAO DỊCH TỪNG THÁNG (THEO NĂM) </a:t>
            </a:r>
          </a:p>
        </p:txBody>
      </p:sp>
      <p:sp>
        <p:nvSpPr>
          <p:cNvPr name="TextBox 15" id="15"/>
          <p:cNvSpPr txBox="true"/>
          <p:nvPr/>
        </p:nvSpPr>
        <p:spPr>
          <a:xfrm rot="0">
            <a:off x="2023471" y="1053529"/>
            <a:ext cx="13716887" cy="621829"/>
          </a:xfrm>
          <a:prstGeom prst="rect">
            <a:avLst/>
          </a:prstGeom>
        </p:spPr>
        <p:txBody>
          <a:bodyPr anchor="t" rtlCol="false" tIns="0" lIns="0" bIns="0" rIns="0">
            <a:spAutoFit/>
          </a:bodyPr>
          <a:lstStyle/>
          <a:p>
            <a:pPr algn="l">
              <a:lnSpc>
                <a:spcPts val="5100"/>
              </a:lnSpc>
            </a:pPr>
            <a:r>
              <a:rPr lang="en-US" sz="3643" b="true">
                <a:solidFill>
                  <a:srgbClr val="FBF9F1"/>
                </a:solidFill>
                <a:latin typeface="Montaser Arabic Bold"/>
                <a:ea typeface="Montaser Arabic Bold"/>
                <a:cs typeface="Montaser Arabic Bold"/>
                <a:sym typeface="Montaser Arabic Bold"/>
              </a:rPr>
              <a:t>b, Biểu đồ phân phối tần suất giao dịch của khách hàng</a:t>
            </a:r>
          </a:p>
        </p:txBody>
      </p:sp>
      <p:sp>
        <p:nvSpPr>
          <p:cNvPr name="TextBox 16" id="16"/>
          <p:cNvSpPr txBox="true"/>
          <p:nvPr/>
        </p:nvSpPr>
        <p:spPr>
          <a:xfrm rot="0">
            <a:off x="1433547" y="2041310"/>
            <a:ext cx="1942767" cy="472179"/>
          </a:xfrm>
          <a:prstGeom prst="rect">
            <a:avLst/>
          </a:prstGeom>
        </p:spPr>
        <p:txBody>
          <a:bodyPr anchor="t" rtlCol="false" tIns="0" lIns="0" bIns="0" rIns="0">
            <a:spAutoFit/>
          </a:bodyPr>
          <a:lstStyle/>
          <a:p>
            <a:pPr algn="ctr">
              <a:lnSpc>
                <a:spcPts val="3899"/>
              </a:lnSpc>
            </a:pPr>
            <a:r>
              <a:rPr lang="en-US" sz="2785" b="true">
                <a:solidFill>
                  <a:srgbClr val="000000"/>
                </a:solidFill>
                <a:latin typeface="Montaser Arabic Bold"/>
                <a:ea typeface="Montaser Arabic Bold"/>
                <a:cs typeface="Montaser Arabic Bold"/>
                <a:sym typeface="Montaser Arabic Bold"/>
              </a:rPr>
              <a:t>Output:</a:t>
            </a:r>
          </a:p>
        </p:txBody>
      </p:sp>
      <p:sp>
        <p:nvSpPr>
          <p:cNvPr name="TextBox 17" id="17"/>
          <p:cNvSpPr txBox="true"/>
          <p:nvPr/>
        </p:nvSpPr>
        <p:spPr>
          <a:xfrm rot="0">
            <a:off x="9771450" y="2418630"/>
            <a:ext cx="8193934" cy="7448458"/>
          </a:xfrm>
          <a:prstGeom prst="rect">
            <a:avLst/>
          </a:prstGeom>
        </p:spPr>
        <p:txBody>
          <a:bodyPr anchor="t" rtlCol="false" tIns="0" lIns="0" bIns="0" rIns="0">
            <a:spAutoFit/>
          </a:bodyPr>
          <a:lstStyle/>
          <a:p>
            <a:pPr algn="just">
              <a:lnSpc>
                <a:spcPts val="3680"/>
              </a:lnSpc>
            </a:pPr>
            <a:r>
              <a:rPr lang="en-US" sz="2628" b="true">
                <a:solidFill>
                  <a:srgbClr val="8C2E2E"/>
                </a:solidFill>
                <a:latin typeface="Montaser Arabic Bold"/>
                <a:ea typeface="Montaser Arabic Bold"/>
                <a:cs typeface="Montaser Arabic Bold"/>
                <a:sym typeface="Montaser Arabic Bold"/>
              </a:rPr>
              <a:t>2. Xu hướng giao dịch theo tháng:</a:t>
            </a:r>
          </a:p>
          <a:p>
            <a:pPr algn="just" marL="567516" indent="-283758" lvl="1">
              <a:lnSpc>
                <a:spcPts val="3680"/>
              </a:lnSpc>
              <a:buFont typeface="Arial"/>
              <a:buChar char="•"/>
            </a:pPr>
            <a:r>
              <a:rPr lang="en-US" sz="2628">
                <a:solidFill>
                  <a:srgbClr val="1848A0"/>
                </a:solidFill>
                <a:latin typeface="Montaser Arabic"/>
                <a:ea typeface="Montaser Arabic"/>
                <a:cs typeface="Montaser Arabic"/>
                <a:sym typeface="Montaser Arabic"/>
              </a:rPr>
              <a:t>Số lượng giao dịch trong các tháng duy trì sự ổn định tương đối trong các năm. Tuy nhiên, </a:t>
            </a:r>
            <a:r>
              <a:rPr lang="en-US" b="true" sz="2628">
                <a:solidFill>
                  <a:srgbClr val="1848A0"/>
                </a:solidFill>
                <a:latin typeface="Montaser Arabic Bold"/>
                <a:ea typeface="Montaser Arabic Bold"/>
                <a:cs typeface="Montaser Arabic Bold"/>
                <a:sym typeface="Montaser Arabic Bold"/>
              </a:rPr>
              <a:t>một số tháng nổi bật hơn</a:t>
            </a:r>
            <a:r>
              <a:rPr lang="en-US" sz="2628">
                <a:solidFill>
                  <a:srgbClr val="1848A0"/>
                </a:solidFill>
                <a:latin typeface="Montaser Arabic"/>
                <a:ea typeface="Montaser Arabic"/>
                <a:cs typeface="Montaser Arabic"/>
                <a:sym typeface="Montaser Arabic"/>
              </a:rPr>
              <a:t>, chẳng hạn như:</a:t>
            </a:r>
          </a:p>
          <a:p>
            <a:pPr algn="just" marL="1702549" indent="-425637" lvl="3">
              <a:lnSpc>
                <a:spcPts val="3680"/>
              </a:lnSpc>
              <a:buFont typeface="Arial"/>
              <a:buChar char="￭"/>
            </a:pPr>
            <a:r>
              <a:rPr lang="en-US" b="true" sz="2628">
                <a:solidFill>
                  <a:srgbClr val="1848A0"/>
                </a:solidFill>
                <a:latin typeface="Montaser Arabic Bold"/>
                <a:ea typeface="Montaser Arabic Bold"/>
                <a:cs typeface="Montaser Arabic Bold"/>
                <a:sym typeface="Montaser Arabic Bold"/>
              </a:rPr>
              <a:t>Tháng 12</a:t>
            </a:r>
            <a:r>
              <a:rPr lang="en-US" sz="2628">
                <a:solidFill>
                  <a:srgbClr val="1848A0"/>
                </a:solidFill>
                <a:latin typeface="Montaser Arabic"/>
                <a:ea typeface="Montaser Arabic"/>
                <a:cs typeface="Montaser Arabic"/>
                <a:sym typeface="Montaser Arabic"/>
              </a:rPr>
              <a:t> có lượng giao dịch cao ở các năm (2020, 2021, 2022), có thể liên quan đến các dịp lễ hội cuối năm (</a:t>
            </a:r>
            <a:r>
              <a:rPr lang="en-US" sz="2628" i="true">
                <a:solidFill>
                  <a:srgbClr val="1848A0"/>
                </a:solidFill>
                <a:latin typeface="Montaser Arabic"/>
                <a:ea typeface="Montaser Arabic"/>
                <a:cs typeface="Montaser Arabic"/>
                <a:sym typeface="Montaser Arabic"/>
              </a:rPr>
              <a:t>Christmas</a:t>
            </a:r>
            <a:r>
              <a:rPr lang="en-US" sz="2628">
                <a:solidFill>
                  <a:srgbClr val="1848A0"/>
                </a:solidFill>
                <a:latin typeface="Montaser Arabic"/>
                <a:ea typeface="Montaser Arabic"/>
                <a:cs typeface="Montaser Arabic"/>
                <a:sym typeface="Montaser Arabic"/>
              </a:rPr>
              <a:t>, </a:t>
            </a:r>
            <a:r>
              <a:rPr lang="en-US" sz="2628" i="true">
                <a:solidFill>
                  <a:srgbClr val="1848A0"/>
                </a:solidFill>
                <a:latin typeface="Montaser Arabic"/>
                <a:ea typeface="Montaser Arabic"/>
                <a:cs typeface="Montaser Arabic"/>
                <a:sym typeface="Montaser Arabic"/>
              </a:rPr>
              <a:t>New Year Sale</a:t>
            </a:r>
            <a:r>
              <a:rPr lang="en-US" sz="2628">
                <a:solidFill>
                  <a:srgbClr val="1848A0"/>
                </a:solidFill>
                <a:latin typeface="Montaser Arabic"/>
                <a:ea typeface="Montaser Arabic"/>
                <a:cs typeface="Montaser Arabic"/>
                <a:sym typeface="Montaser Arabic"/>
              </a:rPr>
              <a:t>).</a:t>
            </a:r>
          </a:p>
          <a:p>
            <a:pPr algn="just" marL="1702549" indent="-425637" lvl="3">
              <a:lnSpc>
                <a:spcPts val="3680"/>
              </a:lnSpc>
              <a:buFont typeface="Arial"/>
              <a:buChar char="￭"/>
            </a:pPr>
            <a:r>
              <a:rPr lang="en-US" b="true" sz="2628">
                <a:solidFill>
                  <a:srgbClr val="1848A0"/>
                </a:solidFill>
                <a:latin typeface="Montaser Arabic Bold"/>
                <a:ea typeface="Montaser Arabic Bold"/>
                <a:cs typeface="Montaser Arabic Bold"/>
                <a:sym typeface="Montaser Arabic Bold"/>
              </a:rPr>
              <a:t>Tháng 1</a:t>
            </a:r>
            <a:r>
              <a:rPr lang="en-US" sz="2628">
                <a:solidFill>
                  <a:srgbClr val="1848A0"/>
                </a:solidFill>
                <a:latin typeface="Montaser Arabic"/>
                <a:ea typeface="Montaser Arabic"/>
                <a:cs typeface="Montaser Arabic"/>
                <a:sym typeface="Montaser Arabic"/>
              </a:rPr>
              <a:t> (đầu năm) cũng có lượng giao dịch khá cao, có thể do dịp </a:t>
            </a:r>
            <a:r>
              <a:rPr lang="en-US" sz="2628" i="true">
                <a:solidFill>
                  <a:srgbClr val="1848A0"/>
                </a:solidFill>
                <a:latin typeface="Montaser Arabic"/>
                <a:ea typeface="Montaser Arabic"/>
                <a:cs typeface="Montaser Arabic"/>
                <a:sym typeface="Montaser Arabic"/>
              </a:rPr>
              <a:t>Tết Nguyên Đán</a:t>
            </a:r>
            <a:r>
              <a:rPr lang="en-US" sz="2628">
                <a:solidFill>
                  <a:srgbClr val="1848A0"/>
                </a:solidFill>
                <a:latin typeface="Montaser Arabic"/>
                <a:ea typeface="Montaser Arabic"/>
                <a:cs typeface="Montaser Arabic"/>
                <a:sym typeface="Montaser Arabic"/>
              </a:rPr>
              <a:t> hoặc các chiến dịch bán hàng sau lễ.</a:t>
            </a:r>
          </a:p>
          <a:p>
            <a:pPr algn="just" marL="567516" indent="-283758" lvl="1">
              <a:lnSpc>
                <a:spcPts val="3680"/>
              </a:lnSpc>
              <a:buFont typeface="Arial"/>
              <a:buChar char="•"/>
            </a:pPr>
            <a:r>
              <a:rPr lang="en-US" sz="2628">
                <a:solidFill>
                  <a:srgbClr val="1848A0"/>
                </a:solidFill>
                <a:latin typeface="Montaser Arabic"/>
                <a:ea typeface="Montaser Arabic"/>
                <a:cs typeface="Montaser Arabic"/>
                <a:sym typeface="Montaser Arabic"/>
              </a:rPr>
              <a:t>Các tháng như </a:t>
            </a:r>
            <a:r>
              <a:rPr lang="en-US" b="true" sz="2628">
                <a:solidFill>
                  <a:srgbClr val="1848A0"/>
                </a:solidFill>
                <a:latin typeface="Montaser Arabic Bold"/>
                <a:ea typeface="Montaser Arabic Bold"/>
                <a:cs typeface="Montaser Arabic Bold"/>
                <a:sym typeface="Montaser Arabic Bold"/>
              </a:rPr>
              <a:t>tháng 9 và tháng 10</a:t>
            </a:r>
            <a:r>
              <a:rPr lang="en-US" sz="2628">
                <a:solidFill>
                  <a:srgbClr val="1848A0"/>
                </a:solidFill>
                <a:latin typeface="Montaser Arabic"/>
                <a:ea typeface="Montaser Arabic"/>
                <a:cs typeface="Montaser Arabic"/>
                <a:sym typeface="Montaser Arabic"/>
              </a:rPr>
              <a:t> thường ghi nhận lượng giao dịch thấp hơn, có thể liên quan đến giai đoạn không có nhiều dịp mua sắm đặc biệt.</a:t>
            </a:r>
          </a:p>
        </p:txBody>
      </p:sp>
    </p:spTree>
  </p:cSld>
  <p:clrMapOvr>
    <a:masterClrMapping/>
  </p:clrMapOvr>
  <p:transition spd="fast">
    <p:circle/>
  </p:transition>
</p:sld>
</file>

<file path=ppt/slides/slide8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17123" y="9494174"/>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2602230" y="1751558"/>
            <a:ext cx="6848486" cy="0"/>
          </a:xfrm>
          <a:prstGeom prst="line">
            <a:avLst/>
          </a:prstGeom>
          <a:ln cap="flat" w="57150">
            <a:solidFill>
              <a:srgbClr val="1C53A3"/>
            </a:solidFill>
            <a:prstDash val="solid"/>
            <a:headEnd type="none" len="sm" w="sm"/>
            <a:tailEnd type="none" len="sm" w="sm"/>
          </a:ln>
        </p:spPr>
      </p:sp>
      <p:grpSp>
        <p:nvGrpSpPr>
          <p:cNvPr name="Group 5" id="5"/>
          <p:cNvGrpSpPr/>
          <p:nvPr/>
        </p:nvGrpSpPr>
        <p:grpSpPr>
          <a:xfrm rot="-5400000">
            <a:off x="7672872" y="-7207804"/>
            <a:ext cx="1693766" cy="16552741"/>
            <a:chOff x="0" y="0"/>
            <a:chExt cx="446095" cy="4359570"/>
          </a:xfrm>
        </p:grpSpPr>
        <p:sp>
          <p:nvSpPr>
            <p:cNvPr name="Freeform 6" id="6"/>
            <p:cNvSpPr/>
            <p:nvPr/>
          </p:nvSpPr>
          <p:spPr>
            <a:xfrm flipH="false" flipV="false" rot="0">
              <a:off x="0" y="0"/>
              <a:ext cx="446095" cy="4359570"/>
            </a:xfrm>
            <a:custGeom>
              <a:avLst/>
              <a:gdLst/>
              <a:ahLst/>
              <a:cxnLst/>
              <a:rect r="r" b="b" t="t" l="l"/>
              <a:pathLst>
                <a:path h="4359570" w="446095">
                  <a:moveTo>
                    <a:pt x="0" y="0"/>
                  </a:moveTo>
                  <a:lnTo>
                    <a:pt x="446095" y="0"/>
                  </a:lnTo>
                  <a:lnTo>
                    <a:pt x="446095" y="4359570"/>
                  </a:lnTo>
                  <a:lnTo>
                    <a:pt x="0" y="4359570"/>
                  </a:lnTo>
                  <a:close/>
                </a:path>
              </a:pathLst>
            </a:custGeom>
            <a:solidFill>
              <a:srgbClr val="1C53A3"/>
            </a:solidFill>
          </p:spPr>
        </p:sp>
        <p:sp>
          <p:nvSpPr>
            <p:cNvPr name="TextBox 7" id="7"/>
            <p:cNvSpPr txBox="true"/>
            <p:nvPr/>
          </p:nvSpPr>
          <p:spPr>
            <a:xfrm>
              <a:off x="0" y="-38100"/>
              <a:ext cx="446095" cy="439767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593738" y="573113"/>
            <a:ext cx="425574" cy="330940"/>
            <a:chOff x="0" y="0"/>
            <a:chExt cx="812800" cy="632061"/>
          </a:xfrm>
        </p:grpSpPr>
        <p:sp>
          <p:nvSpPr>
            <p:cNvPr name="Freeform 9" id="9"/>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A6B9DD"/>
            </a:solidFill>
          </p:spPr>
        </p:sp>
        <p:sp>
          <p:nvSpPr>
            <p:cNvPr name="TextBox 10" id="10"/>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Freeform 11" id="11"/>
          <p:cNvSpPr/>
          <p:nvPr/>
        </p:nvSpPr>
        <p:spPr>
          <a:xfrm flipH="false" flipV="false" rot="5400000">
            <a:off x="17317907" y="627631"/>
            <a:ext cx="647477" cy="647477"/>
          </a:xfrm>
          <a:custGeom>
            <a:avLst/>
            <a:gdLst/>
            <a:ahLst/>
            <a:cxnLst/>
            <a:rect r="r" b="b" t="t" l="l"/>
            <a:pathLst>
              <a:path h="647477" w="647477">
                <a:moveTo>
                  <a:pt x="0" y="0"/>
                </a:moveTo>
                <a:lnTo>
                  <a:pt x="647477" y="0"/>
                </a:lnTo>
                <a:lnTo>
                  <a:pt x="647477" y="647477"/>
                </a:lnTo>
                <a:lnTo>
                  <a:pt x="0" y="647477"/>
                </a:lnTo>
                <a:lnTo>
                  <a:pt x="0" y="0"/>
                </a:lnTo>
                <a:close/>
              </a:path>
            </a:pathLst>
          </a:custGeom>
          <a:blipFill>
            <a:blip r:embed="rId4">
              <a:alphaModFix amt="64000"/>
              <a:extLst>
                <a:ext uri="{96DAC541-7B7A-43D3-8B79-37D633B846F1}">
                  <asvg:svgBlip xmlns:asvg="http://schemas.microsoft.com/office/drawing/2016/SVG/main" r:embed="rId5"/>
                </a:ext>
              </a:extLst>
            </a:blip>
            <a:stretch>
              <a:fillRect l="0" t="0" r="0" b="0"/>
            </a:stretch>
          </a:blipFill>
        </p:spPr>
      </p:sp>
      <p:sp>
        <p:nvSpPr>
          <p:cNvPr name="AutoShape 12" id="12"/>
          <p:cNvSpPr/>
          <p:nvPr/>
        </p:nvSpPr>
        <p:spPr>
          <a:xfrm flipV="true">
            <a:off x="9469766" y="2513489"/>
            <a:ext cx="0" cy="7410762"/>
          </a:xfrm>
          <a:prstGeom prst="line">
            <a:avLst/>
          </a:prstGeom>
          <a:ln cap="flat" w="38100">
            <a:solidFill>
              <a:srgbClr val="A6B9DD"/>
            </a:solidFill>
            <a:prstDash val="solid"/>
            <a:headEnd type="none" len="sm" w="sm"/>
            <a:tailEnd type="none" len="sm" w="sm"/>
          </a:ln>
        </p:spPr>
      </p:sp>
      <p:sp>
        <p:nvSpPr>
          <p:cNvPr name="Freeform 13" id="13"/>
          <p:cNvSpPr/>
          <p:nvPr/>
        </p:nvSpPr>
        <p:spPr>
          <a:xfrm flipH="false" flipV="false" rot="0">
            <a:off x="661650" y="2637314"/>
            <a:ext cx="8350673" cy="6986841"/>
          </a:xfrm>
          <a:custGeom>
            <a:avLst/>
            <a:gdLst/>
            <a:ahLst/>
            <a:cxnLst/>
            <a:rect r="r" b="b" t="t" l="l"/>
            <a:pathLst>
              <a:path h="6986841" w="8350673">
                <a:moveTo>
                  <a:pt x="0" y="0"/>
                </a:moveTo>
                <a:lnTo>
                  <a:pt x="8350673" y="0"/>
                </a:lnTo>
                <a:lnTo>
                  <a:pt x="8350673" y="6986842"/>
                </a:lnTo>
                <a:lnTo>
                  <a:pt x="0" y="6986842"/>
                </a:lnTo>
                <a:lnTo>
                  <a:pt x="0" y="0"/>
                </a:lnTo>
                <a:close/>
              </a:path>
            </a:pathLst>
          </a:custGeom>
          <a:blipFill>
            <a:blip r:embed="rId6"/>
            <a:stretch>
              <a:fillRect l="0" t="0" r="0" b="0"/>
            </a:stretch>
          </a:blipFill>
        </p:spPr>
      </p:sp>
      <p:sp>
        <p:nvSpPr>
          <p:cNvPr name="TextBox 14" id="14"/>
          <p:cNvSpPr txBox="true"/>
          <p:nvPr/>
        </p:nvSpPr>
        <p:spPr>
          <a:xfrm rot="0">
            <a:off x="1125195" y="478171"/>
            <a:ext cx="12110127" cy="519648"/>
          </a:xfrm>
          <a:prstGeom prst="rect">
            <a:avLst/>
          </a:prstGeom>
        </p:spPr>
        <p:txBody>
          <a:bodyPr anchor="t" rtlCol="false" tIns="0" lIns="0" bIns="0" rIns="0">
            <a:spAutoFit/>
          </a:bodyPr>
          <a:lstStyle/>
          <a:p>
            <a:pPr algn="l" marL="0" indent="0" lvl="0">
              <a:lnSpc>
                <a:spcPts val="4280"/>
              </a:lnSpc>
              <a:spcBef>
                <a:spcPct val="0"/>
              </a:spcBef>
            </a:pPr>
            <a:r>
              <a:rPr lang="en-US" b="true" sz="3101">
                <a:solidFill>
                  <a:srgbClr val="C5D9F3"/>
                </a:solidFill>
                <a:latin typeface="Montaser Arabic Bold"/>
                <a:ea typeface="Montaser Arabic Bold"/>
                <a:cs typeface="Montaser Arabic Bold"/>
                <a:sym typeface="Montaser Arabic Bold"/>
              </a:rPr>
              <a:t>3.2.2 TẦN SUẤT GIAO DỊCH TỪNG THÁNG (THEO NĂM) </a:t>
            </a:r>
          </a:p>
        </p:txBody>
      </p:sp>
      <p:sp>
        <p:nvSpPr>
          <p:cNvPr name="TextBox 15" id="15"/>
          <p:cNvSpPr txBox="true"/>
          <p:nvPr/>
        </p:nvSpPr>
        <p:spPr>
          <a:xfrm rot="0">
            <a:off x="2023471" y="1053529"/>
            <a:ext cx="13716887" cy="621829"/>
          </a:xfrm>
          <a:prstGeom prst="rect">
            <a:avLst/>
          </a:prstGeom>
        </p:spPr>
        <p:txBody>
          <a:bodyPr anchor="t" rtlCol="false" tIns="0" lIns="0" bIns="0" rIns="0">
            <a:spAutoFit/>
          </a:bodyPr>
          <a:lstStyle/>
          <a:p>
            <a:pPr algn="l">
              <a:lnSpc>
                <a:spcPts val="5100"/>
              </a:lnSpc>
            </a:pPr>
            <a:r>
              <a:rPr lang="en-US" sz="3643" b="true">
                <a:solidFill>
                  <a:srgbClr val="FBF9F1"/>
                </a:solidFill>
                <a:latin typeface="Montaser Arabic Bold"/>
                <a:ea typeface="Montaser Arabic Bold"/>
                <a:cs typeface="Montaser Arabic Bold"/>
                <a:sym typeface="Montaser Arabic Bold"/>
              </a:rPr>
              <a:t>b, Biểu đồ phân phối tần suất giao dịch của khách hàng</a:t>
            </a:r>
          </a:p>
        </p:txBody>
      </p:sp>
      <p:sp>
        <p:nvSpPr>
          <p:cNvPr name="TextBox 16" id="16"/>
          <p:cNvSpPr txBox="true"/>
          <p:nvPr/>
        </p:nvSpPr>
        <p:spPr>
          <a:xfrm rot="0">
            <a:off x="1433547" y="2041310"/>
            <a:ext cx="1942767" cy="472179"/>
          </a:xfrm>
          <a:prstGeom prst="rect">
            <a:avLst/>
          </a:prstGeom>
        </p:spPr>
        <p:txBody>
          <a:bodyPr anchor="t" rtlCol="false" tIns="0" lIns="0" bIns="0" rIns="0">
            <a:spAutoFit/>
          </a:bodyPr>
          <a:lstStyle/>
          <a:p>
            <a:pPr algn="ctr">
              <a:lnSpc>
                <a:spcPts val="3899"/>
              </a:lnSpc>
            </a:pPr>
            <a:r>
              <a:rPr lang="en-US" sz="2785" b="true">
                <a:solidFill>
                  <a:srgbClr val="000000"/>
                </a:solidFill>
                <a:latin typeface="Montaser Arabic Bold"/>
                <a:ea typeface="Montaser Arabic Bold"/>
                <a:cs typeface="Montaser Arabic Bold"/>
                <a:sym typeface="Montaser Arabic Bold"/>
              </a:rPr>
              <a:t>Output:</a:t>
            </a:r>
          </a:p>
        </p:txBody>
      </p:sp>
      <p:sp>
        <p:nvSpPr>
          <p:cNvPr name="TextBox 17" id="17"/>
          <p:cNvSpPr txBox="true"/>
          <p:nvPr/>
        </p:nvSpPr>
        <p:spPr>
          <a:xfrm rot="0">
            <a:off x="9712843" y="2580164"/>
            <a:ext cx="7546457" cy="4423750"/>
          </a:xfrm>
          <a:prstGeom prst="rect">
            <a:avLst/>
          </a:prstGeom>
        </p:spPr>
        <p:txBody>
          <a:bodyPr anchor="t" rtlCol="false" tIns="0" lIns="0" bIns="0" rIns="0">
            <a:spAutoFit/>
          </a:bodyPr>
          <a:lstStyle/>
          <a:p>
            <a:pPr algn="just">
              <a:lnSpc>
                <a:spcPts val="4382"/>
              </a:lnSpc>
            </a:pPr>
            <a:r>
              <a:rPr lang="en-US" sz="3130" b="true">
                <a:solidFill>
                  <a:srgbClr val="8C2E2E"/>
                </a:solidFill>
                <a:latin typeface="Montaser Arabic Bold"/>
                <a:ea typeface="Montaser Arabic Bold"/>
                <a:cs typeface="Montaser Arabic Bold"/>
                <a:sym typeface="Montaser Arabic Bold"/>
              </a:rPr>
              <a:t>3. Biến động trong năm 2023:</a:t>
            </a:r>
          </a:p>
          <a:p>
            <a:pPr algn="just" marL="675782" indent="-337891" lvl="1">
              <a:lnSpc>
                <a:spcPts val="4382"/>
              </a:lnSpc>
              <a:buFont typeface="Arial"/>
              <a:buChar char="•"/>
            </a:pPr>
            <a:r>
              <a:rPr lang="en-US" b="true" sz="3130">
                <a:solidFill>
                  <a:srgbClr val="1848A0"/>
                </a:solidFill>
                <a:latin typeface="Montaser Arabic Bold"/>
                <a:ea typeface="Montaser Arabic Bold"/>
                <a:cs typeface="Montaser Arabic Bold"/>
                <a:sym typeface="Montaser Arabic Bold"/>
              </a:rPr>
              <a:t>Năm 2023, lượng giao dịch từ tháng 8 </a:t>
            </a:r>
            <a:r>
              <a:rPr lang="en-US" sz="3130">
                <a:solidFill>
                  <a:srgbClr val="1848A0"/>
                </a:solidFill>
                <a:latin typeface="Montaser Arabic"/>
                <a:ea typeface="Montaser Arabic"/>
                <a:cs typeface="Montaser Arabic"/>
                <a:sym typeface="Montaser Arabic"/>
              </a:rPr>
              <a:t>trở đi giảm mạnh, đặc biệt tháng 9 giảm đáng kể. Điều này có thể do thiếu chiến dịch khuyến mãi, suy giảm sức mua hoặc các yếu tố bên ngoài (kinh tế, thị trường).</a:t>
            </a:r>
          </a:p>
        </p:txBody>
      </p:sp>
    </p:spTree>
  </p:cSld>
  <p:clrMapOvr>
    <a:masterClrMapping/>
  </p:clrMapOvr>
  <p:transition spd="fast">
    <p:circle/>
  </p:transition>
</p:sld>
</file>

<file path=ppt/slides/slide82.xml><?xml version="1.0" encoding="utf-8"?>
<p:sld xmlns:p="http://schemas.openxmlformats.org/presentationml/2006/main" xmlns:a="http://schemas.openxmlformats.org/drawingml/2006/main" xmlns:r="http://schemas.openxmlformats.org/officeDocument/2006/relationships">
  <p:cSld>
    <p:bg>
      <p:bgPr>
        <a:solidFill>
          <a:srgbClr val="E1EDFC"/>
        </a:solidFill>
      </p:bgPr>
    </p:bg>
    <p:spTree>
      <p:nvGrpSpPr>
        <p:cNvPr id="1" name=""/>
        <p:cNvGrpSpPr/>
        <p:nvPr/>
      </p:nvGrpSpPr>
      <p:grpSpPr>
        <a:xfrm>
          <a:off x="0" y="0"/>
          <a:ext cx="0" cy="0"/>
          <a:chOff x="0" y="0"/>
          <a:chExt cx="0" cy="0"/>
        </a:xfrm>
      </p:grpSpPr>
      <p:sp>
        <p:nvSpPr>
          <p:cNvPr name="Freeform 2" id="2"/>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17123" y="9494174"/>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2602230" y="1751558"/>
            <a:ext cx="6848486" cy="0"/>
          </a:xfrm>
          <a:prstGeom prst="line">
            <a:avLst/>
          </a:prstGeom>
          <a:ln cap="flat" w="57150">
            <a:solidFill>
              <a:srgbClr val="1C53A3"/>
            </a:solidFill>
            <a:prstDash val="solid"/>
            <a:headEnd type="none" len="sm" w="sm"/>
            <a:tailEnd type="none" len="sm" w="sm"/>
          </a:ln>
        </p:spPr>
      </p:sp>
      <p:grpSp>
        <p:nvGrpSpPr>
          <p:cNvPr name="Group 5" id="5"/>
          <p:cNvGrpSpPr/>
          <p:nvPr/>
        </p:nvGrpSpPr>
        <p:grpSpPr>
          <a:xfrm rot="-5400000">
            <a:off x="7672872" y="-7207804"/>
            <a:ext cx="1693766" cy="16552741"/>
            <a:chOff x="0" y="0"/>
            <a:chExt cx="446095" cy="4359570"/>
          </a:xfrm>
        </p:grpSpPr>
        <p:sp>
          <p:nvSpPr>
            <p:cNvPr name="Freeform 6" id="6"/>
            <p:cNvSpPr/>
            <p:nvPr/>
          </p:nvSpPr>
          <p:spPr>
            <a:xfrm flipH="false" flipV="false" rot="0">
              <a:off x="0" y="0"/>
              <a:ext cx="446095" cy="4359570"/>
            </a:xfrm>
            <a:custGeom>
              <a:avLst/>
              <a:gdLst/>
              <a:ahLst/>
              <a:cxnLst/>
              <a:rect r="r" b="b" t="t" l="l"/>
              <a:pathLst>
                <a:path h="4359570" w="446095">
                  <a:moveTo>
                    <a:pt x="0" y="0"/>
                  </a:moveTo>
                  <a:lnTo>
                    <a:pt x="446095" y="0"/>
                  </a:lnTo>
                  <a:lnTo>
                    <a:pt x="446095" y="4359570"/>
                  </a:lnTo>
                  <a:lnTo>
                    <a:pt x="0" y="4359570"/>
                  </a:lnTo>
                  <a:close/>
                </a:path>
              </a:pathLst>
            </a:custGeom>
            <a:solidFill>
              <a:srgbClr val="1C53A3"/>
            </a:solidFill>
          </p:spPr>
        </p:sp>
        <p:sp>
          <p:nvSpPr>
            <p:cNvPr name="TextBox 7" id="7"/>
            <p:cNvSpPr txBox="true"/>
            <p:nvPr/>
          </p:nvSpPr>
          <p:spPr>
            <a:xfrm>
              <a:off x="0" y="-38100"/>
              <a:ext cx="446095" cy="439767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593738" y="573113"/>
            <a:ext cx="425574" cy="330940"/>
            <a:chOff x="0" y="0"/>
            <a:chExt cx="812800" cy="632061"/>
          </a:xfrm>
        </p:grpSpPr>
        <p:sp>
          <p:nvSpPr>
            <p:cNvPr name="Freeform 9" id="9"/>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A6B9DD"/>
            </a:solidFill>
          </p:spPr>
        </p:sp>
        <p:sp>
          <p:nvSpPr>
            <p:cNvPr name="TextBox 10" id="10"/>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Freeform 11" id="11"/>
          <p:cNvSpPr/>
          <p:nvPr/>
        </p:nvSpPr>
        <p:spPr>
          <a:xfrm flipH="false" flipV="false" rot="5400000">
            <a:off x="17317907" y="627631"/>
            <a:ext cx="647477" cy="647477"/>
          </a:xfrm>
          <a:custGeom>
            <a:avLst/>
            <a:gdLst/>
            <a:ahLst/>
            <a:cxnLst/>
            <a:rect r="r" b="b" t="t" l="l"/>
            <a:pathLst>
              <a:path h="647477" w="647477">
                <a:moveTo>
                  <a:pt x="0" y="0"/>
                </a:moveTo>
                <a:lnTo>
                  <a:pt x="647477" y="0"/>
                </a:lnTo>
                <a:lnTo>
                  <a:pt x="647477" y="647477"/>
                </a:lnTo>
                <a:lnTo>
                  <a:pt x="0" y="647477"/>
                </a:lnTo>
                <a:lnTo>
                  <a:pt x="0" y="0"/>
                </a:lnTo>
                <a:close/>
              </a:path>
            </a:pathLst>
          </a:custGeom>
          <a:blipFill>
            <a:blip r:embed="rId4">
              <a:alphaModFix amt="64000"/>
              <a:extLst>
                <a:ext uri="{96DAC541-7B7A-43D3-8B79-37D633B846F1}">
                  <asvg:svgBlip xmlns:asvg="http://schemas.microsoft.com/office/drawing/2016/SVG/main" r:embed="rId5"/>
                </a:ext>
              </a:extLst>
            </a:blip>
            <a:stretch>
              <a:fillRect l="0" t="0" r="0" b="0"/>
            </a:stretch>
          </a:blipFill>
        </p:spPr>
      </p:sp>
      <p:sp>
        <p:nvSpPr>
          <p:cNvPr name="AutoShape 12" id="12"/>
          <p:cNvSpPr/>
          <p:nvPr/>
        </p:nvSpPr>
        <p:spPr>
          <a:xfrm flipV="true">
            <a:off x="9469766" y="2513489"/>
            <a:ext cx="0" cy="7410762"/>
          </a:xfrm>
          <a:prstGeom prst="line">
            <a:avLst/>
          </a:prstGeom>
          <a:ln cap="flat" w="38100">
            <a:solidFill>
              <a:srgbClr val="A6B9DD"/>
            </a:solidFill>
            <a:prstDash val="solid"/>
            <a:headEnd type="none" len="sm" w="sm"/>
            <a:tailEnd type="none" len="sm" w="sm"/>
          </a:ln>
        </p:spPr>
      </p:sp>
      <p:sp>
        <p:nvSpPr>
          <p:cNvPr name="TextBox 13" id="13"/>
          <p:cNvSpPr txBox="true"/>
          <p:nvPr/>
        </p:nvSpPr>
        <p:spPr>
          <a:xfrm rot="0">
            <a:off x="1125195" y="478171"/>
            <a:ext cx="12110127" cy="519648"/>
          </a:xfrm>
          <a:prstGeom prst="rect">
            <a:avLst/>
          </a:prstGeom>
        </p:spPr>
        <p:txBody>
          <a:bodyPr anchor="t" rtlCol="false" tIns="0" lIns="0" bIns="0" rIns="0">
            <a:spAutoFit/>
          </a:bodyPr>
          <a:lstStyle/>
          <a:p>
            <a:pPr algn="l" marL="0" indent="0" lvl="0">
              <a:lnSpc>
                <a:spcPts val="4280"/>
              </a:lnSpc>
              <a:spcBef>
                <a:spcPct val="0"/>
              </a:spcBef>
            </a:pPr>
            <a:r>
              <a:rPr lang="en-US" b="true" sz="3101">
                <a:solidFill>
                  <a:srgbClr val="C5D9F3"/>
                </a:solidFill>
                <a:latin typeface="Montaser Arabic Bold"/>
                <a:ea typeface="Montaser Arabic Bold"/>
                <a:cs typeface="Montaser Arabic Bold"/>
                <a:sym typeface="Montaser Arabic Bold"/>
              </a:rPr>
              <a:t>3.2.2 TẦN SUẤT GIAO DỊCH TỪNG THÁNG (THEO NĂM) </a:t>
            </a:r>
          </a:p>
        </p:txBody>
      </p:sp>
      <p:sp>
        <p:nvSpPr>
          <p:cNvPr name="TextBox 14" id="14"/>
          <p:cNvSpPr txBox="true"/>
          <p:nvPr/>
        </p:nvSpPr>
        <p:spPr>
          <a:xfrm rot="0">
            <a:off x="2023471" y="1053529"/>
            <a:ext cx="13716887" cy="621829"/>
          </a:xfrm>
          <a:prstGeom prst="rect">
            <a:avLst/>
          </a:prstGeom>
        </p:spPr>
        <p:txBody>
          <a:bodyPr anchor="t" rtlCol="false" tIns="0" lIns="0" bIns="0" rIns="0">
            <a:spAutoFit/>
          </a:bodyPr>
          <a:lstStyle/>
          <a:p>
            <a:pPr algn="l">
              <a:lnSpc>
                <a:spcPts val="5100"/>
              </a:lnSpc>
            </a:pPr>
            <a:r>
              <a:rPr lang="en-US" sz="3643" b="true">
                <a:solidFill>
                  <a:srgbClr val="FBF9F1"/>
                </a:solidFill>
                <a:latin typeface="Montaser Arabic Bold"/>
                <a:ea typeface="Montaser Arabic Bold"/>
                <a:cs typeface="Montaser Arabic Bold"/>
                <a:sym typeface="Montaser Arabic Bold"/>
              </a:rPr>
              <a:t>b, Biểu đồ phân phối tần suất giao dịch của khách hàng.</a:t>
            </a:r>
          </a:p>
        </p:txBody>
      </p:sp>
      <p:sp>
        <p:nvSpPr>
          <p:cNvPr name="TextBox 15" id="15"/>
          <p:cNvSpPr txBox="true"/>
          <p:nvPr/>
        </p:nvSpPr>
        <p:spPr>
          <a:xfrm rot="0">
            <a:off x="518569" y="2465864"/>
            <a:ext cx="8363345" cy="7405807"/>
          </a:xfrm>
          <a:prstGeom prst="rect">
            <a:avLst/>
          </a:prstGeom>
        </p:spPr>
        <p:txBody>
          <a:bodyPr anchor="t" rtlCol="false" tIns="0" lIns="0" bIns="0" rIns="0">
            <a:spAutoFit/>
          </a:bodyPr>
          <a:lstStyle/>
          <a:p>
            <a:pPr algn="just">
              <a:lnSpc>
                <a:spcPts val="3930"/>
              </a:lnSpc>
              <a:spcBef>
                <a:spcPct val="0"/>
              </a:spcBef>
            </a:pPr>
            <a:r>
              <a:rPr lang="en-US" b="true" sz="2807">
                <a:solidFill>
                  <a:srgbClr val="1848A0"/>
                </a:solidFill>
                <a:latin typeface="Montaser Arabic Bold"/>
                <a:ea typeface="Montaser Arabic Bold"/>
                <a:cs typeface="Montaser Arabic Bold"/>
                <a:sym typeface="Montaser Arabic Bold"/>
              </a:rPr>
              <a:t>Từ đó đưa ra một vài chiến lược:</a:t>
            </a:r>
          </a:p>
          <a:p>
            <a:pPr algn="just" marL="606203" indent="-303102" lvl="1">
              <a:lnSpc>
                <a:spcPts val="3930"/>
              </a:lnSpc>
              <a:spcBef>
                <a:spcPct val="0"/>
              </a:spcBef>
              <a:buAutoNum type="arabicPeriod" startAt="1"/>
            </a:pPr>
            <a:r>
              <a:rPr lang="en-US" sz="2807">
                <a:solidFill>
                  <a:srgbClr val="1848A0"/>
                </a:solidFill>
                <a:latin typeface="Montaser Arabic"/>
                <a:ea typeface="Montaser Arabic"/>
                <a:cs typeface="Montaser Arabic"/>
                <a:sym typeface="Montaser Arabic"/>
              </a:rPr>
              <a:t> </a:t>
            </a:r>
            <a:r>
              <a:rPr lang="en-US" b="true" sz="2807">
                <a:solidFill>
                  <a:srgbClr val="8C2E2E"/>
                </a:solidFill>
                <a:latin typeface="Montaser Arabic Bold"/>
                <a:ea typeface="Montaser Arabic Bold"/>
                <a:cs typeface="Montaser Arabic Bold"/>
                <a:sym typeface="Montaser Arabic Bold"/>
              </a:rPr>
              <a:t>Chiến lược T</a:t>
            </a:r>
            <a:r>
              <a:rPr lang="en-US" b="true" sz="2807">
                <a:solidFill>
                  <a:srgbClr val="8C2E2E"/>
                </a:solidFill>
                <a:latin typeface="Montaser Arabic Bold"/>
                <a:ea typeface="Montaser Arabic Bold"/>
                <a:cs typeface="Montaser Arabic Bold"/>
                <a:sym typeface="Montaser Arabic Bold"/>
              </a:rPr>
              <a:t>ăng cường chiến lược marketing trong các tháng thấp điểm (tháng 9, tháng 10):</a:t>
            </a:r>
          </a:p>
          <a:p>
            <a:pPr algn="just" marL="606203" indent="-303102" lvl="1">
              <a:lnSpc>
                <a:spcPts val="3930"/>
              </a:lnSpc>
              <a:spcBef>
                <a:spcPct val="0"/>
              </a:spcBef>
              <a:buFont typeface="Arial"/>
              <a:buChar char="•"/>
            </a:pPr>
            <a:r>
              <a:rPr lang="en-US" sz="2807">
                <a:solidFill>
                  <a:srgbClr val="1848A0"/>
                </a:solidFill>
                <a:latin typeface="Montaser Arabic"/>
                <a:ea typeface="Montaser Arabic"/>
                <a:cs typeface="Montaser Arabic"/>
                <a:sym typeface="Montaser Arabic"/>
              </a:rPr>
              <a:t>Mục tiêu: Giảm sự biến động theo mùa, tăng số lượng giao dịch trong các tháng ít nổi bật.</a:t>
            </a:r>
          </a:p>
          <a:p>
            <a:pPr algn="just" marL="606203" indent="-303102" lvl="1">
              <a:lnSpc>
                <a:spcPts val="3930"/>
              </a:lnSpc>
              <a:spcBef>
                <a:spcPct val="0"/>
              </a:spcBef>
              <a:buFont typeface="Arial"/>
              <a:buChar char="•"/>
            </a:pPr>
            <a:r>
              <a:rPr lang="en-US" sz="2807">
                <a:solidFill>
                  <a:srgbClr val="1848A0"/>
                </a:solidFill>
                <a:latin typeface="Montaser Arabic"/>
                <a:ea typeface="Montaser Arabic"/>
                <a:cs typeface="Montaser Arabic"/>
                <a:sym typeface="Montaser Arabic"/>
              </a:rPr>
              <a:t>Triển khai các chương trình khuyến mãi hoặc chiến dịch giảm giá như "Back to School" (tháng 9) hoặc "Early Holiday Sale" (tháng 10).</a:t>
            </a:r>
          </a:p>
          <a:p>
            <a:pPr algn="just" marL="606203" indent="-303102" lvl="1">
              <a:lnSpc>
                <a:spcPts val="3930"/>
              </a:lnSpc>
              <a:buFont typeface="Arial"/>
              <a:buChar char="•"/>
            </a:pPr>
            <a:r>
              <a:rPr lang="en-US" sz="2807">
                <a:solidFill>
                  <a:srgbClr val="1848A0"/>
                </a:solidFill>
                <a:latin typeface="Montaser Arabic"/>
                <a:ea typeface="Montaser Arabic"/>
                <a:cs typeface="Montaser Arabic"/>
                <a:sym typeface="Montaser Arabic"/>
              </a:rPr>
              <a:t>Kết hợp các sự kiện hoặc chủ đề đặc biệt (giảm giá giao dịch vào các ngày cuối tuần, giảm giá độc quyền cho khách hàng thân thiết).</a:t>
            </a:r>
          </a:p>
        </p:txBody>
      </p:sp>
      <p:sp>
        <p:nvSpPr>
          <p:cNvPr name="TextBox 16" id="16"/>
          <p:cNvSpPr txBox="true"/>
          <p:nvPr/>
        </p:nvSpPr>
        <p:spPr>
          <a:xfrm rot="0">
            <a:off x="9771450" y="2930633"/>
            <a:ext cx="7870195" cy="6731574"/>
          </a:xfrm>
          <a:prstGeom prst="rect">
            <a:avLst/>
          </a:prstGeom>
        </p:spPr>
        <p:txBody>
          <a:bodyPr anchor="t" rtlCol="false" tIns="0" lIns="0" bIns="0" rIns="0">
            <a:spAutoFit/>
          </a:bodyPr>
          <a:lstStyle/>
          <a:p>
            <a:pPr algn="just">
              <a:lnSpc>
                <a:spcPts val="3822"/>
              </a:lnSpc>
              <a:spcBef>
                <a:spcPct val="0"/>
              </a:spcBef>
            </a:pPr>
            <a:r>
              <a:rPr lang="en-US" sz="2730">
                <a:solidFill>
                  <a:srgbClr val="8C2E2E"/>
                </a:solidFill>
                <a:latin typeface="Montaser Arabic"/>
                <a:ea typeface="Montaser Arabic"/>
                <a:cs typeface="Montaser Arabic"/>
                <a:sym typeface="Montaser Arabic"/>
              </a:rPr>
              <a:t>2. </a:t>
            </a:r>
            <a:r>
              <a:rPr lang="en-US" b="true" sz="2730">
                <a:solidFill>
                  <a:srgbClr val="8C2E2E"/>
                </a:solidFill>
                <a:latin typeface="Montaser Arabic Bold"/>
                <a:ea typeface="Montaser Arabic Bold"/>
                <a:cs typeface="Montaser Arabic Bold"/>
                <a:sym typeface="Montaser Arabic Bold"/>
              </a:rPr>
              <a:t>Chiến lược </a:t>
            </a:r>
            <a:r>
              <a:rPr lang="en-US" b="true" sz="2730">
                <a:solidFill>
                  <a:srgbClr val="8C2E2E"/>
                </a:solidFill>
                <a:latin typeface="Montaser Arabic Bold"/>
                <a:ea typeface="Montaser Arabic Bold"/>
                <a:cs typeface="Montaser Arabic Bold"/>
                <a:sym typeface="Montaser Arabic Bold"/>
              </a:rPr>
              <a:t>Tận dụng mùa cao điểm (tháng 12, tháng 1):</a:t>
            </a:r>
          </a:p>
          <a:p>
            <a:pPr algn="just" marL="589557" indent="-294778" lvl="1">
              <a:lnSpc>
                <a:spcPts val="3822"/>
              </a:lnSpc>
              <a:spcBef>
                <a:spcPct val="0"/>
              </a:spcBef>
              <a:buFont typeface="Arial"/>
              <a:buChar char="•"/>
            </a:pPr>
            <a:r>
              <a:rPr lang="en-US" sz="2730">
                <a:solidFill>
                  <a:srgbClr val="1848A0"/>
                </a:solidFill>
                <a:latin typeface="Montaser Arabic"/>
                <a:ea typeface="Montaser Arabic"/>
                <a:cs typeface="Montaser Arabic"/>
                <a:sym typeface="Montaser Arabic"/>
              </a:rPr>
              <a:t>Mục tiêu: Tối đa hóa doanh thu từ các tháng cao điểm.</a:t>
            </a:r>
          </a:p>
          <a:p>
            <a:pPr algn="just" marL="589557" indent="-294778" lvl="1">
              <a:lnSpc>
                <a:spcPts val="3822"/>
              </a:lnSpc>
              <a:spcBef>
                <a:spcPct val="0"/>
              </a:spcBef>
              <a:buFont typeface="Arial"/>
              <a:buChar char="•"/>
            </a:pPr>
            <a:r>
              <a:rPr lang="en-US" sz="2730">
                <a:solidFill>
                  <a:srgbClr val="1848A0"/>
                </a:solidFill>
                <a:latin typeface="Montaser Arabic"/>
                <a:ea typeface="Montaser Arabic"/>
                <a:cs typeface="Montaser Arabic"/>
                <a:sym typeface="Montaser Arabic"/>
              </a:rPr>
              <a:t>Chiến lược:</a:t>
            </a:r>
          </a:p>
          <a:p>
            <a:pPr algn="just" marL="589557" indent="-294778" lvl="1">
              <a:lnSpc>
                <a:spcPts val="3822"/>
              </a:lnSpc>
              <a:spcBef>
                <a:spcPct val="0"/>
              </a:spcBef>
              <a:buFont typeface="Arial"/>
              <a:buChar char="•"/>
            </a:pPr>
            <a:r>
              <a:rPr lang="en-US" sz="2730">
                <a:solidFill>
                  <a:srgbClr val="1848A0"/>
                </a:solidFill>
                <a:latin typeface="Montaser Arabic"/>
                <a:ea typeface="Montaser Arabic"/>
                <a:cs typeface="Montaser Arabic"/>
                <a:sym typeface="Montaser Arabic"/>
              </a:rPr>
              <a:t>Chuẩn bị sớm các chiến dịch khuyến mãi, đặc biệt trong dịp cuối năm như Black Friday, Christmas Sale, New Year Sale.</a:t>
            </a:r>
          </a:p>
          <a:p>
            <a:pPr algn="just" marL="589557" indent="-294778" lvl="1">
              <a:lnSpc>
                <a:spcPts val="3822"/>
              </a:lnSpc>
              <a:spcBef>
                <a:spcPct val="0"/>
              </a:spcBef>
              <a:buFont typeface="Arial"/>
              <a:buChar char="•"/>
            </a:pPr>
            <a:r>
              <a:rPr lang="en-US" sz="2730">
                <a:solidFill>
                  <a:srgbClr val="1848A0"/>
                </a:solidFill>
                <a:latin typeface="Montaser Arabic"/>
                <a:ea typeface="Montaser Arabic"/>
                <a:cs typeface="Montaser Arabic"/>
                <a:sym typeface="Montaser Arabic"/>
              </a:rPr>
              <a:t>Đưa ra các gói ưu đãi hấp dẫn cho khách hàng, như giảm giá khi mua combo hoặc tặng quà kèm theo đơn hàng.</a:t>
            </a:r>
          </a:p>
          <a:p>
            <a:pPr algn="just" marL="589557" indent="-294778" lvl="1">
              <a:lnSpc>
                <a:spcPts val="3822"/>
              </a:lnSpc>
              <a:buFont typeface="Arial"/>
              <a:buChar char="•"/>
            </a:pPr>
            <a:r>
              <a:rPr lang="en-US" sz="2730">
                <a:solidFill>
                  <a:srgbClr val="1848A0"/>
                </a:solidFill>
                <a:latin typeface="Montaser Arabic"/>
                <a:ea typeface="Montaser Arabic"/>
                <a:cs typeface="Montaser Arabic"/>
                <a:sym typeface="Montaser Arabic"/>
              </a:rPr>
              <a:t>Cải thiện dịch vụ giao hàng và trải nghiệm khách hàng để đáp ứng nhu cầu cao trong mùa này.</a:t>
            </a:r>
          </a:p>
        </p:txBody>
      </p:sp>
    </p:spTree>
  </p:cSld>
  <p:clrMapOvr>
    <a:masterClrMapping/>
  </p:clrMapOvr>
  <p:transition spd="fast">
    <p:circle/>
  </p:transition>
</p:sld>
</file>

<file path=ppt/slides/slide83.xml><?xml version="1.0" encoding="utf-8"?>
<p:sld xmlns:p="http://schemas.openxmlformats.org/presentationml/2006/main" xmlns:a="http://schemas.openxmlformats.org/drawingml/2006/main" xmlns:r="http://schemas.openxmlformats.org/officeDocument/2006/relationships">
  <p:cSld>
    <p:bg>
      <p:bgPr>
        <a:solidFill>
          <a:srgbClr val="E1EDFC"/>
        </a:solidFill>
      </p:bgPr>
    </p:bg>
    <p:spTree>
      <p:nvGrpSpPr>
        <p:cNvPr id="1" name=""/>
        <p:cNvGrpSpPr/>
        <p:nvPr/>
      </p:nvGrpSpPr>
      <p:grpSpPr>
        <a:xfrm>
          <a:off x="0" y="0"/>
          <a:ext cx="0" cy="0"/>
          <a:chOff x="0" y="0"/>
          <a:chExt cx="0" cy="0"/>
        </a:xfrm>
      </p:grpSpPr>
      <p:sp>
        <p:nvSpPr>
          <p:cNvPr name="Freeform 2" id="2"/>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17123" y="9494174"/>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2602230" y="1751558"/>
            <a:ext cx="6848486" cy="0"/>
          </a:xfrm>
          <a:prstGeom prst="line">
            <a:avLst/>
          </a:prstGeom>
          <a:ln cap="flat" w="57150">
            <a:solidFill>
              <a:srgbClr val="1C53A3"/>
            </a:solidFill>
            <a:prstDash val="solid"/>
            <a:headEnd type="none" len="sm" w="sm"/>
            <a:tailEnd type="none" len="sm" w="sm"/>
          </a:ln>
        </p:spPr>
      </p:sp>
      <p:grpSp>
        <p:nvGrpSpPr>
          <p:cNvPr name="Group 5" id="5"/>
          <p:cNvGrpSpPr/>
          <p:nvPr/>
        </p:nvGrpSpPr>
        <p:grpSpPr>
          <a:xfrm rot="-5400000">
            <a:off x="7672872" y="-7207804"/>
            <a:ext cx="1693766" cy="16552741"/>
            <a:chOff x="0" y="0"/>
            <a:chExt cx="446095" cy="4359570"/>
          </a:xfrm>
        </p:grpSpPr>
        <p:sp>
          <p:nvSpPr>
            <p:cNvPr name="Freeform 6" id="6"/>
            <p:cNvSpPr/>
            <p:nvPr/>
          </p:nvSpPr>
          <p:spPr>
            <a:xfrm flipH="false" flipV="false" rot="0">
              <a:off x="0" y="0"/>
              <a:ext cx="446095" cy="4359570"/>
            </a:xfrm>
            <a:custGeom>
              <a:avLst/>
              <a:gdLst/>
              <a:ahLst/>
              <a:cxnLst/>
              <a:rect r="r" b="b" t="t" l="l"/>
              <a:pathLst>
                <a:path h="4359570" w="446095">
                  <a:moveTo>
                    <a:pt x="0" y="0"/>
                  </a:moveTo>
                  <a:lnTo>
                    <a:pt x="446095" y="0"/>
                  </a:lnTo>
                  <a:lnTo>
                    <a:pt x="446095" y="4359570"/>
                  </a:lnTo>
                  <a:lnTo>
                    <a:pt x="0" y="4359570"/>
                  </a:lnTo>
                  <a:close/>
                </a:path>
              </a:pathLst>
            </a:custGeom>
            <a:solidFill>
              <a:srgbClr val="1C53A3"/>
            </a:solidFill>
          </p:spPr>
        </p:sp>
        <p:sp>
          <p:nvSpPr>
            <p:cNvPr name="TextBox 7" id="7"/>
            <p:cNvSpPr txBox="true"/>
            <p:nvPr/>
          </p:nvSpPr>
          <p:spPr>
            <a:xfrm>
              <a:off x="0" y="-38100"/>
              <a:ext cx="446095" cy="439767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593738" y="573113"/>
            <a:ext cx="425574" cy="330940"/>
            <a:chOff x="0" y="0"/>
            <a:chExt cx="812800" cy="632061"/>
          </a:xfrm>
        </p:grpSpPr>
        <p:sp>
          <p:nvSpPr>
            <p:cNvPr name="Freeform 9" id="9"/>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A6B9DD"/>
            </a:solidFill>
          </p:spPr>
        </p:sp>
        <p:sp>
          <p:nvSpPr>
            <p:cNvPr name="TextBox 10" id="10"/>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Freeform 11" id="11"/>
          <p:cNvSpPr/>
          <p:nvPr/>
        </p:nvSpPr>
        <p:spPr>
          <a:xfrm flipH="false" flipV="false" rot="5400000">
            <a:off x="17317907" y="627631"/>
            <a:ext cx="647477" cy="647477"/>
          </a:xfrm>
          <a:custGeom>
            <a:avLst/>
            <a:gdLst/>
            <a:ahLst/>
            <a:cxnLst/>
            <a:rect r="r" b="b" t="t" l="l"/>
            <a:pathLst>
              <a:path h="647477" w="647477">
                <a:moveTo>
                  <a:pt x="0" y="0"/>
                </a:moveTo>
                <a:lnTo>
                  <a:pt x="647477" y="0"/>
                </a:lnTo>
                <a:lnTo>
                  <a:pt x="647477" y="647477"/>
                </a:lnTo>
                <a:lnTo>
                  <a:pt x="0" y="647477"/>
                </a:lnTo>
                <a:lnTo>
                  <a:pt x="0" y="0"/>
                </a:lnTo>
                <a:close/>
              </a:path>
            </a:pathLst>
          </a:custGeom>
          <a:blipFill>
            <a:blip r:embed="rId4">
              <a:alphaModFix amt="64000"/>
              <a:extLst>
                <a:ext uri="{96DAC541-7B7A-43D3-8B79-37D633B846F1}">
                  <asvg:svgBlip xmlns:asvg="http://schemas.microsoft.com/office/drawing/2016/SVG/main" r:embed="rId5"/>
                </a:ext>
              </a:extLst>
            </a:blip>
            <a:stretch>
              <a:fillRect l="0" t="0" r="0" b="0"/>
            </a:stretch>
          </a:blipFill>
        </p:spPr>
      </p:sp>
      <p:sp>
        <p:nvSpPr>
          <p:cNvPr name="AutoShape 12" id="12"/>
          <p:cNvSpPr/>
          <p:nvPr/>
        </p:nvSpPr>
        <p:spPr>
          <a:xfrm flipV="true">
            <a:off x="9469766" y="2513489"/>
            <a:ext cx="0" cy="7410762"/>
          </a:xfrm>
          <a:prstGeom prst="line">
            <a:avLst/>
          </a:prstGeom>
          <a:ln cap="flat" w="38100">
            <a:solidFill>
              <a:srgbClr val="A6B9DD"/>
            </a:solidFill>
            <a:prstDash val="solid"/>
            <a:headEnd type="none" len="sm" w="sm"/>
            <a:tailEnd type="none" len="sm" w="sm"/>
          </a:ln>
        </p:spPr>
      </p:sp>
      <p:sp>
        <p:nvSpPr>
          <p:cNvPr name="TextBox 13" id="13"/>
          <p:cNvSpPr txBox="true"/>
          <p:nvPr/>
        </p:nvSpPr>
        <p:spPr>
          <a:xfrm rot="0">
            <a:off x="1125195" y="478171"/>
            <a:ext cx="12110127" cy="519648"/>
          </a:xfrm>
          <a:prstGeom prst="rect">
            <a:avLst/>
          </a:prstGeom>
        </p:spPr>
        <p:txBody>
          <a:bodyPr anchor="t" rtlCol="false" tIns="0" lIns="0" bIns="0" rIns="0">
            <a:spAutoFit/>
          </a:bodyPr>
          <a:lstStyle/>
          <a:p>
            <a:pPr algn="l" marL="0" indent="0" lvl="0">
              <a:lnSpc>
                <a:spcPts val="4280"/>
              </a:lnSpc>
              <a:spcBef>
                <a:spcPct val="0"/>
              </a:spcBef>
            </a:pPr>
            <a:r>
              <a:rPr lang="en-US" b="true" sz="3101">
                <a:solidFill>
                  <a:srgbClr val="C5D9F3"/>
                </a:solidFill>
                <a:latin typeface="Montaser Arabic Bold"/>
                <a:ea typeface="Montaser Arabic Bold"/>
                <a:cs typeface="Montaser Arabic Bold"/>
                <a:sym typeface="Montaser Arabic Bold"/>
              </a:rPr>
              <a:t>3.2.2 TẦN SUẤT GIAO DỊCH TỪNG THÁNG (THEO NĂM) </a:t>
            </a:r>
          </a:p>
        </p:txBody>
      </p:sp>
      <p:sp>
        <p:nvSpPr>
          <p:cNvPr name="TextBox 14" id="14"/>
          <p:cNvSpPr txBox="true"/>
          <p:nvPr/>
        </p:nvSpPr>
        <p:spPr>
          <a:xfrm rot="0">
            <a:off x="2023471" y="1053529"/>
            <a:ext cx="13716887" cy="621829"/>
          </a:xfrm>
          <a:prstGeom prst="rect">
            <a:avLst/>
          </a:prstGeom>
        </p:spPr>
        <p:txBody>
          <a:bodyPr anchor="t" rtlCol="false" tIns="0" lIns="0" bIns="0" rIns="0">
            <a:spAutoFit/>
          </a:bodyPr>
          <a:lstStyle/>
          <a:p>
            <a:pPr algn="l">
              <a:lnSpc>
                <a:spcPts val="5100"/>
              </a:lnSpc>
            </a:pPr>
            <a:r>
              <a:rPr lang="en-US" sz="3643" b="true">
                <a:solidFill>
                  <a:srgbClr val="FBF9F1"/>
                </a:solidFill>
                <a:latin typeface="Montaser Arabic Bold"/>
                <a:ea typeface="Montaser Arabic Bold"/>
                <a:cs typeface="Montaser Arabic Bold"/>
                <a:sym typeface="Montaser Arabic Bold"/>
              </a:rPr>
              <a:t>b, Biểu đồ phân phối tần suất giao dịch của khách hàng.</a:t>
            </a:r>
          </a:p>
        </p:txBody>
      </p:sp>
      <p:sp>
        <p:nvSpPr>
          <p:cNvPr name="TextBox 15" id="15"/>
          <p:cNvSpPr txBox="true"/>
          <p:nvPr/>
        </p:nvSpPr>
        <p:spPr>
          <a:xfrm rot="0">
            <a:off x="9771450" y="2930633"/>
            <a:ext cx="7870195" cy="6179040"/>
          </a:xfrm>
          <a:prstGeom prst="rect">
            <a:avLst/>
          </a:prstGeom>
        </p:spPr>
        <p:txBody>
          <a:bodyPr anchor="t" rtlCol="false" tIns="0" lIns="0" bIns="0" rIns="0">
            <a:spAutoFit/>
          </a:bodyPr>
          <a:lstStyle/>
          <a:p>
            <a:pPr algn="just">
              <a:lnSpc>
                <a:spcPts val="3822"/>
              </a:lnSpc>
              <a:spcBef>
                <a:spcPct val="0"/>
              </a:spcBef>
            </a:pPr>
            <a:r>
              <a:rPr lang="en-US" b="true" sz="2730">
                <a:solidFill>
                  <a:srgbClr val="8C2E2E"/>
                </a:solidFill>
                <a:latin typeface="Montaser Arabic Bold"/>
                <a:ea typeface="Montaser Arabic Bold"/>
                <a:cs typeface="Montaser Arabic Bold"/>
                <a:sym typeface="Montaser Arabic Bold"/>
              </a:rPr>
              <a:t>3. </a:t>
            </a:r>
            <a:r>
              <a:rPr lang="en-US" b="true" sz="2730">
                <a:solidFill>
                  <a:srgbClr val="8C2E2E"/>
                </a:solidFill>
                <a:latin typeface="Montaser Arabic Bold"/>
                <a:ea typeface="Montaser Arabic Bold"/>
                <a:cs typeface="Montaser Arabic Bold"/>
                <a:sym typeface="Montaser Arabic Bold"/>
              </a:rPr>
              <a:t>Chiến lược Phát triển nhóm khách hàng trung thành:</a:t>
            </a:r>
          </a:p>
          <a:p>
            <a:pPr algn="just" marL="589558" indent="-294779" lvl="1">
              <a:lnSpc>
                <a:spcPts val="3822"/>
              </a:lnSpc>
              <a:spcBef>
                <a:spcPct val="0"/>
              </a:spcBef>
              <a:buFont typeface="Arial"/>
              <a:buChar char="•"/>
            </a:pPr>
            <a:r>
              <a:rPr lang="en-US" b="true" sz="2730">
                <a:solidFill>
                  <a:srgbClr val="1848A0"/>
                </a:solidFill>
                <a:latin typeface="Montaser Arabic Bold"/>
                <a:ea typeface="Montaser Arabic Bold"/>
                <a:cs typeface="Montaser Arabic Bold"/>
                <a:sym typeface="Montaser Arabic Bold"/>
              </a:rPr>
              <a:t>Mục tiêu:</a:t>
            </a:r>
            <a:r>
              <a:rPr lang="en-US" sz="2730">
                <a:solidFill>
                  <a:srgbClr val="1848A0"/>
                </a:solidFill>
                <a:latin typeface="Montaser Arabic"/>
                <a:ea typeface="Montaser Arabic"/>
                <a:cs typeface="Montaser Arabic"/>
                <a:sym typeface="Montaser Arabic"/>
              </a:rPr>
              <a:t> Khuyến khích khách hàng mua sắm thường xuyên hơn, đặc biệt trong các tháng thấp điểm.</a:t>
            </a:r>
          </a:p>
          <a:p>
            <a:pPr algn="just" marL="589558" indent="-294779" lvl="1">
              <a:lnSpc>
                <a:spcPts val="3822"/>
              </a:lnSpc>
              <a:spcBef>
                <a:spcPct val="0"/>
              </a:spcBef>
              <a:buFont typeface="Arial"/>
              <a:buChar char="•"/>
            </a:pPr>
            <a:r>
              <a:rPr lang="en-US" sz="2730">
                <a:solidFill>
                  <a:srgbClr val="1848A0"/>
                </a:solidFill>
                <a:latin typeface="Montaser Arabic"/>
                <a:ea typeface="Montaser Arabic"/>
                <a:cs typeface="Montaser Arabic"/>
                <a:sym typeface="Montaser Arabic"/>
              </a:rPr>
              <a:t>Triển khai chương trình khách hàng thân thiết, tích điểm đổi quà hoặc nhận ưu đãi khi đạt ngưỡng chi tiêu.</a:t>
            </a:r>
          </a:p>
          <a:p>
            <a:pPr algn="just" marL="589558" indent="-294779" lvl="1">
              <a:lnSpc>
                <a:spcPts val="3822"/>
              </a:lnSpc>
              <a:spcBef>
                <a:spcPct val="0"/>
              </a:spcBef>
              <a:buFont typeface="Arial"/>
              <a:buChar char="•"/>
            </a:pPr>
            <a:r>
              <a:rPr lang="en-US" sz="2730">
                <a:solidFill>
                  <a:srgbClr val="1848A0"/>
                </a:solidFill>
                <a:latin typeface="Montaser Arabic"/>
                <a:ea typeface="Montaser Arabic"/>
                <a:cs typeface="Montaser Arabic"/>
                <a:sym typeface="Montaser Arabic"/>
              </a:rPr>
              <a:t>Cung cấp ưu đãi đặc biệt cho khách hàng trung thành vào các tháng thấp điểm, như miễn phí giao hàng hoặc giảm giá khi mua lặp lại.</a:t>
            </a:r>
          </a:p>
          <a:p>
            <a:pPr algn="just">
              <a:lnSpc>
                <a:spcPts val="3822"/>
              </a:lnSpc>
            </a:pPr>
          </a:p>
        </p:txBody>
      </p:sp>
      <p:sp>
        <p:nvSpPr>
          <p:cNvPr name="Freeform 16" id="16"/>
          <p:cNvSpPr/>
          <p:nvPr/>
        </p:nvSpPr>
        <p:spPr>
          <a:xfrm flipH="false" flipV="false" rot="0">
            <a:off x="531242" y="3029180"/>
            <a:ext cx="8350673" cy="6986841"/>
          </a:xfrm>
          <a:custGeom>
            <a:avLst/>
            <a:gdLst/>
            <a:ahLst/>
            <a:cxnLst/>
            <a:rect r="r" b="b" t="t" l="l"/>
            <a:pathLst>
              <a:path h="6986841" w="8350673">
                <a:moveTo>
                  <a:pt x="0" y="0"/>
                </a:moveTo>
                <a:lnTo>
                  <a:pt x="8350673" y="0"/>
                </a:lnTo>
                <a:lnTo>
                  <a:pt x="8350673" y="6986842"/>
                </a:lnTo>
                <a:lnTo>
                  <a:pt x="0" y="6986842"/>
                </a:lnTo>
                <a:lnTo>
                  <a:pt x="0" y="0"/>
                </a:lnTo>
                <a:close/>
              </a:path>
            </a:pathLst>
          </a:custGeom>
          <a:blipFill>
            <a:blip r:embed="rId6"/>
            <a:stretch>
              <a:fillRect l="0" t="0" r="0" b="0"/>
            </a:stretch>
          </a:blipFill>
        </p:spPr>
      </p:sp>
      <p:sp>
        <p:nvSpPr>
          <p:cNvPr name="TextBox 17" id="17"/>
          <p:cNvSpPr txBox="true"/>
          <p:nvPr/>
        </p:nvSpPr>
        <p:spPr>
          <a:xfrm rot="0">
            <a:off x="1303139" y="2433176"/>
            <a:ext cx="1942767" cy="472179"/>
          </a:xfrm>
          <a:prstGeom prst="rect">
            <a:avLst/>
          </a:prstGeom>
        </p:spPr>
        <p:txBody>
          <a:bodyPr anchor="t" rtlCol="false" tIns="0" lIns="0" bIns="0" rIns="0">
            <a:spAutoFit/>
          </a:bodyPr>
          <a:lstStyle/>
          <a:p>
            <a:pPr algn="ctr">
              <a:lnSpc>
                <a:spcPts val="3899"/>
              </a:lnSpc>
            </a:pPr>
            <a:r>
              <a:rPr lang="en-US" sz="2785" b="true">
                <a:solidFill>
                  <a:srgbClr val="000000"/>
                </a:solidFill>
                <a:latin typeface="Montaser Arabic Bold"/>
                <a:ea typeface="Montaser Arabic Bold"/>
                <a:cs typeface="Montaser Arabic Bold"/>
                <a:sym typeface="Montaser Arabic Bold"/>
              </a:rPr>
              <a:t>Output:</a:t>
            </a:r>
          </a:p>
        </p:txBody>
      </p:sp>
    </p:spTree>
  </p:cSld>
  <p:clrMapOvr>
    <a:masterClrMapping/>
  </p:clrMapOvr>
  <p:transition spd="fast">
    <p:circle/>
  </p:transition>
</p:sld>
</file>

<file path=ppt/slides/slide8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17123" y="9494174"/>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2602230" y="1751558"/>
            <a:ext cx="6848486" cy="0"/>
          </a:xfrm>
          <a:prstGeom prst="line">
            <a:avLst/>
          </a:prstGeom>
          <a:ln cap="flat" w="57150">
            <a:solidFill>
              <a:srgbClr val="1C53A3"/>
            </a:solidFill>
            <a:prstDash val="solid"/>
            <a:headEnd type="none" len="sm" w="sm"/>
            <a:tailEnd type="none" len="sm" w="sm"/>
          </a:ln>
        </p:spPr>
      </p:sp>
      <p:grpSp>
        <p:nvGrpSpPr>
          <p:cNvPr name="Group 5" id="5"/>
          <p:cNvGrpSpPr/>
          <p:nvPr/>
        </p:nvGrpSpPr>
        <p:grpSpPr>
          <a:xfrm rot="-5400000">
            <a:off x="7392683" y="-6927615"/>
            <a:ext cx="1629889" cy="15928486"/>
            <a:chOff x="0" y="0"/>
            <a:chExt cx="446095" cy="4359570"/>
          </a:xfrm>
        </p:grpSpPr>
        <p:sp>
          <p:nvSpPr>
            <p:cNvPr name="Freeform 6" id="6"/>
            <p:cNvSpPr/>
            <p:nvPr/>
          </p:nvSpPr>
          <p:spPr>
            <a:xfrm flipH="false" flipV="false" rot="0">
              <a:off x="0" y="0"/>
              <a:ext cx="446095" cy="4359570"/>
            </a:xfrm>
            <a:custGeom>
              <a:avLst/>
              <a:gdLst/>
              <a:ahLst/>
              <a:cxnLst/>
              <a:rect r="r" b="b" t="t" l="l"/>
              <a:pathLst>
                <a:path h="4359570" w="446095">
                  <a:moveTo>
                    <a:pt x="0" y="0"/>
                  </a:moveTo>
                  <a:lnTo>
                    <a:pt x="446095" y="0"/>
                  </a:lnTo>
                  <a:lnTo>
                    <a:pt x="446095" y="4359570"/>
                  </a:lnTo>
                  <a:lnTo>
                    <a:pt x="0" y="4359570"/>
                  </a:lnTo>
                  <a:close/>
                </a:path>
              </a:pathLst>
            </a:custGeom>
            <a:solidFill>
              <a:srgbClr val="1C53A3"/>
            </a:solidFill>
          </p:spPr>
        </p:sp>
        <p:sp>
          <p:nvSpPr>
            <p:cNvPr name="TextBox 7" id="7"/>
            <p:cNvSpPr txBox="true"/>
            <p:nvPr/>
          </p:nvSpPr>
          <p:spPr>
            <a:xfrm>
              <a:off x="0" y="-38100"/>
              <a:ext cx="446095" cy="439767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580525" y="559859"/>
            <a:ext cx="409524" cy="318460"/>
            <a:chOff x="0" y="0"/>
            <a:chExt cx="812800" cy="632061"/>
          </a:xfrm>
        </p:grpSpPr>
        <p:sp>
          <p:nvSpPr>
            <p:cNvPr name="Freeform 9" id="9"/>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A6B9DD"/>
            </a:solidFill>
          </p:spPr>
        </p:sp>
        <p:sp>
          <p:nvSpPr>
            <p:cNvPr name="TextBox 10" id="10"/>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Freeform 11" id="11"/>
          <p:cNvSpPr/>
          <p:nvPr/>
        </p:nvSpPr>
        <p:spPr>
          <a:xfrm flipH="false" flipV="false" rot="5400000">
            <a:off x="16638635" y="8016094"/>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4">
              <a:alphaModFix amt="61000"/>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5400000">
            <a:off x="15740358" y="8799914"/>
            <a:ext cx="647477" cy="647477"/>
          </a:xfrm>
          <a:custGeom>
            <a:avLst/>
            <a:gdLst/>
            <a:ahLst/>
            <a:cxnLst/>
            <a:rect r="r" b="b" t="t" l="l"/>
            <a:pathLst>
              <a:path h="647477" w="647477">
                <a:moveTo>
                  <a:pt x="0" y="0"/>
                </a:moveTo>
                <a:lnTo>
                  <a:pt x="647477" y="0"/>
                </a:lnTo>
                <a:lnTo>
                  <a:pt x="647477" y="647477"/>
                </a:lnTo>
                <a:lnTo>
                  <a:pt x="0" y="647477"/>
                </a:lnTo>
                <a:lnTo>
                  <a:pt x="0" y="0"/>
                </a:lnTo>
                <a:close/>
              </a:path>
            </a:pathLst>
          </a:custGeom>
          <a:blipFill>
            <a:blip r:embed="rId4">
              <a:alphaModFix amt="64000"/>
              <a:extLst>
                <a:ext uri="{96DAC541-7B7A-43D3-8B79-37D633B846F1}">
                  <asvg:svgBlip xmlns:asvg="http://schemas.microsoft.com/office/drawing/2016/SVG/main" r:embed="rId5"/>
                </a:ext>
              </a:extLst>
            </a:blip>
            <a:stretch>
              <a:fillRect l="0" t="0" r="0" b="0"/>
            </a:stretch>
          </a:blipFill>
        </p:spPr>
      </p:sp>
      <p:sp>
        <p:nvSpPr>
          <p:cNvPr name="AutoShape 13" id="13"/>
          <p:cNvSpPr/>
          <p:nvPr/>
        </p:nvSpPr>
        <p:spPr>
          <a:xfrm flipV="true">
            <a:off x="7940927" y="2305975"/>
            <a:ext cx="0" cy="7410762"/>
          </a:xfrm>
          <a:prstGeom prst="line">
            <a:avLst/>
          </a:prstGeom>
          <a:ln cap="flat" w="38100">
            <a:solidFill>
              <a:srgbClr val="A6B9DD"/>
            </a:solidFill>
            <a:prstDash val="solid"/>
            <a:headEnd type="none" len="sm" w="sm"/>
            <a:tailEnd type="none" len="sm" w="sm"/>
          </a:ln>
        </p:spPr>
      </p:sp>
      <p:sp>
        <p:nvSpPr>
          <p:cNvPr name="Freeform 14" id="14"/>
          <p:cNvSpPr/>
          <p:nvPr/>
        </p:nvSpPr>
        <p:spPr>
          <a:xfrm flipH="false" flipV="false" rot="0">
            <a:off x="611175" y="2569203"/>
            <a:ext cx="6984514" cy="6689097"/>
          </a:xfrm>
          <a:custGeom>
            <a:avLst/>
            <a:gdLst/>
            <a:ahLst/>
            <a:cxnLst/>
            <a:rect r="r" b="b" t="t" l="l"/>
            <a:pathLst>
              <a:path h="6689097" w="6984514">
                <a:moveTo>
                  <a:pt x="0" y="0"/>
                </a:moveTo>
                <a:lnTo>
                  <a:pt x="6984515" y="0"/>
                </a:lnTo>
                <a:lnTo>
                  <a:pt x="6984515" y="6689097"/>
                </a:lnTo>
                <a:lnTo>
                  <a:pt x="0" y="6689097"/>
                </a:lnTo>
                <a:lnTo>
                  <a:pt x="0" y="0"/>
                </a:lnTo>
                <a:close/>
              </a:path>
            </a:pathLst>
          </a:custGeom>
          <a:blipFill>
            <a:blip r:embed="rId6"/>
            <a:stretch>
              <a:fillRect l="0" t="0" r="0" b="0"/>
            </a:stretch>
          </a:blipFill>
        </p:spPr>
      </p:sp>
      <p:sp>
        <p:nvSpPr>
          <p:cNvPr name="TextBox 15" id="15"/>
          <p:cNvSpPr txBox="true"/>
          <p:nvPr/>
        </p:nvSpPr>
        <p:spPr>
          <a:xfrm rot="0">
            <a:off x="1238415" y="476227"/>
            <a:ext cx="15149420" cy="411663"/>
          </a:xfrm>
          <a:prstGeom prst="rect">
            <a:avLst/>
          </a:prstGeom>
        </p:spPr>
        <p:txBody>
          <a:bodyPr anchor="t" rtlCol="false" tIns="0" lIns="0" bIns="0" rIns="0">
            <a:spAutoFit/>
          </a:bodyPr>
          <a:lstStyle/>
          <a:p>
            <a:pPr algn="l" marL="0" indent="0" lvl="0">
              <a:lnSpc>
                <a:spcPts val="3454"/>
              </a:lnSpc>
              <a:spcBef>
                <a:spcPct val="0"/>
              </a:spcBef>
            </a:pPr>
            <a:r>
              <a:rPr lang="en-US" b="true" sz="2503">
                <a:solidFill>
                  <a:srgbClr val="C5D9F3"/>
                </a:solidFill>
                <a:latin typeface="Montaser Arabic Bold"/>
                <a:ea typeface="Montaser Arabic Bold"/>
                <a:cs typeface="Montaser Arabic Bold"/>
                <a:sym typeface="Montaser Arabic Bold"/>
              </a:rPr>
              <a:t>3.2.3 TẦN SUẤT GIAO DỊCH CỦA TỪNG KHÁCH HÀNG TỪNG THÁNG (THEO NĂM) </a:t>
            </a:r>
          </a:p>
        </p:txBody>
      </p:sp>
      <p:sp>
        <p:nvSpPr>
          <p:cNvPr name="TextBox 16" id="16"/>
          <p:cNvSpPr txBox="true"/>
          <p:nvPr/>
        </p:nvSpPr>
        <p:spPr>
          <a:xfrm rot="0">
            <a:off x="1356419" y="996309"/>
            <a:ext cx="14663901" cy="504486"/>
          </a:xfrm>
          <a:prstGeom prst="rect">
            <a:avLst/>
          </a:prstGeom>
        </p:spPr>
        <p:txBody>
          <a:bodyPr anchor="t" rtlCol="false" tIns="0" lIns="0" bIns="0" rIns="0">
            <a:spAutoFit/>
          </a:bodyPr>
          <a:lstStyle/>
          <a:p>
            <a:pPr algn="l">
              <a:lnSpc>
                <a:spcPts val="4140"/>
              </a:lnSpc>
            </a:pPr>
            <a:r>
              <a:rPr lang="en-US" sz="2957" b="true">
                <a:solidFill>
                  <a:srgbClr val="FBF9F1"/>
                </a:solidFill>
                <a:latin typeface="Montaser Arabic Bold"/>
                <a:ea typeface="Montaser Arabic Bold"/>
                <a:cs typeface="Montaser Arabic Bold"/>
                <a:sym typeface="Montaser Arabic Bold"/>
              </a:rPr>
              <a:t>a, Phân tích tần suất giao dịch của từng khách hàng từng tháng (theo năm)</a:t>
            </a:r>
          </a:p>
        </p:txBody>
      </p:sp>
      <p:sp>
        <p:nvSpPr>
          <p:cNvPr name="TextBox 17" id="17"/>
          <p:cNvSpPr txBox="true"/>
          <p:nvPr/>
        </p:nvSpPr>
        <p:spPr>
          <a:xfrm rot="0">
            <a:off x="1433547" y="2041310"/>
            <a:ext cx="1942767" cy="472179"/>
          </a:xfrm>
          <a:prstGeom prst="rect">
            <a:avLst/>
          </a:prstGeom>
        </p:spPr>
        <p:txBody>
          <a:bodyPr anchor="t" rtlCol="false" tIns="0" lIns="0" bIns="0" rIns="0">
            <a:spAutoFit/>
          </a:bodyPr>
          <a:lstStyle/>
          <a:p>
            <a:pPr algn="ctr">
              <a:lnSpc>
                <a:spcPts val="3899"/>
              </a:lnSpc>
            </a:pPr>
            <a:r>
              <a:rPr lang="en-US" sz="2785" b="true">
                <a:solidFill>
                  <a:srgbClr val="000000"/>
                </a:solidFill>
                <a:latin typeface="Montaser Arabic Bold"/>
                <a:ea typeface="Montaser Arabic Bold"/>
                <a:cs typeface="Montaser Arabic Bold"/>
                <a:sym typeface="Montaser Arabic Bold"/>
              </a:rPr>
              <a:t>Output:</a:t>
            </a:r>
          </a:p>
        </p:txBody>
      </p:sp>
      <p:sp>
        <p:nvSpPr>
          <p:cNvPr name="TextBox 18" id="18"/>
          <p:cNvSpPr txBox="true"/>
          <p:nvPr/>
        </p:nvSpPr>
        <p:spPr>
          <a:xfrm rot="0">
            <a:off x="8124370" y="2122583"/>
            <a:ext cx="9713954" cy="7594154"/>
          </a:xfrm>
          <a:prstGeom prst="rect">
            <a:avLst/>
          </a:prstGeom>
        </p:spPr>
        <p:txBody>
          <a:bodyPr anchor="t" rtlCol="false" tIns="0" lIns="0" bIns="0" rIns="0">
            <a:spAutoFit/>
          </a:bodyPr>
          <a:lstStyle/>
          <a:p>
            <a:pPr algn="just">
              <a:lnSpc>
                <a:spcPts val="3375"/>
              </a:lnSpc>
            </a:pPr>
            <a:r>
              <a:rPr lang="en-US" sz="2410">
                <a:solidFill>
                  <a:srgbClr val="1848A0"/>
                </a:solidFill>
                <a:latin typeface="Montaser Arabic"/>
                <a:ea typeface="Montaser Arabic"/>
                <a:cs typeface="Montaser Arabic"/>
                <a:sym typeface="Montaser Arabic"/>
              </a:rPr>
              <a:t>→ Qua Output trên, ta thấy rằng:</a:t>
            </a:r>
          </a:p>
          <a:p>
            <a:pPr algn="just" marL="520494" indent="-260247" lvl="1">
              <a:lnSpc>
                <a:spcPts val="3375"/>
              </a:lnSpc>
              <a:buFont typeface="Arial"/>
              <a:buChar char="•"/>
            </a:pPr>
            <a:r>
              <a:rPr lang="en-US" sz="2410">
                <a:solidFill>
                  <a:srgbClr val="8C2E2E"/>
                </a:solidFill>
                <a:latin typeface="Montaser Arabic"/>
                <a:ea typeface="Montaser Arabic"/>
                <a:cs typeface="Montaser Arabic"/>
                <a:sym typeface="Montaser Arabic"/>
              </a:rPr>
              <a:t>Tần suất giao dịch của khách hàng thường không đều:</a:t>
            </a:r>
          </a:p>
          <a:p>
            <a:pPr algn="just" marL="1040987" indent="-346996" lvl="2">
              <a:lnSpc>
                <a:spcPts val="3375"/>
              </a:lnSpc>
              <a:buFont typeface="Arial"/>
              <a:buChar char="⚬"/>
            </a:pPr>
            <a:r>
              <a:rPr lang="en-US" sz="2410">
                <a:solidFill>
                  <a:srgbClr val="1848A0"/>
                </a:solidFill>
                <a:latin typeface="Montaser Arabic"/>
                <a:ea typeface="Montaser Arabic"/>
                <a:cs typeface="Montaser Arabic"/>
                <a:sym typeface="Montaser Arabic"/>
              </a:rPr>
              <a:t>Một số khách hàng có giao dịch ở nhiều năm (ví dụ: khách hàng ID 10).</a:t>
            </a:r>
          </a:p>
          <a:p>
            <a:pPr algn="just" marL="1040987" indent="-346996" lvl="2">
              <a:lnSpc>
                <a:spcPts val="3375"/>
              </a:lnSpc>
              <a:buFont typeface="Arial"/>
              <a:buChar char="⚬"/>
            </a:pPr>
            <a:r>
              <a:rPr lang="en-US" sz="2410">
                <a:solidFill>
                  <a:srgbClr val="1848A0"/>
                </a:solidFill>
                <a:latin typeface="Montaser Arabic"/>
                <a:ea typeface="Montaser Arabic"/>
                <a:cs typeface="Montaser Arabic"/>
                <a:sym typeface="Montaser Arabic"/>
              </a:rPr>
              <a:t>Một số khách hàng chỉ có giao dịch trong một năm hoặc một vài tháng cụ thể (ví dụ: khách hàng ID 10002 chỉ có giao dịch vào tháng 5/2022).</a:t>
            </a:r>
          </a:p>
          <a:p>
            <a:pPr algn="just" marL="520494" indent="-260247" lvl="1">
              <a:lnSpc>
                <a:spcPts val="3375"/>
              </a:lnSpc>
              <a:buFont typeface="Arial"/>
              <a:buChar char="•"/>
            </a:pPr>
            <a:r>
              <a:rPr lang="en-US" sz="2410">
                <a:solidFill>
                  <a:srgbClr val="8C2E2E"/>
                </a:solidFill>
                <a:latin typeface="Montaser Arabic"/>
                <a:ea typeface="Montaser Arabic"/>
                <a:cs typeface="Montaser Arabic"/>
                <a:sym typeface="Montaser Arabic"/>
              </a:rPr>
              <a:t>Khách hàng trung thành và khách hàng không thường xuyên:</a:t>
            </a:r>
          </a:p>
          <a:p>
            <a:pPr algn="just" marL="1040987" indent="-346996" lvl="2">
              <a:lnSpc>
                <a:spcPts val="3375"/>
              </a:lnSpc>
              <a:buFont typeface="Arial"/>
              <a:buChar char="⚬"/>
            </a:pPr>
            <a:r>
              <a:rPr lang="en-US" sz="2410">
                <a:solidFill>
                  <a:srgbClr val="1848A0"/>
                </a:solidFill>
                <a:latin typeface="Montaser Arabic"/>
                <a:ea typeface="Montaser Arabic"/>
                <a:cs typeface="Montaser Arabic"/>
                <a:sym typeface="Montaser Arabic"/>
              </a:rPr>
              <a:t>Khách hàng ID 10 có giao dịch trải dài trong nhiều tháng và năm, cho thấy đây có thể là khách hàng trung thành.</a:t>
            </a:r>
          </a:p>
          <a:p>
            <a:pPr algn="just" marL="1040987" indent="-346996" lvl="2">
              <a:lnSpc>
                <a:spcPts val="3375"/>
              </a:lnSpc>
              <a:buFont typeface="Arial"/>
              <a:buChar char="⚬"/>
            </a:pPr>
            <a:r>
              <a:rPr lang="en-US" sz="2410">
                <a:solidFill>
                  <a:srgbClr val="1848A0"/>
                </a:solidFill>
                <a:latin typeface="Montaser Arabic"/>
                <a:ea typeface="Montaser Arabic"/>
                <a:cs typeface="Montaser Arabic"/>
                <a:sym typeface="Montaser Arabic"/>
              </a:rPr>
              <a:t>Khách hàng ID 1 chỉ xuất hiện một lần duy nhất, có thể được xếp vào nhóm khách hàng không thường xuyên.</a:t>
            </a:r>
          </a:p>
          <a:p>
            <a:pPr algn="just" marL="520494" indent="-260247" lvl="1">
              <a:lnSpc>
                <a:spcPts val="3375"/>
              </a:lnSpc>
              <a:buFont typeface="Arial"/>
              <a:buChar char="•"/>
            </a:pPr>
            <a:r>
              <a:rPr lang="en-US" sz="2410">
                <a:solidFill>
                  <a:srgbClr val="8C2E2E"/>
                </a:solidFill>
                <a:latin typeface="Montaser Arabic"/>
                <a:ea typeface="Montaser Arabic"/>
                <a:cs typeface="Montaser Arabic"/>
                <a:sym typeface="Montaser Arabic"/>
              </a:rPr>
              <a:t>Tần suất giao dịch tập trung ở một số thời điểm:</a:t>
            </a:r>
          </a:p>
          <a:p>
            <a:pPr algn="just" marL="1040987" indent="-346996" lvl="2">
              <a:lnSpc>
                <a:spcPts val="3375"/>
              </a:lnSpc>
              <a:buFont typeface="Arial"/>
              <a:buChar char="⚬"/>
            </a:pPr>
            <a:r>
              <a:rPr lang="en-US" sz="2410">
                <a:solidFill>
                  <a:srgbClr val="1848A0"/>
                </a:solidFill>
                <a:latin typeface="Montaser Arabic"/>
                <a:ea typeface="Montaser Arabic"/>
                <a:cs typeface="Montaser Arabic"/>
                <a:sym typeface="Montaser Arabic"/>
              </a:rPr>
              <a:t>Có thể thấy sự xuất hiện của các giao dịch nhiều hơn ở một số tháng cụ thể, ví dụ như tháng 11 hoặc tháng 7. Điều này có thể liên quan đến các chương trình khuyến mãi, lễ hội hoặc thời gian cao điểm mua sắm.</a:t>
            </a:r>
          </a:p>
        </p:txBody>
      </p:sp>
    </p:spTree>
  </p:cSld>
  <p:clrMapOvr>
    <a:masterClrMapping/>
  </p:clrMapOvr>
  <p:transition spd="fast">
    <p:circle/>
  </p:transition>
</p:sld>
</file>

<file path=ppt/slides/slide8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17123" y="9494174"/>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2602230" y="1751558"/>
            <a:ext cx="6848486" cy="0"/>
          </a:xfrm>
          <a:prstGeom prst="line">
            <a:avLst/>
          </a:prstGeom>
          <a:ln cap="flat" w="57150">
            <a:solidFill>
              <a:srgbClr val="1C53A3"/>
            </a:solidFill>
            <a:prstDash val="solid"/>
            <a:headEnd type="none" len="sm" w="sm"/>
            <a:tailEnd type="none" len="sm" w="sm"/>
          </a:ln>
        </p:spPr>
      </p:sp>
      <p:grpSp>
        <p:nvGrpSpPr>
          <p:cNvPr name="Group 5" id="5"/>
          <p:cNvGrpSpPr/>
          <p:nvPr/>
        </p:nvGrpSpPr>
        <p:grpSpPr>
          <a:xfrm rot="-5400000">
            <a:off x="7392683" y="-6927615"/>
            <a:ext cx="1629889" cy="15928486"/>
            <a:chOff x="0" y="0"/>
            <a:chExt cx="446095" cy="4359570"/>
          </a:xfrm>
        </p:grpSpPr>
        <p:sp>
          <p:nvSpPr>
            <p:cNvPr name="Freeform 6" id="6"/>
            <p:cNvSpPr/>
            <p:nvPr/>
          </p:nvSpPr>
          <p:spPr>
            <a:xfrm flipH="false" flipV="false" rot="0">
              <a:off x="0" y="0"/>
              <a:ext cx="446095" cy="4359570"/>
            </a:xfrm>
            <a:custGeom>
              <a:avLst/>
              <a:gdLst/>
              <a:ahLst/>
              <a:cxnLst/>
              <a:rect r="r" b="b" t="t" l="l"/>
              <a:pathLst>
                <a:path h="4359570" w="446095">
                  <a:moveTo>
                    <a:pt x="0" y="0"/>
                  </a:moveTo>
                  <a:lnTo>
                    <a:pt x="446095" y="0"/>
                  </a:lnTo>
                  <a:lnTo>
                    <a:pt x="446095" y="4359570"/>
                  </a:lnTo>
                  <a:lnTo>
                    <a:pt x="0" y="4359570"/>
                  </a:lnTo>
                  <a:close/>
                </a:path>
              </a:pathLst>
            </a:custGeom>
            <a:solidFill>
              <a:srgbClr val="1C53A3"/>
            </a:solidFill>
          </p:spPr>
        </p:sp>
        <p:sp>
          <p:nvSpPr>
            <p:cNvPr name="TextBox 7" id="7"/>
            <p:cNvSpPr txBox="true"/>
            <p:nvPr/>
          </p:nvSpPr>
          <p:spPr>
            <a:xfrm>
              <a:off x="0" y="-38100"/>
              <a:ext cx="446095" cy="439767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580525" y="559859"/>
            <a:ext cx="409524" cy="318460"/>
            <a:chOff x="0" y="0"/>
            <a:chExt cx="812800" cy="632061"/>
          </a:xfrm>
        </p:grpSpPr>
        <p:sp>
          <p:nvSpPr>
            <p:cNvPr name="Freeform 9" id="9"/>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A6B9DD"/>
            </a:solidFill>
          </p:spPr>
        </p:sp>
        <p:sp>
          <p:nvSpPr>
            <p:cNvPr name="TextBox 10" id="10"/>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Freeform 11" id="11"/>
          <p:cNvSpPr/>
          <p:nvPr/>
        </p:nvSpPr>
        <p:spPr>
          <a:xfrm flipH="false" flipV="false" rot="5400000">
            <a:off x="16638635" y="8016094"/>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4">
              <a:alphaModFix amt="61000"/>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5400000">
            <a:off x="15740358" y="8799914"/>
            <a:ext cx="647477" cy="647477"/>
          </a:xfrm>
          <a:custGeom>
            <a:avLst/>
            <a:gdLst/>
            <a:ahLst/>
            <a:cxnLst/>
            <a:rect r="r" b="b" t="t" l="l"/>
            <a:pathLst>
              <a:path h="647477" w="647477">
                <a:moveTo>
                  <a:pt x="0" y="0"/>
                </a:moveTo>
                <a:lnTo>
                  <a:pt x="647477" y="0"/>
                </a:lnTo>
                <a:lnTo>
                  <a:pt x="647477" y="647477"/>
                </a:lnTo>
                <a:lnTo>
                  <a:pt x="0" y="647477"/>
                </a:lnTo>
                <a:lnTo>
                  <a:pt x="0" y="0"/>
                </a:lnTo>
                <a:close/>
              </a:path>
            </a:pathLst>
          </a:custGeom>
          <a:blipFill>
            <a:blip r:embed="rId4">
              <a:alphaModFix amt="64000"/>
              <a:extLst>
                <a:ext uri="{96DAC541-7B7A-43D3-8B79-37D633B846F1}">
                  <asvg:svgBlip xmlns:asvg="http://schemas.microsoft.com/office/drawing/2016/SVG/main" r:embed="rId5"/>
                </a:ext>
              </a:extLst>
            </a:blip>
            <a:stretch>
              <a:fillRect l="0" t="0" r="0" b="0"/>
            </a:stretch>
          </a:blipFill>
        </p:spPr>
      </p:sp>
      <p:sp>
        <p:nvSpPr>
          <p:cNvPr name="AutoShape 13" id="13"/>
          <p:cNvSpPr/>
          <p:nvPr/>
        </p:nvSpPr>
        <p:spPr>
          <a:xfrm flipV="true">
            <a:off x="8551562" y="2305975"/>
            <a:ext cx="0" cy="7410762"/>
          </a:xfrm>
          <a:prstGeom prst="line">
            <a:avLst/>
          </a:prstGeom>
          <a:ln cap="flat" w="38100">
            <a:solidFill>
              <a:srgbClr val="A6B9DD"/>
            </a:solidFill>
            <a:prstDash val="solid"/>
            <a:headEnd type="none" len="sm" w="sm"/>
            <a:tailEnd type="none" len="sm" w="sm"/>
          </a:ln>
        </p:spPr>
      </p:sp>
      <p:sp>
        <p:nvSpPr>
          <p:cNvPr name="Freeform 14" id="14"/>
          <p:cNvSpPr/>
          <p:nvPr/>
        </p:nvSpPr>
        <p:spPr>
          <a:xfrm flipH="false" flipV="false" rot="0">
            <a:off x="371688" y="2761139"/>
            <a:ext cx="7913174" cy="6597609"/>
          </a:xfrm>
          <a:custGeom>
            <a:avLst/>
            <a:gdLst/>
            <a:ahLst/>
            <a:cxnLst/>
            <a:rect r="r" b="b" t="t" l="l"/>
            <a:pathLst>
              <a:path h="6597609" w="7913174">
                <a:moveTo>
                  <a:pt x="0" y="0"/>
                </a:moveTo>
                <a:lnTo>
                  <a:pt x="7913174" y="0"/>
                </a:lnTo>
                <a:lnTo>
                  <a:pt x="7913174" y="6597609"/>
                </a:lnTo>
                <a:lnTo>
                  <a:pt x="0" y="6597609"/>
                </a:lnTo>
                <a:lnTo>
                  <a:pt x="0" y="0"/>
                </a:lnTo>
                <a:close/>
              </a:path>
            </a:pathLst>
          </a:custGeom>
          <a:blipFill>
            <a:blip r:embed="rId6"/>
            <a:stretch>
              <a:fillRect l="0" t="0" r="0" b="0"/>
            </a:stretch>
          </a:blipFill>
        </p:spPr>
      </p:sp>
      <p:sp>
        <p:nvSpPr>
          <p:cNvPr name="TextBox 15" id="15"/>
          <p:cNvSpPr txBox="true"/>
          <p:nvPr/>
        </p:nvSpPr>
        <p:spPr>
          <a:xfrm rot="0">
            <a:off x="1238415" y="476227"/>
            <a:ext cx="15149420" cy="411663"/>
          </a:xfrm>
          <a:prstGeom prst="rect">
            <a:avLst/>
          </a:prstGeom>
        </p:spPr>
        <p:txBody>
          <a:bodyPr anchor="t" rtlCol="false" tIns="0" lIns="0" bIns="0" rIns="0">
            <a:spAutoFit/>
          </a:bodyPr>
          <a:lstStyle/>
          <a:p>
            <a:pPr algn="l" marL="0" indent="0" lvl="0">
              <a:lnSpc>
                <a:spcPts val="3454"/>
              </a:lnSpc>
              <a:spcBef>
                <a:spcPct val="0"/>
              </a:spcBef>
            </a:pPr>
            <a:r>
              <a:rPr lang="en-US" b="true" sz="2503">
                <a:solidFill>
                  <a:srgbClr val="C5D9F3"/>
                </a:solidFill>
                <a:latin typeface="Montaser Arabic Bold"/>
                <a:ea typeface="Montaser Arabic Bold"/>
                <a:cs typeface="Montaser Arabic Bold"/>
                <a:sym typeface="Montaser Arabic Bold"/>
              </a:rPr>
              <a:t>3.2.3 TẦN SUẤT GIAO DỊCH CỦA TỪNG KHÁCH HÀNG TỪNG THÁNG (THEO NĂM) </a:t>
            </a:r>
          </a:p>
        </p:txBody>
      </p:sp>
      <p:sp>
        <p:nvSpPr>
          <p:cNvPr name="TextBox 16" id="16"/>
          <p:cNvSpPr txBox="true"/>
          <p:nvPr/>
        </p:nvSpPr>
        <p:spPr>
          <a:xfrm rot="0">
            <a:off x="2118765" y="953103"/>
            <a:ext cx="8613949" cy="637992"/>
          </a:xfrm>
          <a:prstGeom prst="rect">
            <a:avLst/>
          </a:prstGeom>
        </p:spPr>
        <p:txBody>
          <a:bodyPr anchor="t" rtlCol="false" tIns="0" lIns="0" bIns="0" rIns="0">
            <a:spAutoFit/>
          </a:bodyPr>
          <a:lstStyle/>
          <a:p>
            <a:pPr algn="l">
              <a:lnSpc>
                <a:spcPts val="5260"/>
              </a:lnSpc>
            </a:pPr>
            <a:r>
              <a:rPr lang="en-US" sz="3757" b="true">
                <a:solidFill>
                  <a:srgbClr val="FBF9F1"/>
                </a:solidFill>
                <a:latin typeface="Montaser Arabic Bold"/>
                <a:ea typeface="Montaser Arabic Bold"/>
                <a:cs typeface="Montaser Arabic Bold"/>
                <a:sym typeface="Montaser Arabic Bold"/>
              </a:rPr>
              <a:t>b. Thời gian giữa các giao dịch</a:t>
            </a:r>
          </a:p>
        </p:txBody>
      </p:sp>
      <p:sp>
        <p:nvSpPr>
          <p:cNvPr name="TextBox 17" id="17"/>
          <p:cNvSpPr txBox="true"/>
          <p:nvPr/>
        </p:nvSpPr>
        <p:spPr>
          <a:xfrm rot="0">
            <a:off x="1433547" y="2041310"/>
            <a:ext cx="1942767" cy="472179"/>
          </a:xfrm>
          <a:prstGeom prst="rect">
            <a:avLst/>
          </a:prstGeom>
        </p:spPr>
        <p:txBody>
          <a:bodyPr anchor="t" rtlCol="false" tIns="0" lIns="0" bIns="0" rIns="0">
            <a:spAutoFit/>
          </a:bodyPr>
          <a:lstStyle/>
          <a:p>
            <a:pPr algn="ctr">
              <a:lnSpc>
                <a:spcPts val="3899"/>
              </a:lnSpc>
            </a:pPr>
            <a:r>
              <a:rPr lang="en-US" sz="2785" b="true">
                <a:solidFill>
                  <a:srgbClr val="000000"/>
                </a:solidFill>
                <a:latin typeface="Montaser Arabic Bold"/>
                <a:ea typeface="Montaser Arabic Bold"/>
                <a:cs typeface="Montaser Arabic Bold"/>
                <a:sym typeface="Montaser Arabic Bold"/>
              </a:rPr>
              <a:t>Output:</a:t>
            </a:r>
          </a:p>
        </p:txBody>
      </p:sp>
      <p:sp>
        <p:nvSpPr>
          <p:cNvPr name="TextBox 18" id="18"/>
          <p:cNvSpPr txBox="true"/>
          <p:nvPr/>
        </p:nvSpPr>
        <p:spPr>
          <a:xfrm rot="0">
            <a:off x="8818262" y="2936513"/>
            <a:ext cx="9059002" cy="6180258"/>
          </a:xfrm>
          <a:prstGeom prst="rect">
            <a:avLst/>
          </a:prstGeom>
        </p:spPr>
        <p:txBody>
          <a:bodyPr anchor="t" rtlCol="false" tIns="0" lIns="0" bIns="0" rIns="0">
            <a:spAutoFit/>
          </a:bodyPr>
          <a:lstStyle/>
          <a:p>
            <a:pPr algn="just">
              <a:lnSpc>
                <a:spcPts val="3755"/>
              </a:lnSpc>
            </a:pPr>
            <a:r>
              <a:rPr lang="en-US" sz="2682" b="true">
                <a:solidFill>
                  <a:srgbClr val="1848A0"/>
                </a:solidFill>
                <a:latin typeface="Montaser Arabic Bold"/>
                <a:ea typeface="Montaser Arabic Bold"/>
                <a:cs typeface="Montaser Arabic Bold"/>
                <a:sym typeface="Montaser Arabic Bold"/>
              </a:rPr>
              <a:t>→ Qua Output trên, ta thấy rằng:</a:t>
            </a:r>
          </a:p>
          <a:p>
            <a:pPr algn="just" marL="579209" indent="-289604" lvl="1">
              <a:lnSpc>
                <a:spcPts val="3755"/>
              </a:lnSpc>
              <a:buFont typeface="Arial"/>
              <a:buChar char="•"/>
            </a:pPr>
            <a:r>
              <a:rPr lang="en-US" sz="2682">
                <a:solidFill>
                  <a:srgbClr val="1848A0"/>
                </a:solidFill>
                <a:latin typeface="Montaser Arabic"/>
                <a:ea typeface="Montaser Arabic"/>
                <a:cs typeface="Montaser Arabic"/>
                <a:sym typeface="Montaser Arabic"/>
              </a:rPr>
              <a:t>Giúp hiểu rõ tần suất mua sắm ở cấp độ cá nhân: điều này thể hiện sau bao nhiêu ngày thì khách hàng đó quay lại mua hàng tiếp.</a:t>
            </a:r>
          </a:p>
          <a:p>
            <a:pPr algn="just" marL="579209" indent="-289604" lvl="1">
              <a:lnSpc>
                <a:spcPts val="3755"/>
              </a:lnSpc>
              <a:buFont typeface="Arial"/>
              <a:buChar char="•"/>
            </a:pPr>
            <a:r>
              <a:rPr lang="en-US" sz="2682">
                <a:solidFill>
                  <a:srgbClr val="1848A0"/>
                </a:solidFill>
                <a:latin typeface="Montaser Arabic"/>
                <a:ea typeface="Montaser Arabic"/>
                <a:cs typeface="Montaser Arabic"/>
                <a:sym typeface="Montaser Arabic"/>
              </a:rPr>
              <a:t>Customer ID = 1: Có giá trị NaN, có nghĩa là khách hàng này chỉ có một lần giao dịch, không có đủ dữ liệu để tính khoảng thời gian giữa các giao dịch.</a:t>
            </a:r>
          </a:p>
          <a:p>
            <a:pPr algn="just" marL="579209" indent="-289604" lvl="1">
              <a:lnSpc>
                <a:spcPts val="3755"/>
              </a:lnSpc>
              <a:buFont typeface="Arial"/>
              <a:buChar char="•"/>
            </a:pPr>
            <a:r>
              <a:rPr lang="en-US" sz="2682">
                <a:solidFill>
                  <a:srgbClr val="1848A0"/>
                </a:solidFill>
                <a:latin typeface="Montaser Arabic"/>
                <a:ea typeface="Montaser Arabic"/>
                <a:cs typeface="Montaser Arabic"/>
                <a:sym typeface="Montaser Arabic"/>
              </a:rPr>
              <a:t>Customer ID = 10: Thời gian trung bình giữa các giao dịch là 113 ngày. Điều này có nghĩa là khách hàng này thường quay lại mua sắm sau khoảng 113 ngày.</a:t>
            </a:r>
          </a:p>
          <a:p>
            <a:pPr algn="just">
              <a:lnSpc>
                <a:spcPts val="3755"/>
              </a:lnSpc>
            </a:pPr>
          </a:p>
        </p:txBody>
      </p:sp>
    </p:spTree>
  </p:cSld>
  <p:clrMapOvr>
    <a:masterClrMapping/>
  </p:clrMapOvr>
  <p:transition spd="fast">
    <p:circle/>
  </p:transition>
</p:sld>
</file>

<file path=ppt/slides/slide8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17123" y="9494174"/>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2602230" y="1751558"/>
            <a:ext cx="6848486" cy="0"/>
          </a:xfrm>
          <a:prstGeom prst="line">
            <a:avLst/>
          </a:prstGeom>
          <a:ln cap="flat" w="57150">
            <a:solidFill>
              <a:srgbClr val="1C53A3"/>
            </a:solidFill>
            <a:prstDash val="solid"/>
            <a:headEnd type="none" len="sm" w="sm"/>
            <a:tailEnd type="none" len="sm" w="sm"/>
          </a:ln>
        </p:spPr>
      </p:sp>
      <p:grpSp>
        <p:nvGrpSpPr>
          <p:cNvPr name="Group 5" id="5"/>
          <p:cNvGrpSpPr/>
          <p:nvPr/>
        </p:nvGrpSpPr>
        <p:grpSpPr>
          <a:xfrm rot="-5400000">
            <a:off x="7392683" y="-6927615"/>
            <a:ext cx="1629889" cy="15928486"/>
            <a:chOff x="0" y="0"/>
            <a:chExt cx="446095" cy="4359570"/>
          </a:xfrm>
        </p:grpSpPr>
        <p:sp>
          <p:nvSpPr>
            <p:cNvPr name="Freeform 6" id="6"/>
            <p:cNvSpPr/>
            <p:nvPr/>
          </p:nvSpPr>
          <p:spPr>
            <a:xfrm flipH="false" flipV="false" rot="0">
              <a:off x="0" y="0"/>
              <a:ext cx="446095" cy="4359570"/>
            </a:xfrm>
            <a:custGeom>
              <a:avLst/>
              <a:gdLst/>
              <a:ahLst/>
              <a:cxnLst/>
              <a:rect r="r" b="b" t="t" l="l"/>
              <a:pathLst>
                <a:path h="4359570" w="446095">
                  <a:moveTo>
                    <a:pt x="0" y="0"/>
                  </a:moveTo>
                  <a:lnTo>
                    <a:pt x="446095" y="0"/>
                  </a:lnTo>
                  <a:lnTo>
                    <a:pt x="446095" y="4359570"/>
                  </a:lnTo>
                  <a:lnTo>
                    <a:pt x="0" y="4359570"/>
                  </a:lnTo>
                  <a:close/>
                </a:path>
              </a:pathLst>
            </a:custGeom>
            <a:solidFill>
              <a:srgbClr val="1C53A3"/>
            </a:solidFill>
          </p:spPr>
        </p:sp>
        <p:sp>
          <p:nvSpPr>
            <p:cNvPr name="TextBox 7" id="7"/>
            <p:cNvSpPr txBox="true"/>
            <p:nvPr/>
          </p:nvSpPr>
          <p:spPr>
            <a:xfrm>
              <a:off x="0" y="-38100"/>
              <a:ext cx="446095" cy="439767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580525" y="559859"/>
            <a:ext cx="409524" cy="318460"/>
            <a:chOff x="0" y="0"/>
            <a:chExt cx="812800" cy="632061"/>
          </a:xfrm>
        </p:grpSpPr>
        <p:sp>
          <p:nvSpPr>
            <p:cNvPr name="Freeform 9" id="9"/>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A6B9DD"/>
            </a:solidFill>
          </p:spPr>
        </p:sp>
        <p:sp>
          <p:nvSpPr>
            <p:cNvPr name="TextBox 10" id="10"/>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Freeform 11" id="11"/>
          <p:cNvSpPr/>
          <p:nvPr/>
        </p:nvSpPr>
        <p:spPr>
          <a:xfrm flipH="false" flipV="false" rot="5400000">
            <a:off x="16638635" y="8016094"/>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4">
              <a:alphaModFix amt="61000"/>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5400000">
            <a:off x="15740358" y="8799914"/>
            <a:ext cx="647477" cy="647477"/>
          </a:xfrm>
          <a:custGeom>
            <a:avLst/>
            <a:gdLst/>
            <a:ahLst/>
            <a:cxnLst/>
            <a:rect r="r" b="b" t="t" l="l"/>
            <a:pathLst>
              <a:path h="647477" w="647477">
                <a:moveTo>
                  <a:pt x="0" y="0"/>
                </a:moveTo>
                <a:lnTo>
                  <a:pt x="647477" y="0"/>
                </a:lnTo>
                <a:lnTo>
                  <a:pt x="647477" y="647477"/>
                </a:lnTo>
                <a:lnTo>
                  <a:pt x="0" y="647477"/>
                </a:lnTo>
                <a:lnTo>
                  <a:pt x="0" y="0"/>
                </a:lnTo>
                <a:close/>
              </a:path>
            </a:pathLst>
          </a:custGeom>
          <a:blipFill>
            <a:blip r:embed="rId4">
              <a:alphaModFix amt="64000"/>
              <a:extLst>
                <a:ext uri="{96DAC541-7B7A-43D3-8B79-37D633B846F1}">
                  <asvg:svgBlip xmlns:asvg="http://schemas.microsoft.com/office/drawing/2016/SVG/main" r:embed="rId5"/>
                </a:ext>
              </a:extLst>
            </a:blip>
            <a:stretch>
              <a:fillRect l="0" t="0" r="0" b="0"/>
            </a:stretch>
          </a:blipFill>
        </p:spPr>
      </p:sp>
      <p:sp>
        <p:nvSpPr>
          <p:cNvPr name="AutoShape 13" id="13"/>
          <p:cNvSpPr/>
          <p:nvPr/>
        </p:nvSpPr>
        <p:spPr>
          <a:xfrm flipV="true">
            <a:off x="10088970" y="2305975"/>
            <a:ext cx="0" cy="7410762"/>
          </a:xfrm>
          <a:prstGeom prst="line">
            <a:avLst/>
          </a:prstGeom>
          <a:ln cap="flat" w="38100">
            <a:solidFill>
              <a:srgbClr val="A6B9DD"/>
            </a:solidFill>
            <a:prstDash val="solid"/>
            <a:headEnd type="none" len="sm" w="sm"/>
            <a:tailEnd type="none" len="sm" w="sm"/>
          </a:ln>
        </p:spPr>
      </p:sp>
      <p:sp>
        <p:nvSpPr>
          <p:cNvPr name="Freeform 14" id="14"/>
          <p:cNvSpPr/>
          <p:nvPr/>
        </p:nvSpPr>
        <p:spPr>
          <a:xfrm flipH="false" flipV="false" rot="0">
            <a:off x="327587" y="2987783"/>
            <a:ext cx="9443863" cy="5713537"/>
          </a:xfrm>
          <a:custGeom>
            <a:avLst/>
            <a:gdLst/>
            <a:ahLst/>
            <a:cxnLst/>
            <a:rect r="r" b="b" t="t" l="l"/>
            <a:pathLst>
              <a:path h="5713537" w="9443863">
                <a:moveTo>
                  <a:pt x="0" y="0"/>
                </a:moveTo>
                <a:lnTo>
                  <a:pt x="9443863" y="0"/>
                </a:lnTo>
                <a:lnTo>
                  <a:pt x="9443863" y="5713538"/>
                </a:lnTo>
                <a:lnTo>
                  <a:pt x="0" y="5713538"/>
                </a:lnTo>
                <a:lnTo>
                  <a:pt x="0" y="0"/>
                </a:lnTo>
                <a:close/>
              </a:path>
            </a:pathLst>
          </a:custGeom>
          <a:blipFill>
            <a:blip r:embed="rId6"/>
            <a:stretch>
              <a:fillRect l="0" t="0" r="0" b="0"/>
            </a:stretch>
          </a:blipFill>
        </p:spPr>
      </p:sp>
      <p:sp>
        <p:nvSpPr>
          <p:cNvPr name="TextBox 15" id="15"/>
          <p:cNvSpPr txBox="true"/>
          <p:nvPr/>
        </p:nvSpPr>
        <p:spPr>
          <a:xfrm rot="0">
            <a:off x="1238415" y="476227"/>
            <a:ext cx="15149420" cy="411663"/>
          </a:xfrm>
          <a:prstGeom prst="rect">
            <a:avLst/>
          </a:prstGeom>
        </p:spPr>
        <p:txBody>
          <a:bodyPr anchor="t" rtlCol="false" tIns="0" lIns="0" bIns="0" rIns="0">
            <a:spAutoFit/>
          </a:bodyPr>
          <a:lstStyle/>
          <a:p>
            <a:pPr algn="l" marL="0" indent="0" lvl="0">
              <a:lnSpc>
                <a:spcPts val="3454"/>
              </a:lnSpc>
              <a:spcBef>
                <a:spcPct val="0"/>
              </a:spcBef>
            </a:pPr>
            <a:r>
              <a:rPr lang="en-US" b="true" sz="2503">
                <a:solidFill>
                  <a:srgbClr val="C5D9F3"/>
                </a:solidFill>
                <a:latin typeface="Montaser Arabic Bold"/>
                <a:ea typeface="Montaser Arabic Bold"/>
                <a:cs typeface="Montaser Arabic Bold"/>
                <a:sym typeface="Montaser Arabic Bold"/>
              </a:rPr>
              <a:t>3.2.3 TẦN SUẤT GIAO DỊCH CỦA TỪNG KHÁCH HÀNG TỪNG THÁNG (THEO NĂM) </a:t>
            </a:r>
          </a:p>
        </p:txBody>
      </p:sp>
      <p:sp>
        <p:nvSpPr>
          <p:cNvPr name="TextBox 16" id="16"/>
          <p:cNvSpPr txBox="true"/>
          <p:nvPr/>
        </p:nvSpPr>
        <p:spPr>
          <a:xfrm rot="0">
            <a:off x="2118765" y="962628"/>
            <a:ext cx="14269069" cy="545917"/>
          </a:xfrm>
          <a:prstGeom prst="rect">
            <a:avLst/>
          </a:prstGeom>
        </p:spPr>
        <p:txBody>
          <a:bodyPr anchor="t" rtlCol="false" tIns="0" lIns="0" bIns="0" rIns="0">
            <a:spAutoFit/>
          </a:bodyPr>
          <a:lstStyle/>
          <a:p>
            <a:pPr algn="l">
              <a:lnSpc>
                <a:spcPts val="4560"/>
              </a:lnSpc>
            </a:pPr>
            <a:r>
              <a:rPr lang="en-US" sz="3257" b="true">
                <a:solidFill>
                  <a:srgbClr val="FBF9F1"/>
                </a:solidFill>
                <a:latin typeface="Montaser Arabic Bold"/>
                <a:ea typeface="Montaser Arabic Bold"/>
                <a:cs typeface="Montaser Arabic Bold"/>
                <a:sym typeface="Montaser Arabic Bold"/>
              </a:rPr>
              <a:t>c. Kết hợp tần suất và thời gian trung bình giữa các giao dịch</a:t>
            </a:r>
          </a:p>
        </p:txBody>
      </p:sp>
      <p:sp>
        <p:nvSpPr>
          <p:cNvPr name="TextBox 17" id="17"/>
          <p:cNvSpPr txBox="true"/>
          <p:nvPr/>
        </p:nvSpPr>
        <p:spPr>
          <a:xfrm rot="0">
            <a:off x="243384" y="2248825"/>
            <a:ext cx="1942767" cy="472179"/>
          </a:xfrm>
          <a:prstGeom prst="rect">
            <a:avLst/>
          </a:prstGeom>
        </p:spPr>
        <p:txBody>
          <a:bodyPr anchor="t" rtlCol="false" tIns="0" lIns="0" bIns="0" rIns="0">
            <a:spAutoFit/>
          </a:bodyPr>
          <a:lstStyle/>
          <a:p>
            <a:pPr algn="ctr">
              <a:lnSpc>
                <a:spcPts val="3899"/>
              </a:lnSpc>
            </a:pPr>
            <a:r>
              <a:rPr lang="en-US" sz="2785" b="true">
                <a:solidFill>
                  <a:srgbClr val="000000"/>
                </a:solidFill>
                <a:latin typeface="Montaser Arabic Bold"/>
                <a:ea typeface="Montaser Arabic Bold"/>
                <a:cs typeface="Montaser Arabic Bold"/>
                <a:sym typeface="Montaser Arabic Bold"/>
              </a:rPr>
              <a:t>Output:</a:t>
            </a:r>
          </a:p>
        </p:txBody>
      </p:sp>
      <p:sp>
        <p:nvSpPr>
          <p:cNvPr name="TextBox 18" id="18"/>
          <p:cNvSpPr txBox="true"/>
          <p:nvPr/>
        </p:nvSpPr>
        <p:spPr>
          <a:xfrm rot="0">
            <a:off x="10403295" y="2269735"/>
            <a:ext cx="7574705" cy="7092484"/>
          </a:xfrm>
          <a:prstGeom prst="rect">
            <a:avLst/>
          </a:prstGeom>
        </p:spPr>
        <p:txBody>
          <a:bodyPr anchor="t" rtlCol="false" tIns="0" lIns="0" bIns="0" rIns="0">
            <a:spAutoFit/>
          </a:bodyPr>
          <a:lstStyle/>
          <a:p>
            <a:pPr algn="just">
              <a:lnSpc>
                <a:spcPts val="3734"/>
              </a:lnSpc>
            </a:pPr>
            <a:r>
              <a:rPr lang="en-US" sz="2667">
                <a:solidFill>
                  <a:srgbClr val="1848A0"/>
                </a:solidFill>
                <a:latin typeface="Montaser Arabic"/>
                <a:ea typeface="Montaser Arabic"/>
                <a:cs typeface="Montaser Arabic"/>
                <a:sym typeface="Montaser Arabic"/>
              </a:rPr>
              <a:t>→ </a:t>
            </a:r>
            <a:r>
              <a:rPr lang="en-US" sz="2667" b="true">
                <a:solidFill>
                  <a:srgbClr val="1848A0"/>
                </a:solidFill>
                <a:latin typeface="Montaser Arabic Bold"/>
                <a:ea typeface="Montaser Arabic Bold"/>
                <a:cs typeface="Montaser Arabic Bold"/>
                <a:sym typeface="Montaser Arabic Bold"/>
              </a:rPr>
              <a:t>Qua đây bảng trên ta thấy được:</a:t>
            </a:r>
          </a:p>
          <a:p>
            <a:pPr algn="just" marL="575912" indent="-287956" lvl="1">
              <a:lnSpc>
                <a:spcPts val="3734"/>
              </a:lnSpc>
              <a:buFont typeface="Arial"/>
              <a:buChar char="•"/>
            </a:pPr>
            <a:r>
              <a:rPr lang="en-US" b="true" sz="2667">
                <a:solidFill>
                  <a:srgbClr val="1848A0"/>
                </a:solidFill>
                <a:latin typeface="Montaser Arabic Bold"/>
                <a:ea typeface="Montaser Arabic Bold"/>
                <a:cs typeface="Montaser Arabic Bold"/>
                <a:sym typeface="Montaser Arabic Bold"/>
              </a:rPr>
              <a:t>Nhóm khách hàng thường xuyên mua sắm</a:t>
            </a:r>
            <a:r>
              <a:rPr lang="en-US" sz="2667">
                <a:solidFill>
                  <a:srgbClr val="1848A0"/>
                </a:solidFill>
                <a:latin typeface="Montaser Arabic"/>
                <a:ea typeface="Montaser Arabic"/>
                <a:cs typeface="Montaser Arabic"/>
                <a:sym typeface="Montaser Arabic"/>
              </a:rPr>
              <a:t>: Các khách hàng có Purchase Frequency cao (17 lần) và thời gian trung bình giữa các giao dịch thấp (&lt; 0.95) là những khách hàng có giá trị cao đối với doanh nghiệp. Điểm trung thành của họ cũng cao hơn.</a:t>
            </a:r>
          </a:p>
          <a:p>
            <a:pPr algn="just">
              <a:lnSpc>
                <a:spcPts val="3734"/>
              </a:lnSpc>
            </a:pPr>
            <a:r>
              <a:rPr lang="en-US" b="true" sz="2667">
                <a:solidFill>
                  <a:srgbClr val="1848A0"/>
                </a:solidFill>
                <a:latin typeface="Montaser Arabic Bold"/>
                <a:ea typeface="Montaser Arabic Bold"/>
                <a:cs typeface="Montaser Arabic Bold"/>
                <a:sym typeface="Montaser Arabic Bold"/>
              </a:rPr>
              <a:t>Nhóm khách hàng ít thường xuyên hơn</a:t>
            </a:r>
            <a:r>
              <a:rPr lang="en-US" sz="2667">
                <a:solidFill>
                  <a:srgbClr val="1848A0"/>
                </a:solidFill>
                <a:latin typeface="Montaser Arabic"/>
                <a:ea typeface="Montaser Arabic"/>
                <a:cs typeface="Montaser Arabic"/>
                <a:sym typeface="Montaser Arabic"/>
              </a:rPr>
              <a:t>: Những khách hàng có Purchase Frequency thấp hơn (14 lần) và thời gian trung bình giữa các giao dịch cao hơn (&gt; 0.93) có thể cần được khuyến khích mua sắm thường xuyên hơn thông qua các chiến dịch tiếp thị hoặc ưu đãi.</a:t>
            </a:r>
          </a:p>
        </p:txBody>
      </p:sp>
    </p:spTree>
  </p:cSld>
  <p:clrMapOvr>
    <a:masterClrMapping/>
  </p:clrMapOvr>
  <p:transition spd="fast">
    <p:circle/>
  </p:transition>
</p:sld>
</file>

<file path=ppt/slides/slide87.xml><?xml version="1.0" encoding="utf-8"?>
<p:sld xmlns:p="http://schemas.openxmlformats.org/presentationml/2006/main" xmlns:a="http://schemas.openxmlformats.org/drawingml/2006/main" xmlns:r="http://schemas.openxmlformats.org/officeDocument/2006/relationships">
  <p:cSld>
    <p:bg>
      <p:bgPr>
        <a:solidFill>
          <a:srgbClr val="E1EDFC"/>
        </a:solidFill>
      </p:bgPr>
    </p:bg>
    <p:spTree>
      <p:nvGrpSpPr>
        <p:cNvPr id="1" name=""/>
        <p:cNvGrpSpPr/>
        <p:nvPr/>
      </p:nvGrpSpPr>
      <p:grpSpPr>
        <a:xfrm>
          <a:off x="0" y="0"/>
          <a:ext cx="0" cy="0"/>
          <a:chOff x="0" y="0"/>
          <a:chExt cx="0" cy="0"/>
        </a:xfrm>
      </p:grpSpPr>
      <p:sp>
        <p:nvSpPr>
          <p:cNvPr name="Freeform 2" id="2"/>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344646" y="9036088"/>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2602230" y="1751558"/>
            <a:ext cx="6848486" cy="0"/>
          </a:xfrm>
          <a:prstGeom prst="line">
            <a:avLst/>
          </a:prstGeom>
          <a:ln cap="flat" w="57150">
            <a:solidFill>
              <a:srgbClr val="1C53A3"/>
            </a:solidFill>
            <a:prstDash val="solid"/>
            <a:headEnd type="none" len="sm" w="sm"/>
            <a:tailEnd type="none" len="sm" w="sm"/>
          </a:ln>
        </p:spPr>
      </p:sp>
      <p:grpSp>
        <p:nvGrpSpPr>
          <p:cNvPr name="Group 5" id="5"/>
          <p:cNvGrpSpPr/>
          <p:nvPr/>
        </p:nvGrpSpPr>
        <p:grpSpPr>
          <a:xfrm rot="-5400000">
            <a:off x="7392683" y="-6927615"/>
            <a:ext cx="1629889" cy="15928486"/>
            <a:chOff x="0" y="0"/>
            <a:chExt cx="446095" cy="4359570"/>
          </a:xfrm>
        </p:grpSpPr>
        <p:sp>
          <p:nvSpPr>
            <p:cNvPr name="Freeform 6" id="6"/>
            <p:cNvSpPr/>
            <p:nvPr/>
          </p:nvSpPr>
          <p:spPr>
            <a:xfrm flipH="false" flipV="false" rot="0">
              <a:off x="0" y="0"/>
              <a:ext cx="446095" cy="4359570"/>
            </a:xfrm>
            <a:custGeom>
              <a:avLst/>
              <a:gdLst/>
              <a:ahLst/>
              <a:cxnLst/>
              <a:rect r="r" b="b" t="t" l="l"/>
              <a:pathLst>
                <a:path h="4359570" w="446095">
                  <a:moveTo>
                    <a:pt x="0" y="0"/>
                  </a:moveTo>
                  <a:lnTo>
                    <a:pt x="446095" y="0"/>
                  </a:lnTo>
                  <a:lnTo>
                    <a:pt x="446095" y="4359570"/>
                  </a:lnTo>
                  <a:lnTo>
                    <a:pt x="0" y="4359570"/>
                  </a:lnTo>
                  <a:close/>
                </a:path>
              </a:pathLst>
            </a:custGeom>
            <a:solidFill>
              <a:srgbClr val="1C53A3"/>
            </a:solidFill>
          </p:spPr>
        </p:sp>
        <p:sp>
          <p:nvSpPr>
            <p:cNvPr name="TextBox 7" id="7"/>
            <p:cNvSpPr txBox="true"/>
            <p:nvPr/>
          </p:nvSpPr>
          <p:spPr>
            <a:xfrm>
              <a:off x="0" y="-38100"/>
              <a:ext cx="446095" cy="439767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580525" y="559859"/>
            <a:ext cx="409524" cy="318460"/>
            <a:chOff x="0" y="0"/>
            <a:chExt cx="812800" cy="632061"/>
          </a:xfrm>
        </p:grpSpPr>
        <p:sp>
          <p:nvSpPr>
            <p:cNvPr name="Freeform 9" id="9"/>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A6B9DD"/>
            </a:solidFill>
          </p:spPr>
        </p:sp>
        <p:sp>
          <p:nvSpPr>
            <p:cNvPr name="TextBox 10" id="10"/>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Freeform 11" id="11"/>
          <p:cNvSpPr/>
          <p:nvPr/>
        </p:nvSpPr>
        <p:spPr>
          <a:xfrm flipH="false" flipV="false" rot="5400000">
            <a:off x="16638635" y="8016094"/>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4">
              <a:alphaModFix amt="61000"/>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5400000">
            <a:off x="15740358" y="8799914"/>
            <a:ext cx="647477" cy="647477"/>
          </a:xfrm>
          <a:custGeom>
            <a:avLst/>
            <a:gdLst/>
            <a:ahLst/>
            <a:cxnLst/>
            <a:rect r="r" b="b" t="t" l="l"/>
            <a:pathLst>
              <a:path h="647477" w="647477">
                <a:moveTo>
                  <a:pt x="0" y="0"/>
                </a:moveTo>
                <a:lnTo>
                  <a:pt x="647477" y="0"/>
                </a:lnTo>
                <a:lnTo>
                  <a:pt x="647477" y="647477"/>
                </a:lnTo>
                <a:lnTo>
                  <a:pt x="0" y="647477"/>
                </a:lnTo>
                <a:lnTo>
                  <a:pt x="0" y="0"/>
                </a:lnTo>
                <a:close/>
              </a:path>
            </a:pathLst>
          </a:custGeom>
          <a:blipFill>
            <a:blip r:embed="rId4">
              <a:alphaModFix amt="64000"/>
              <a:extLst>
                <a:ext uri="{96DAC541-7B7A-43D3-8B79-37D633B846F1}">
                  <asvg:svgBlip xmlns:asvg="http://schemas.microsoft.com/office/drawing/2016/SVG/main" r:embed="rId5"/>
                </a:ext>
              </a:extLst>
            </a:blip>
            <a:stretch>
              <a:fillRect l="0" t="0" r="0" b="0"/>
            </a:stretch>
          </a:blipFill>
        </p:spPr>
      </p:sp>
      <p:sp>
        <p:nvSpPr>
          <p:cNvPr name="AutoShape 13" id="13"/>
          <p:cNvSpPr/>
          <p:nvPr/>
        </p:nvSpPr>
        <p:spPr>
          <a:xfrm flipV="true">
            <a:off x="9739514" y="2154383"/>
            <a:ext cx="0" cy="7410762"/>
          </a:xfrm>
          <a:prstGeom prst="line">
            <a:avLst/>
          </a:prstGeom>
          <a:ln cap="flat" w="38100">
            <a:solidFill>
              <a:srgbClr val="C2CFE9"/>
            </a:solidFill>
            <a:prstDash val="solid"/>
            <a:headEnd type="none" len="sm" w="sm"/>
            <a:tailEnd type="none" len="sm" w="sm"/>
          </a:ln>
        </p:spPr>
      </p:sp>
      <p:sp>
        <p:nvSpPr>
          <p:cNvPr name="Freeform 14" id="14"/>
          <p:cNvSpPr/>
          <p:nvPr/>
        </p:nvSpPr>
        <p:spPr>
          <a:xfrm flipH="false" flipV="false" rot="0">
            <a:off x="327587" y="2987783"/>
            <a:ext cx="8816413" cy="5333930"/>
          </a:xfrm>
          <a:custGeom>
            <a:avLst/>
            <a:gdLst/>
            <a:ahLst/>
            <a:cxnLst/>
            <a:rect r="r" b="b" t="t" l="l"/>
            <a:pathLst>
              <a:path h="5333930" w="8816413">
                <a:moveTo>
                  <a:pt x="0" y="0"/>
                </a:moveTo>
                <a:lnTo>
                  <a:pt x="8816413" y="0"/>
                </a:lnTo>
                <a:lnTo>
                  <a:pt x="8816413" y="5333930"/>
                </a:lnTo>
                <a:lnTo>
                  <a:pt x="0" y="5333930"/>
                </a:lnTo>
                <a:lnTo>
                  <a:pt x="0" y="0"/>
                </a:lnTo>
                <a:close/>
              </a:path>
            </a:pathLst>
          </a:custGeom>
          <a:blipFill>
            <a:blip r:embed="rId6"/>
            <a:stretch>
              <a:fillRect l="0" t="0" r="0" b="0"/>
            </a:stretch>
          </a:blipFill>
        </p:spPr>
      </p:sp>
      <p:sp>
        <p:nvSpPr>
          <p:cNvPr name="TextBox 15" id="15"/>
          <p:cNvSpPr txBox="true"/>
          <p:nvPr/>
        </p:nvSpPr>
        <p:spPr>
          <a:xfrm rot="0">
            <a:off x="1238415" y="476227"/>
            <a:ext cx="15149420" cy="411663"/>
          </a:xfrm>
          <a:prstGeom prst="rect">
            <a:avLst/>
          </a:prstGeom>
        </p:spPr>
        <p:txBody>
          <a:bodyPr anchor="t" rtlCol="false" tIns="0" lIns="0" bIns="0" rIns="0">
            <a:spAutoFit/>
          </a:bodyPr>
          <a:lstStyle/>
          <a:p>
            <a:pPr algn="l" marL="0" indent="0" lvl="0">
              <a:lnSpc>
                <a:spcPts val="3454"/>
              </a:lnSpc>
              <a:spcBef>
                <a:spcPct val="0"/>
              </a:spcBef>
            </a:pPr>
            <a:r>
              <a:rPr lang="en-US" b="true" sz="2503">
                <a:solidFill>
                  <a:srgbClr val="C5D9F3"/>
                </a:solidFill>
                <a:latin typeface="Montaser Arabic Bold"/>
                <a:ea typeface="Montaser Arabic Bold"/>
                <a:cs typeface="Montaser Arabic Bold"/>
                <a:sym typeface="Montaser Arabic Bold"/>
              </a:rPr>
              <a:t>3.2.3 TẦN SUẤT GIAO DỊCH CỦA TỪNG KHÁCH HÀNG TỪNG THÁNG (THEO NĂM) </a:t>
            </a:r>
          </a:p>
        </p:txBody>
      </p:sp>
      <p:sp>
        <p:nvSpPr>
          <p:cNvPr name="TextBox 16" id="16"/>
          <p:cNvSpPr txBox="true"/>
          <p:nvPr/>
        </p:nvSpPr>
        <p:spPr>
          <a:xfrm rot="0">
            <a:off x="2118765" y="962628"/>
            <a:ext cx="14269069" cy="545917"/>
          </a:xfrm>
          <a:prstGeom prst="rect">
            <a:avLst/>
          </a:prstGeom>
        </p:spPr>
        <p:txBody>
          <a:bodyPr anchor="t" rtlCol="false" tIns="0" lIns="0" bIns="0" rIns="0">
            <a:spAutoFit/>
          </a:bodyPr>
          <a:lstStyle/>
          <a:p>
            <a:pPr algn="l">
              <a:lnSpc>
                <a:spcPts val="4560"/>
              </a:lnSpc>
            </a:pPr>
            <a:r>
              <a:rPr lang="en-US" sz="3257" b="true">
                <a:solidFill>
                  <a:srgbClr val="FBF9F1"/>
                </a:solidFill>
                <a:latin typeface="Montaser Arabic Bold"/>
                <a:ea typeface="Montaser Arabic Bold"/>
                <a:cs typeface="Montaser Arabic Bold"/>
                <a:sym typeface="Montaser Arabic Bold"/>
              </a:rPr>
              <a:t>c. Kết hợp tần suất và thời gian trung bình giữa các giao dịch</a:t>
            </a:r>
          </a:p>
        </p:txBody>
      </p:sp>
      <p:sp>
        <p:nvSpPr>
          <p:cNvPr name="TextBox 17" id="17"/>
          <p:cNvSpPr txBox="true"/>
          <p:nvPr/>
        </p:nvSpPr>
        <p:spPr>
          <a:xfrm rot="0">
            <a:off x="243384" y="2248825"/>
            <a:ext cx="1942767" cy="472179"/>
          </a:xfrm>
          <a:prstGeom prst="rect">
            <a:avLst/>
          </a:prstGeom>
        </p:spPr>
        <p:txBody>
          <a:bodyPr anchor="t" rtlCol="false" tIns="0" lIns="0" bIns="0" rIns="0">
            <a:spAutoFit/>
          </a:bodyPr>
          <a:lstStyle/>
          <a:p>
            <a:pPr algn="ctr">
              <a:lnSpc>
                <a:spcPts val="3899"/>
              </a:lnSpc>
            </a:pPr>
            <a:r>
              <a:rPr lang="en-US" sz="2785" b="true">
                <a:solidFill>
                  <a:srgbClr val="000000"/>
                </a:solidFill>
                <a:latin typeface="Montaser Arabic Bold"/>
                <a:ea typeface="Montaser Arabic Bold"/>
                <a:cs typeface="Montaser Arabic Bold"/>
                <a:sym typeface="Montaser Arabic Bold"/>
              </a:rPr>
              <a:t>Output:</a:t>
            </a:r>
          </a:p>
        </p:txBody>
      </p:sp>
      <p:sp>
        <p:nvSpPr>
          <p:cNvPr name="TextBox 18" id="18"/>
          <p:cNvSpPr txBox="true"/>
          <p:nvPr/>
        </p:nvSpPr>
        <p:spPr>
          <a:xfrm rot="0">
            <a:off x="9922307" y="3052702"/>
            <a:ext cx="7336993" cy="5474586"/>
          </a:xfrm>
          <a:prstGeom prst="rect">
            <a:avLst/>
          </a:prstGeom>
        </p:spPr>
        <p:txBody>
          <a:bodyPr anchor="t" rtlCol="false" tIns="0" lIns="0" bIns="0" rIns="0">
            <a:spAutoFit/>
          </a:bodyPr>
          <a:lstStyle/>
          <a:p>
            <a:pPr algn="just">
              <a:lnSpc>
                <a:spcPts val="4326"/>
              </a:lnSpc>
            </a:pPr>
            <a:r>
              <a:rPr lang="en-US" sz="3090" b="true">
                <a:solidFill>
                  <a:srgbClr val="184C99"/>
                </a:solidFill>
                <a:latin typeface="Montaser Arabic Bold"/>
                <a:ea typeface="Montaser Arabic Bold"/>
                <a:cs typeface="Montaser Arabic Bold"/>
                <a:sym typeface="Montaser Arabic Bold"/>
              </a:rPr>
              <a:t>→ Từ đó đưa ra các chiến lược</a:t>
            </a:r>
            <a:r>
              <a:rPr lang="en-US" sz="3090">
                <a:solidFill>
                  <a:srgbClr val="184C99"/>
                </a:solidFill>
                <a:latin typeface="Montaser Arabic"/>
                <a:ea typeface="Montaser Arabic"/>
                <a:cs typeface="Montaser Arabic"/>
                <a:sym typeface="Montaser Arabic"/>
              </a:rPr>
              <a:t>:</a:t>
            </a:r>
          </a:p>
          <a:p>
            <a:pPr algn="just" marL="667250" indent="-333625" lvl="1">
              <a:lnSpc>
                <a:spcPts val="4326"/>
              </a:lnSpc>
              <a:buAutoNum type="arabicPeriod" startAt="1"/>
            </a:pPr>
            <a:r>
              <a:rPr lang="en-US" sz="3090">
                <a:solidFill>
                  <a:srgbClr val="184C99"/>
                </a:solidFill>
                <a:latin typeface="Montaser Arabic"/>
                <a:ea typeface="Montaser Arabic"/>
                <a:cs typeface="Montaser Arabic"/>
                <a:sym typeface="Montaser Arabic"/>
              </a:rPr>
              <a:t>Tập trung vào nhóm khách hàng trung thành với tần suất cao để duy trì mối quan hệ và tăng giá trị lâu dài.</a:t>
            </a:r>
          </a:p>
          <a:p>
            <a:pPr algn="just" marL="667250" indent="-333625" lvl="1">
              <a:lnSpc>
                <a:spcPts val="4326"/>
              </a:lnSpc>
              <a:buAutoNum type="arabicPeriod" startAt="1"/>
            </a:pPr>
            <a:r>
              <a:rPr lang="en-US" sz="3090">
                <a:solidFill>
                  <a:srgbClr val="184C99"/>
                </a:solidFill>
                <a:latin typeface="Montaser Arabic"/>
                <a:ea typeface="Montaser Arabic"/>
                <a:cs typeface="Montaser Arabic"/>
                <a:sym typeface="Montaser Arabic"/>
              </a:rPr>
              <a:t>Đưa ra các chương trình khuyến mãi hoặc ưu đãi để kích thích nhóm khách hàng ít mua hàng tăng tần suất giao dịch.</a:t>
            </a:r>
          </a:p>
          <a:p>
            <a:pPr algn="just">
              <a:lnSpc>
                <a:spcPts val="4326"/>
              </a:lnSpc>
            </a:pPr>
          </a:p>
        </p:txBody>
      </p:sp>
    </p:spTree>
  </p:cSld>
  <p:clrMapOvr>
    <a:masterClrMapping/>
  </p:clrMapOvr>
  <p:transition spd="fast">
    <p:circle/>
  </p:transition>
</p:sld>
</file>

<file path=ppt/slides/slide8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17123" y="9494174"/>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2602230" y="1751558"/>
            <a:ext cx="6848486" cy="0"/>
          </a:xfrm>
          <a:prstGeom prst="line">
            <a:avLst/>
          </a:prstGeom>
          <a:ln cap="flat" w="57150">
            <a:solidFill>
              <a:srgbClr val="1C53A3"/>
            </a:solidFill>
            <a:prstDash val="solid"/>
            <a:headEnd type="none" len="sm" w="sm"/>
            <a:tailEnd type="none" len="sm" w="sm"/>
          </a:ln>
        </p:spPr>
      </p:sp>
      <p:grpSp>
        <p:nvGrpSpPr>
          <p:cNvPr name="Group 5" id="5"/>
          <p:cNvGrpSpPr/>
          <p:nvPr/>
        </p:nvGrpSpPr>
        <p:grpSpPr>
          <a:xfrm rot="-5400000">
            <a:off x="7672872" y="-7207804"/>
            <a:ext cx="1693766" cy="16552741"/>
            <a:chOff x="0" y="0"/>
            <a:chExt cx="446095" cy="4359570"/>
          </a:xfrm>
        </p:grpSpPr>
        <p:sp>
          <p:nvSpPr>
            <p:cNvPr name="Freeform 6" id="6"/>
            <p:cNvSpPr/>
            <p:nvPr/>
          </p:nvSpPr>
          <p:spPr>
            <a:xfrm flipH="false" flipV="false" rot="0">
              <a:off x="0" y="0"/>
              <a:ext cx="446095" cy="4359570"/>
            </a:xfrm>
            <a:custGeom>
              <a:avLst/>
              <a:gdLst/>
              <a:ahLst/>
              <a:cxnLst/>
              <a:rect r="r" b="b" t="t" l="l"/>
              <a:pathLst>
                <a:path h="4359570" w="446095">
                  <a:moveTo>
                    <a:pt x="0" y="0"/>
                  </a:moveTo>
                  <a:lnTo>
                    <a:pt x="446095" y="0"/>
                  </a:lnTo>
                  <a:lnTo>
                    <a:pt x="446095" y="4359570"/>
                  </a:lnTo>
                  <a:lnTo>
                    <a:pt x="0" y="4359570"/>
                  </a:lnTo>
                  <a:close/>
                </a:path>
              </a:pathLst>
            </a:custGeom>
            <a:solidFill>
              <a:srgbClr val="1C53A3"/>
            </a:solidFill>
          </p:spPr>
        </p:sp>
        <p:sp>
          <p:nvSpPr>
            <p:cNvPr name="TextBox 7" id="7"/>
            <p:cNvSpPr txBox="true"/>
            <p:nvPr/>
          </p:nvSpPr>
          <p:spPr>
            <a:xfrm>
              <a:off x="0" y="-38100"/>
              <a:ext cx="446095" cy="439767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593738" y="573113"/>
            <a:ext cx="425574" cy="330940"/>
            <a:chOff x="0" y="0"/>
            <a:chExt cx="812800" cy="632061"/>
          </a:xfrm>
        </p:grpSpPr>
        <p:sp>
          <p:nvSpPr>
            <p:cNvPr name="Freeform 9" id="9"/>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A6B9DD"/>
            </a:solidFill>
          </p:spPr>
        </p:sp>
        <p:sp>
          <p:nvSpPr>
            <p:cNvPr name="TextBox 10" id="10"/>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Freeform 11" id="11"/>
          <p:cNvSpPr/>
          <p:nvPr/>
        </p:nvSpPr>
        <p:spPr>
          <a:xfrm flipH="false" flipV="false" rot="5400000">
            <a:off x="17317907" y="627631"/>
            <a:ext cx="647477" cy="647477"/>
          </a:xfrm>
          <a:custGeom>
            <a:avLst/>
            <a:gdLst/>
            <a:ahLst/>
            <a:cxnLst/>
            <a:rect r="r" b="b" t="t" l="l"/>
            <a:pathLst>
              <a:path h="647477" w="647477">
                <a:moveTo>
                  <a:pt x="0" y="0"/>
                </a:moveTo>
                <a:lnTo>
                  <a:pt x="647477" y="0"/>
                </a:lnTo>
                <a:lnTo>
                  <a:pt x="647477" y="647477"/>
                </a:lnTo>
                <a:lnTo>
                  <a:pt x="0" y="647477"/>
                </a:lnTo>
                <a:lnTo>
                  <a:pt x="0" y="0"/>
                </a:lnTo>
                <a:close/>
              </a:path>
            </a:pathLst>
          </a:custGeom>
          <a:blipFill>
            <a:blip r:embed="rId4">
              <a:alphaModFix amt="64000"/>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3790039" y="2097442"/>
            <a:ext cx="10271630" cy="5174334"/>
          </a:xfrm>
          <a:custGeom>
            <a:avLst/>
            <a:gdLst/>
            <a:ahLst/>
            <a:cxnLst/>
            <a:rect r="r" b="b" t="t" l="l"/>
            <a:pathLst>
              <a:path h="5174334" w="10271630">
                <a:moveTo>
                  <a:pt x="0" y="0"/>
                </a:moveTo>
                <a:lnTo>
                  <a:pt x="10271630" y="0"/>
                </a:lnTo>
                <a:lnTo>
                  <a:pt x="10271630" y="5174334"/>
                </a:lnTo>
                <a:lnTo>
                  <a:pt x="0" y="5174334"/>
                </a:lnTo>
                <a:lnTo>
                  <a:pt x="0" y="0"/>
                </a:lnTo>
                <a:close/>
              </a:path>
            </a:pathLst>
          </a:custGeom>
          <a:blipFill>
            <a:blip r:embed="rId6"/>
            <a:stretch>
              <a:fillRect l="0" t="0" r="0" b="0"/>
            </a:stretch>
          </a:blipFill>
        </p:spPr>
      </p:sp>
      <p:sp>
        <p:nvSpPr>
          <p:cNvPr name="TextBox 13" id="13"/>
          <p:cNvSpPr txBox="true"/>
          <p:nvPr/>
        </p:nvSpPr>
        <p:spPr>
          <a:xfrm rot="0">
            <a:off x="2023471" y="1053529"/>
            <a:ext cx="13716887" cy="621829"/>
          </a:xfrm>
          <a:prstGeom prst="rect">
            <a:avLst/>
          </a:prstGeom>
        </p:spPr>
        <p:txBody>
          <a:bodyPr anchor="t" rtlCol="false" tIns="0" lIns="0" bIns="0" rIns="0">
            <a:spAutoFit/>
          </a:bodyPr>
          <a:lstStyle/>
          <a:p>
            <a:pPr algn="l">
              <a:lnSpc>
                <a:spcPts val="5100"/>
              </a:lnSpc>
            </a:pPr>
            <a:r>
              <a:rPr lang="en-US" sz="3643" b="true">
                <a:solidFill>
                  <a:srgbClr val="FBF9F1"/>
                </a:solidFill>
                <a:latin typeface="Montaser Arabic Bold"/>
                <a:ea typeface="Montaser Arabic Bold"/>
                <a:cs typeface="Montaser Arabic Bold"/>
                <a:sym typeface="Montaser Arabic Bold"/>
              </a:rPr>
              <a:t>d, Biểu đồ thể hiện những khách hàng trung thành </a:t>
            </a:r>
          </a:p>
        </p:txBody>
      </p:sp>
      <p:sp>
        <p:nvSpPr>
          <p:cNvPr name="TextBox 14" id="14"/>
          <p:cNvSpPr txBox="true"/>
          <p:nvPr/>
        </p:nvSpPr>
        <p:spPr>
          <a:xfrm rot="0">
            <a:off x="971995" y="2040292"/>
            <a:ext cx="1942767" cy="472179"/>
          </a:xfrm>
          <a:prstGeom prst="rect">
            <a:avLst/>
          </a:prstGeom>
        </p:spPr>
        <p:txBody>
          <a:bodyPr anchor="t" rtlCol="false" tIns="0" lIns="0" bIns="0" rIns="0">
            <a:spAutoFit/>
          </a:bodyPr>
          <a:lstStyle/>
          <a:p>
            <a:pPr algn="ctr">
              <a:lnSpc>
                <a:spcPts val="3899"/>
              </a:lnSpc>
            </a:pPr>
            <a:r>
              <a:rPr lang="en-US" sz="2785" b="true">
                <a:solidFill>
                  <a:srgbClr val="000000"/>
                </a:solidFill>
                <a:latin typeface="Montaser Arabic Bold"/>
                <a:ea typeface="Montaser Arabic Bold"/>
                <a:cs typeface="Montaser Arabic Bold"/>
                <a:sym typeface="Montaser Arabic Bold"/>
              </a:rPr>
              <a:t>Output:</a:t>
            </a:r>
          </a:p>
        </p:txBody>
      </p:sp>
      <p:sp>
        <p:nvSpPr>
          <p:cNvPr name="TextBox 15" id="15"/>
          <p:cNvSpPr txBox="true"/>
          <p:nvPr/>
        </p:nvSpPr>
        <p:spPr>
          <a:xfrm rot="0">
            <a:off x="1307205" y="539707"/>
            <a:ext cx="15149420" cy="411663"/>
          </a:xfrm>
          <a:prstGeom prst="rect">
            <a:avLst/>
          </a:prstGeom>
        </p:spPr>
        <p:txBody>
          <a:bodyPr anchor="t" rtlCol="false" tIns="0" lIns="0" bIns="0" rIns="0">
            <a:spAutoFit/>
          </a:bodyPr>
          <a:lstStyle/>
          <a:p>
            <a:pPr algn="l" marL="0" indent="0" lvl="0">
              <a:lnSpc>
                <a:spcPts val="3454"/>
              </a:lnSpc>
              <a:spcBef>
                <a:spcPct val="0"/>
              </a:spcBef>
            </a:pPr>
            <a:r>
              <a:rPr lang="en-US" b="true" sz="2503">
                <a:solidFill>
                  <a:srgbClr val="C5D9F3"/>
                </a:solidFill>
                <a:latin typeface="Montaser Arabic Bold"/>
                <a:ea typeface="Montaser Arabic Bold"/>
                <a:cs typeface="Montaser Arabic Bold"/>
                <a:sym typeface="Montaser Arabic Bold"/>
              </a:rPr>
              <a:t>3.2.3 TẦN SUẤT GIAO DỊCH CỦA TỪNG KHÁCH HÀNG TỪNG THÁNG (THEO NĂM) </a:t>
            </a:r>
          </a:p>
        </p:txBody>
      </p:sp>
      <p:sp>
        <p:nvSpPr>
          <p:cNvPr name="TextBox 16" id="16"/>
          <p:cNvSpPr txBox="true"/>
          <p:nvPr/>
        </p:nvSpPr>
        <p:spPr>
          <a:xfrm rot="0">
            <a:off x="641054" y="7359935"/>
            <a:ext cx="16155071" cy="2512086"/>
          </a:xfrm>
          <a:prstGeom prst="rect">
            <a:avLst/>
          </a:prstGeom>
        </p:spPr>
        <p:txBody>
          <a:bodyPr anchor="t" rtlCol="false" tIns="0" lIns="0" bIns="0" rIns="0">
            <a:spAutoFit/>
          </a:bodyPr>
          <a:lstStyle/>
          <a:p>
            <a:pPr algn="l">
              <a:lnSpc>
                <a:spcPts val="4010"/>
              </a:lnSpc>
            </a:pPr>
            <a:r>
              <a:rPr lang="en-US" sz="2864">
                <a:solidFill>
                  <a:srgbClr val="1848A0"/>
                </a:solidFill>
                <a:latin typeface="Montaser Arabic"/>
                <a:ea typeface="Montaser Arabic"/>
                <a:cs typeface="Montaser Arabic"/>
                <a:sym typeface="Montaser Arabic"/>
              </a:rPr>
              <a:t>→ </a:t>
            </a:r>
            <a:r>
              <a:rPr lang="en-US" sz="2864" b="true">
                <a:solidFill>
                  <a:srgbClr val="1848A0"/>
                </a:solidFill>
                <a:latin typeface="Montaser Arabic Bold"/>
                <a:ea typeface="Montaser Arabic Bold"/>
                <a:cs typeface="Montaser Arabic Bold"/>
                <a:sym typeface="Montaser Arabic Bold"/>
              </a:rPr>
              <a:t>Kết luận từ biểu đồ:</a:t>
            </a:r>
          </a:p>
          <a:p>
            <a:pPr algn="l" marL="618415" indent="-309207" lvl="1">
              <a:lnSpc>
                <a:spcPts val="4010"/>
              </a:lnSpc>
              <a:buFont typeface="Arial"/>
              <a:buChar char="•"/>
            </a:pPr>
            <a:r>
              <a:rPr lang="en-US" b="true" sz="2864">
                <a:solidFill>
                  <a:srgbClr val="1848A0"/>
                </a:solidFill>
                <a:latin typeface="Montaser Arabic Bold"/>
                <a:ea typeface="Montaser Arabic Bold"/>
                <a:cs typeface="Montaser Arabic Bold"/>
                <a:sym typeface="Montaser Arabic Bold"/>
              </a:rPr>
              <a:t>Nhóm khách hàng trung thành cao</a:t>
            </a:r>
            <a:r>
              <a:rPr lang="en-US" sz="2864">
                <a:solidFill>
                  <a:srgbClr val="1848A0"/>
                </a:solidFill>
                <a:latin typeface="Montaser Arabic"/>
                <a:ea typeface="Montaser Arabic"/>
                <a:cs typeface="Montaser Arabic"/>
                <a:sym typeface="Montaser Arabic"/>
              </a:rPr>
              <a:t> (tần suất 17 lần) nên được duy trì và chăm sóc kỹ lưỡng, vì họ đóng góp lớn vào doanh thu.</a:t>
            </a:r>
          </a:p>
          <a:p>
            <a:pPr algn="l" marL="618415" indent="-309207" lvl="1">
              <a:lnSpc>
                <a:spcPts val="4010"/>
              </a:lnSpc>
              <a:buFont typeface="Arial"/>
              <a:buChar char="•"/>
            </a:pPr>
            <a:r>
              <a:rPr lang="en-US" b="true" sz="2864">
                <a:solidFill>
                  <a:srgbClr val="1848A0"/>
                </a:solidFill>
                <a:latin typeface="Montaser Arabic Bold"/>
                <a:ea typeface="Montaser Arabic Bold"/>
                <a:cs typeface="Montaser Arabic Bold"/>
                <a:sym typeface="Montaser Arabic Bold"/>
              </a:rPr>
              <a:t>Nhóm khách hàng trung thành thấp hơn</a:t>
            </a:r>
            <a:r>
              <a:rPr lang="en-US" sz="2864">
                <a:solidFill>
                  <a:srgbClr val="1848A0"/>
                </a:solidFill>
                <a:latin typeface="Montaser Arabic"/>
                <a:ea typeface="Montaser Arabic"/>
                <a:cs typeface="Montaser Arabic"/>
                <a:sym typeface="Montaser Arabic"/>
              </a:rPr>
              <a:t> (tần suất 14–15 lần) có tiềm năng để nâng cao mức độ gắn bó thông qua các chương trình kích thích.</a:t>
            </a:r>
          </a:p>
        </p:txBody>
      </p:sp>
    </p:spTree>
  </p:cSld>
  <p:clrMapOvr>
    <a:masterClrMapping/>
  </p:clrMapOvr>
  <p:transition spd="fast">
    <p:circle/>
  </p:transition>
</p:sld>
</file>

<file path=ppt/slides/slide89.xml><?xml version="1.0" encoding="utf-8"?>
<p:sld xmlns:p="http://schemas.openxmlformats.org/presentationml/2006/main" xmlns:a="http://schemas.openxmlformats.org/drawingml/2006/main" xmlns:r="http://schemas.openxmlformats.org/officeDocument/2006/relationships">
  <p:cSld>
    <p:bg>
      <p:bgPr>
        <a:solidFill>
          <a:srgbClr val="E1EDFC"/>
        </a:solidFill>
      </p:bgPr>
    </p:bg>
    <p:spTree>
      <p:nvGrpSpPr>
        <p:cNvPr id="1" name=""/>
        <p:cNvGrpSpPr/>
        <p:nvPr/>
      </p:nvGrpSpPr>
      <p:grpSpPr>
        <a:xfrm>
          <a:off x="0" y="0"/>
          <a:ext cx="0" cy="0"/>
          <a:chOff x="0" y="0"/>
          <a:chExt cx="0" cy="0"/>
        </a:xfrm>
      </p:grpSpPr>
      <p:sp>
        <p:nvSpPr>
          <p:cNvPr name="Freeform 2" id="2"/>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904471" y="9036088"/>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2602230" y="1751558"/>
            <a:ext cx="6848486" cy="0"/>
          </a:xfrm>
          <a:prstGeom prst="line">
            <a:avLst/>
          </a:prstGeom>
          <a:ln cap="flat" w="57150">
            <a:solidFill>
              <a:srgbClr val="1C53A3"/>
            </a:solidFill>
            <a:prstDash val="solid"/>
            <a:headEnd type="none" len="sm" w="sm"/>
            <a:tailEnd type="none" len="sm" w="sm"/>
          </a:ln>
        </p:spPr>
      </p:sp>
      <p:grpSp>
        <p:nvGrpSpPr>
          <p:cNvPr name="Group 5" id="5"/>
          <p:cNvGrpSpPr/>
          <p:nvPr/>
        </p:nvGrpSpPr>
        <p:grpSpPr>
          <a:xfrm rot="-5400000">
            <a:off x="7392683" y="-6927615"/>
            <a:ext cx="1629889" cy="15928486"/>
            <a:chOff x="0" y="0"/>
            <a:chExt cx="446095" cy="4359570"/>
          </a:xfrm>
        </p:grpSpPr>
        <p:sp>
          <p:nvSpPr>
            <p:cNvPr name="Freeform 6" id="6"/>
            <p:cNvSpPr/>
            <p:nvPr/>
          </p:nvSpPr>
          <p:spPr>
            <a:xfrm flipH="false" flipV="false" rot="0">
              <a:off x="0" y="0"/>
              <a:ext cx="446095" cy="4359570"/>
            </a:xfrm>
            <a:custGeom>
              <a:avLst/>
              <a:gdLst/>
              <a:ahLst/>
              <a:cxnLst/>
              <a:rect r="r" b="b" t="t" l="l"/>
              <a:pathLst>
                <a:path h="4359570" w="446095">
                  <a:moveTo>
                    <a:pt x="0" y="0"/>
                  </a:moveTo>
                  <a:lnTo>
                    <a:pt x="446095" y="0"/>
                  </a:lnTo>
                  <a:lnTo>
                    <a:pt x="446095" y="4359570"/>
                  </a:lnTo>
                  <a:lnTo>
                    <a:pt x="0" y="4359570"/>
                  </a:lnTo>
                  <a:close/>
                </a:path>
              </a:pathLst>
            </a:custGeom>
            <a:solidFill>
              <a:srgbClr val="1C53A3"/>
            </a:solidFill>
          </p:spPr>
        </p:sp>
        <p:sp>
          <p:nvSpPr>
            <p:cNvPr name="TextBox 7" id="7"/>
            <p:cNvSpPr txBox="true"/>
            <p:nvPr/>
          </p:nvSpPr>
          <p:spPr>
            <a:xfrm>
              <a:off x="0" y="-38100"/>
              <a:ext cx="446095" cy="439767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580525" y="559859"/>
            <a:ext cx="409524" cy="318460"/>
            <a:chOff x="0" y="0"/>
            <a:chExt cx="812800" cy="632061"/>
          </a:xfrm>
        </p:grpSpPr>
        <p:sp>
          <p:nvSpPr>
            <p:cNvPr name="Freeform 9" id="9"/>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A6B9DD"/>
            </a:solidFill>
          </p:spPr>
        </p:sp>
        <p:sp>
          <p:nvSpPr>
            <p:cNvPr name="TextBox 10" id="10"/>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Freeform 11" id="11"/>
          <p:cNvSpPr/>
          <p:nvPr/>
        </p:nvSpPr>
        <p:spPr>
          <a:xfrm flipH="false" flipV="false" rot="5400000">
            <a:off x="16638635" y="8016094"/>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4">
              <a:alphaModFix amt="61000"/>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5400000">
            <a:off x="15740358" y="8799914"/>
            <a:ext cx="647477" cy="647477"/>
          </a:xfrm>
          <a:custGeom>
            <a:avLst/>
            <a:gdLst/>
            <a:ahLst/>
            <a:cxnLst/>
            <a:rect r="r" b="b" t="t" l="l"/>
            <a:pathLst>
              <a:path h="647477" w="647477">
                <a:moveTo>
                  <a:pt x="0" y="0"/>
                </a:moveTo>
                <a:lnTo>
                  <a:pt x="647477" y="0"/>
                </a:lnTo>
                <a:lnTo>
                  <a:pt x="647477" y="647477"/>
                </a:lnTo>
                <a:lnTo>
                  <a:pt x="0" y="647477"/>
                </a:lnTo>
                <a:lnTo>
                  <a:pt x="0" y="0"/>
                </a:lnTo>
                <a:close/>
              </a:path>
            </a:pathLst>
          </a:custGeom>
          <a:blipFill>
            <a:blip r:embed="rId4">
              <a:alphaModFix amt="64000"/>
              <a:extLst>
                <a:ext uri="{96DAC541-7B7A-43D3-8B79-37D633B846F1}">
                  <asvg:svgBlip xmlns:asvg="http://schemas.microsoft.com/office/drawing/2016/SVG/main" r:embed="rId5"/>
                </a:ext>
              </a:extLst>
            </a:blip>
            <a:stretch>
              <a:fillRect l="0" t="0" r="0" b="0"/>
            </a:stretch>
          </a:blipFill>
        </p:spPr>
      </p:sp>
      <p:sp>
        <p:nvSpPr>
          <p:cNvPr name="AutoShape 13" id="13"/>
          <p:cNvSpPr/>
          <p:nvPr/>
        </p:nvSpPr>
        <p:spPr>
          <a:xfrm flipV="true">
            <a:off x="9469766" y="2154383"/>
            <a:ext cx="0" cy="7410762"/>
          </a:xfrm>
          <a:prstGeom prst="line">
            <a:avLst/>
          </a:prstGeom>
          <a:ln cap="flat" w="38100">
            <a:solidFill>
              <a:srgbClr val="C2CFE9"/>
            </a:solidFill>
            <a:prstDash val="solid"/>
            <a:headEnd type="none" len="sm" w="sm"/>
            <a:tailEnd type="none" len="sm" w="sm"/>
          </a:ln>
        </p:spPr>
      </p:sp>
      <p:sp>
        <p:nvSpPr>
          <p:cNvPr name="TextBox 14" id="14"/>
          <p:cNvSpPr txBox="true"/>
          <p:nvPr/>
        </p:nvSpPr>
        <p:spPr>
          <a:xfrm rot="0">
            <a:off x="1238415" y="476227"/>
            <a:ext cx="15149420" cy="411663"/>
          </a:xfrm>
          <a:prstGeom prst="rect">
            <a:avLst/>
          </a:prstGeom>
        </p:spPr>
        <p:txBody>
          <a:bodyPr anchor="t" rtlCol="false" tIns="0" lIns="0" bIns="0" rIns="0">
            <a:spAutoFit/>
          </a:bodyPr>
          <a:lstStyle/>
          <a:p>
            <a:pPr algn="l" marL="0" indent="0" lvl="0">
              <a:lnSpc>
                <a:spcPts val="3454"/>
              </a:lnSpc>
              <a:spcBef>
                <a:spcPct val="0"/>
              </a:spcBef>
            </a:pPr>
            <a:r>
              <a:rPr lang="en-US" b="true" sz="2503">
                <a:solidFill>
                  <a:srgbClr val="C5D9F3"/>
                </a:solidFill>
                <a:latin typeface="Montaser Arabic Bold"/>
                <a:ea typeface="Montaser Arabic Bold"/>
                <a:cs typeface="Montaser Arabic Bold"/>
                <a:sym typeface="Montaser Arabic Bold"/>
              </a:rPr>
              <a:t>3.2.3 TẦN SUẤT GIAO DỊCH CỦA TỪNG KHÁCH HÀNG TỪNG THÁNG (THEO NĂM) </a:t>
            </a:r>
          </a:p>
        </p:txBody>
      </p:sp>
      <p:sp>
        <p:nvSpPr>
          <p:cNvPr name="TextBox 15" id="15"/>
          <p:cNvSpPr txBox="true"/>
          <p:nvPr/>
        </p:nvSpPr>
        <p:spPr>
          <a:xfrm rot="0">
            <a:off x="2118765" y="962628"/>
            <a:ext cx="14269069" cy="545917"/>
          </a:xfrm>
          <a:prstGeom prst="rect">
            <a:avLst/>
          </a:prstGeom>
        </p:spPr>
        <p:txBody>
          <a:bodyPr anchor="t" rtlCol="false" tIns="0" lIns="0" bIns="0" rIns="0">
            <a:spAutoFit/>
          </a:bodyPr>
          <a:lstStyle/>
          <a:p>
            <a:pPr algn="l">
              <a:lnSpc>
                <a:spcPts val="4560"/>
              </a:lnSpc>
            </a:pPr>
            <a:r>
              <a:rPr lang="en-US" sz="3257" b="true">
                <a:solidFill>
                  <a:srgbClr val="FBF9F1"/>
                </a:solidFill>
                <a:latin typeface="Montaser Arabic Bold"/>
                <a:ea typeface="Montaser Arabic Bold"/>
                <a:cs typeface="Montaser Arabic Bold"/>
                <a:sym typeface="Montaser Arabic Bold"/>
              </a:rPr>
              <a:t>c. Kết hợp tần suất và thời gian trung bình giữa các giao dịch</a:t>
            </a:r>
          </a:p>
        </p:txBody>
      </p:sp>
      <p:sp>
        <p:nvSpPr>
          <p:cNvPr name="TextBox 16" id="16"/>
          <p:cNvSpPr txBox="true"/>
          <p:nvPr/>
        </p:nvSpPr>
        <p:spPr>
          <a:xfrm rot="0">
            <a:off x="626057" y="2433176"/>
            <a:ext cx="8187068" cy="7316246"/>
          </a:xfrm>
          <a:prstGeom prst="rect">
            <a:avLst/>
          </a:prstGeom>
        </p:spPr>
        <p:txBody>
          <a:bodyPr anchor="t" rtlCol="false" tIns="0" lIns="0" bIns="0" rIns="0">
            <a:spAutoFit/>
          </a:bodyPr>
          <a:lstStyle/>
          <a:p>
            <a:pPr algn="just">
              <a:lnSpc>
                <a:spcPts val="4142"/>
              </a:lnSpc>
            </a:pPr>
            <a:r>
              <a:rPr lang="en-US" sz="2958" b="true">
                <a:solidFill>
                  <a:srgbClr val="184C99"/>
                </a:solidFill>
                <a:latin typeface="Montaser Arabic Bold"/>
                <a:ea typeface="Montaser Arabic Bold"/>
                <a:cs typeface="Montaser Arabic Bold"/>
                <a:sym typeface="Montaser Arabic Bold"/>
              </a:rPr>
              <a:t>→ Từ đó đưa ra các chiến lược</a:t>
            </a:r>
            <a:r>
              <a:rPr lang="en-US" sz="2958">
                <a:solidFill>
                  <a:srgbClr val="184C99"/>
                </a:solidFill>
                <a:latin typeface="Montaser Arabic"/>
                <a:ea typeface="Montaser Arabic"/>
                <a:cs typeface="Montaser Arabic"/>
                <a:sym typeface="Montaser Arabic"/>
              </a:rPr>
              <a:t>:</a:t>
            </a:r>
          </a:p>
          <a:p>
            <a:pPr algn="just">
              <a:lnSpc>
                <a:spcPts val="4142"/>
              </a:lnSpc>
            </a:pPr>
            <a:r>
              <a:rPr lang="en-US" sz="2958">
                <a:solidFill>
                  <a:srgbClr val="8C2E2E"/>
                </a:solidFill>
                <a:latin typeface="Montaser Arabic"/>
                <a:ea typeface="Montaser Arabic"/>
                <a:cs typeface="Montaser Arabic"/>
                <a:sym typeface="Montaser Arabic"/>
              </a:rPr>
              <a:t>1. Duy trì nhóm khách hàng trung thành cao (17 lần):</a:t>
            </a:r>
          </a:p>
          <a:p>
            <a:pPr algn="just" marL="638809" indent="-319404" lvl="1">
              <a:lnSpc>
                <a:spcPts val="4142"/>
              </a:lnSpc>
              <a:buFont typeface="Arial"/>
              <a:buChar char="•"/>
            </a:pPr>
            <a:r>
              <a:rPr lang="en-US" b="true" sz="2958">
                <a:solidFill>
                  <a:srgbClr val="184C99"/>
                </a:solidFill>
                <a:latin typeface="Montaser Arabic Bold"/>
                <a:ea typeface="Montaser Arabic Bold"/>
                <a:cs typeface="Montaser Arabic Bold"/>
                <a:sym typeface="Montaser Arabic Bold"/>
              </a:rPr>
              <a:t>Cá nhân hóa trải nghiệm</a:t>
            </a:r>
            <a:r>
              <a:rPr lang="en-US" sz="2958">
                <a:solidFill>
                  <a:srgbClr val="184C99"/>
                </a:solidFill>
                <a:latin typeface="Montaser Arabic"/>
                <a:ea typeface="Montaser Arabic"/>
                <a:cs typeface="Montaser Arabic"/>
                <a:sym typeface="Montaser Arabic"/>
              </a:rPr>
              <a:t>: Gửi email hoặc tin nhắn cá nhân hóa với nội dung ưu đãi đặc biệt hoặc lời cảm ơn.</a:t>
            </a:r>
          </a:p>
          <a:p>
            <a:pPr algn="just" marL="638809" indent="-319404" lvl="1">
              <a:lnSpc>
                <a:spcPts val="4142"/>
              </a:lnSpc>
              <a:buFont typeface="Arial"/>
              <a:buChar char="•"/>
            </a:pPr>
            <a:r>
              <a:rPr lang="en-US" b="true" sz="2958">
                <a:solidFill>
                  <a:srgbClr val="184C99"/>
                </a:solidFill>
                <a:latin typeface="Montaser Arabic Bold"/>
                <a:ea typeface="Montaser Arabic Bold"/>
                <a:cs typeface="Montaser Arabic Bold"/>
                <a:sym typeface="Montaser Arabic Bold"/>
              </a:rPr>
              <a:t>Chương trình khách hàng VIP</a:t>
            </a:r>
            <a:r>
              <a:rPr lang="en-US" sz="2958">
                <a:solidFill>
                  <a:srgbClr val="184C99"/>
                </a:solidFill>
                <a:latin typeface="Montaser Arabic"/>
                <a:ea typeface="Montaser Arabic"/>
                <a:cs typeface="Montaser Arabic"/>
                <a:sym typeface="Montaser Arabic"/>
              </a:rPr>
              <a:t>: Cung cấp các quyền lợi đặc biệt như giảm giá độc quyền, quà tặng sinh nhật, hoặc quyền truy cập sớm vào sản phẩm mới.</a:t>
            </a:r>
          </a:p>
          <a:p>
            <a:pPr algn="just" marL="638809" indent="-319404" lvl="1">
              <a:lnSpc>
                <a:spcPts val="4142"/>
              </a:lnSpc>
              <a:buFont typeface="Arial"/>
              <a:buChar char="•"/>
            </a:pPr>
            <a:r>
              <a:rPr lang="en-US" b="true" sz="2958">
                <a:solidFill>
                  <a:srgbClr val="184C99"/>
                </a:solidFill>
                <a:latin typeface="Montaser Arabic Bold"/>
                <a:ea typeface="Montaser Arabic Bold"/>
                <a:cs typeface="Montaser Arabic Bold"/>
                <a:sym typeface="Montaser Arabic Bold"/>
              </a:rPr>
              <a:t>Khảo sát ý kiến</a:t>
            </a:r>
            <a:r>
              <a:rPr lang="en-US" sz="2958">
                <a:solidFill>
                  <a:srgbClr val="184C99"/>
                </a:solidFill>
                <a:latin typeface="Montaser Arabic"/>
                <a:ea typeface="Montaser Arabic"/>
                <a:cs typeface="Montaser Arabic"/>
                <a:sym typeface="Montaser Arabic"/>
              </a:rPr>
              <a:t>: Hỏi ý kiến nhóm khách hàng này để cải thiện sản phẩm/dịch vụ, nhằm tăng sự hài lòng và giữ chân họ.</a:t>
            </a:r>
          </a:p>
        </p:txBody>
      </p:sp>
      <p:sp>
        <p:nvSpPr>
          <p:cNvPr name="TextBox 17" id="17"/>
          <p:cNvSpPr txBox="true"/>
          <p:nvPr/>
        </p:nvSpPr>
        <p:spPr>
          <a:xfrm rot="0">
            <a:off x="9796507" y="2194282"/>
            <a:ext cx="7941547" cy="8245920"/>
          </a:xfrm>
          <a:prstGeom prst="rect">
            <a:avLst/>
          </a:prstGeom>
        </p:spPr>
        <p:txBody>
          <a:bodyPr anchor="t" rtlCol="false" tIns="0" lIns="0" bIns="0" rIns="0">
            <a:spAutoFit/>
          </a:bodyPr>
          <a:lstStyle/>
          <a:p>
            <a:pPr algn="just">
              <a:lnSpc>
                <a:spcPts val="3825"/>
              </a:lnSpc>
            </a:pPr>
            <a:r>
              <a:rPr lang="en-US" sz="2732">
                <a:solidFill>
                  <a:srgbClr val="8C2E2E"/>
                </a:solidFill>
                <a:latin typeface="Montaser Arabic"/>
                <a:ea typeface="Montaser Arabic"/>
                <a:cs typeface="Montaser Arabic"/>
                <a:sym typeface="Montaser Arabic"/>
              </a:rPr>
              <a:t>2. Kích thích nhóm khách hàng trung thành thấp hơn (14–15 lần):</a:t>
            </a:r>
          </a:p>
          <a:p>
            <a:pPr algn="just" marL="589945" indent="-294972" lvl="1">
              <a:lnSpc>
                <a:spcPts val="3825"/>
              </a:lnSpc>
              <a:buFont typeface="Arial"/>
              <a:buChar char="•"/>
            </a:pPr>
            <a:r>
              <a:rPr lang="en-US" sz="2732">
                <a:solidFill>
                  <a:srgbClr val="184C99"/>
                </a:solidFill>
                <a:latin typeface="Montaser Arabic"/>
                <a:ea typeface="Montaser Arabic"/>
                <a:cs typeface="Montaser Arabic"/>
                <a:sym typeface="Montaser Arabic"/>
              </a:rPr>
              <a:t>Ưu đãi định kỳ: Áp dụng các chương trình khuyến mãi như giảm giá khi đạt một ngưỡng mua sắm nhất định (ví dụ: "Mua 3 lần tiếp theo, giảm 20%").</a:t>
            </a:r>
          </a:p>
          <a:p>
            <a:pPr algn="just" marL="589945" indent="-294972" lvl="1">
              <a:lnSpc>
                <a:spcPts val="3825"/>
              </a:lnSpc>
              <a:buFont typeface="Arial"/>
              <a:buChar char="•"/>
            </a:pPr>
            <a:r>
              <a:rPr lang="en-US" sz="2732">
                <a:solidFill>
                  <a:srgbClr val="184C99"/>
                </a:solidFill>
                <a:latin typeface="Montaser Arabic"/>
                <a:ea typeface="Montaser Arabic"/>
                <a:cs typeface="Montaser Arabic"/>
                <a:sym typeface="Montaser Arabic"/>
              </a:rPr>
              <a:t>Chương trình tích điểm: Tăng điểm thưởng cho mỗi giao dịch để khuyến khích mua hàng thường xuyên hơn.</a:t>
            </a:r>
          </a:p>
          <a:p>
            <a:pPr algn="just">
              <a:lnSpc>
                <a:spcPts val="3825"/>
              </a:lnSpc>
            </a:pPr>
            <a:r>
              <a:rPr lang="en-US" sz="2732">
                <a:solidFill>
                  <a:srgbClr val="8C2E2E"/>
                </a:solidFill>
                <a:latin typeface="Montaser Arabic"/>
                <a:ea typeface="Montaser Arabic"/>
                <a:cs typeface="Montaser Arabic"/>
                <a:sym typeface="Montaser Arabic"/>
              </a:rPr>
              <a:t>3. Phân khúc khách hàng để tối ưu hóa chiến lược:</a:t>
            </a:r>
          </a:p>
          <a:p>
            <a:pPr algn="just" marL="589945" indent="-294972" lvl="1">
              <a:lnSpc>
                <a:spcPts val="3825"/>
              </a:lnSpc>
              <a:buFont typeface="Arial"/>
              <a:buChar char="•"/>
            </a:pPr>
            <a:r>
              <a:rPr lang="en-US" sz="2732">
                <a:solidFill>
                  <a:srgbClr val="184C99"/>
                </a:solidFill>
                <a:latin typeface="Montaser Arabic"/>
                <a:ea typeface="Montaser Arabic"/>
                <a:cs typeface="Montaser Arabic"/>
                <a:sym typeface="Montaser Arabic"/>
              </a:rPr>
              <a:t>Sử dụng dữ liệu như tần suất mua hàng, thời gian giữa các giao dịch, và điểm trung thành để phân nhóm khách hàng và đưa ra chiến lược phù hợp với từng nhóm.</a:t>
            </a:r>
          </a:p>
          <a:p>
            <a:pPr algn="just">
              <a:lnSpc>
                <a:spcPts val="3825"/>
              </a:lnSpc>
            </a:pPr>
          </a:p>
        </p:txBody>
      </p:sp>
    </p:spTree>
  </p:cSld>
  <p:clrMapOvr>
    <a:masterClrMapping/>
  </p:clrMapOvr>
  <p:transition spd="fast">
    <p:circle/>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C53A3"/>
        </a:solidFill>
      </p:bgPr>
    </p:bg>
    <p:spTree>
      <p:nvGrpSpPr>
        <p:cNvPr id="1" name=""/>
        <p:cNvGrpSpPr/>
        <p:nvPr/>
      </p:nvGrpSpPr>
      <p:grpSpPr>
        <a:xfrm>
          <a:off x="0" y="0"/>
          <a:ext cx="0" cy="0"/>
          <a:chOff x="0" y="0"/>
          <a:chExt cx="0" cy="0"/>
        </a:xfrm>
      </p:grpSpPr>
      <p:sp>
        <p:nvSpPr>
          <p:cNvPr name="Freeform 2" id="2"/>
          <p:cNvSpPr/>
          <p:nvPr/>
        </p:nvSpPr>
        <p:spPr>
          <a:xfrm flipH="false" flipV="false" rot="2335918">
            <a:off x="7414376" y="2155497"/>
            <a:ext cx="11649758" cy="11778248"/>
          </a:xfrm>
          <a:custGeom>
            <a:avLst/>
            <a:gdLst/>
            <a:ahLst/>
            <a:cxnLst/>
            <a:rect r="r" b="b" t="t" l="l"/>
            <a:pathLst>
              <a:path h="11778248" w="11649758">
                <a:moveTo>
                  <a:pt x="0" y="0"/>
                </a:moveTo>
                <a:lnTo>
                  <a:pt x="11649758" y="0"/>
                </a:lnTo>
                <a:lnTo>
                  <a:pt x="11649758" y="11778248"/>
                </a:lnTo>
                <a:lnTo>
                  <a:pt x="0" y="117782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24718" y="2364559"/>
            <a:ext cx="16583059" cy="2805074"/>
          </a:xfrm>
          <a:prstGeom prst="rect">
            <a:avLst/>
          </a:prstGeom>
        </p:spPr>
        <p:txBody>
          <a:bodyPr anchor="t" rtlCol="false" tIns="0" lIns="0" bIns="0" rIns="0">
            <a:spAutoFit/>
          </a:bodyPr>
          <a:lstStyle/>
          <a:p>
            <a:pPr algn="just">
              <a:lnSpc>
                <a:spcPts val="5644"/>
              </a:lnSpc>
            </a:pPr>
            <a:r>
              <a:rPr lang="en-US" sz="3359" spc="110">
                <a:solidFill>
                  <a:srgbClr val="FFFFFF"/>
                </a:solidFill>
                <a:latin typeface="Montaser Arabic"/>
                <a:ea typeface="Montaser Arabic"/>
                <a:cs typeface="Montaser Arabic"/>
                <a:sym typeface="Montaser Arabic"/>
              </a:rPr>
              <a:t>Dựa trên quá trình nghiên cứu và tham khảo, nhóm em đã xây dựng một số câu hỏi trọng tâm, nhằm hiểu sâu hơn về hành vi mua sắm của các nhóm khách hàng. Các câu hỏi được định hướng để khám phá những khía cạnh quan trọng trong hành vi tiêu dùng theo thời gian:</a:t>
            </a:r>
          </a:p>
        </p:txBody>
      </p:sp>
      <p:sp>
        <p:nvSpPr>
          <p:cNvPr name="Freeform 4" id="4"/>
          <p:cNvSpPr/>
          <p:nvPr/>
        </p:nvSpPr>
        <p:spPr>
          <a:xfrm flipH="false" flipV="false" rot="0">
            <a:off x="601509" y="9715132"/>
            <a:ext cx="854383" cy="994915"/>
          </a:xfrm>
          <a:custGeom>
            <a:avLst/>
            <a:gdLst/>
            <a:ahLst/>
            <a:cxnLst/>
            <a:rect r="r" b="b" t="t" l="l"/>
            <a:pathLst>
              <a:path h="994915" w="854383">
                <a:moveTo>
                  <a:pt x="0" y="0"/>
                </a:moveTo>
                <a:lnTo>
                  <a:pt x="854382" y="0"/>
                </a:lnTo>
                <a:lnTo>
                  <a:pt x="854382" y="994915"/>
                </a:lnTo>
                <a:lnTo>
                  <a:pt x="0" y="9949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124299" y="398116"/>
            <a:ext cx="908654" cy="1058113"/>
          </a:xfrm>
          <a:custGeom>
            <a:avLst/>
            <a:gdLst/>
            <a:ahLst/>
            <a:cxnLst/>
            <a:rect r="r" b="b" t="t" l="l"/>
            <a:pathLst>
              <a:path h="1058113" w="908654">
                <a:moveTo>
                  <a:pt x="0" y="0"/>
                </a:moveTo>
                <a:lnTo>
                  <a:pt x="908654" y="0"/>
                </a:lnTo>
                <a:lnTo>
                  <a:pt x="908654" y="1058112"/>
                </a:lnTo>
                <a:lnTo>
                  <a:pt x="0" y="10581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136187" y="648691"/>
            <a:ext cx="16253362" cy="1261110"/>
          </a:xfrm>
          <a:prstGeom prst="rect">
            <a:avLst/>
          </a:prstGeom>
        </p:spPr>
        <p:txBody>
          <a:bodyPr anchor="t" rtlCol="false" tIns="0" lIns="0" bIns="0" rIns="0">
            <a:spAutoFit/>
          </a:bodyPr>
          <a:lstStyle/>
          <a:p>
            <a:pPr algn="ctr">
              <a:lnSpc>
                <a:spcPts val="9720"/>
              </a:lnSpc>
            </a:pPr>
            <a:r>
              <a:rPr lang="en-US" b="true" sz="9000">
                <a:solidFill>
                  <a:srgbClr val="FFFFFF"/>
                </a:solidFill>
                <a:latin typeface="Montaser Arabic Bold"/>
                <a:ea typeface="Montaser Arabic Bold"/>
                <a:cs typeface="Montaser Arabic Bold"/>
                <a:sym typeface="Montaser Arabic Bold"/>
              </a:rPr>
              <a:t>2. XÁC ĐỊNH BÀI TOÁN</a:t>
            </a:r>
          </a:p>
        </p:txBody>
      </p:sp>
      <p:sp>
        <p:nvSpPr>
          <p:cNvPr name="TextBox 7" id="7"/>
          <p:cNvSpPr txBox="true"/>
          <p:nvPr/>
        </p:nvSpPr>
        <p:spPr>
          <a:xfrm rot="0">
            <a:off x="601509" y="5927854"/>
            <a:ext cx="16549926" cy="3519449"/>
          </a:xfrm>
          <a:prstGeom prst="rect">
            <a:avLst/>
          </a:prstGeom>
        </p:spPr>
        <p:txBody>
          <a:bodyPr anchor="t" rtlCol="false" tIns="0" lIns="0" bIns="0" rIns="0">
            <a:spAutoFit/>
          </a:bodyPr>
          <a:lstStyle/>
          <a:p>
            <a:pPr algn="just" marL="725424" indent="-362712" lvl="1">
              <a:lnSpc>
                <a:spcPts val="5644"/>
              </a:lnSpc>
              <a:buAutoNum type="arabicPeriod" startAt="1"/>
            </a:pPr>
            <a:r>
              <a:rPr lang="en-US" b="true" sz="3359" spc="110">
                <a:solidFill>
                  <a:srgbClr val="FFFFFF"/>
                </a:solidFill>
                <a:latin typeface="Montaser Arabic Bold"/>
                <a:ea typeface="Montaser Arabic Bold"/>
                <a:cs typeface="Montaser Arabic Bold"/>
                <a:sym typeface="Montaser Arabic Bold"/>
              </a:rPr>
              <a:t>Tìm hiểu hành vi của khách hàng theo độ tuổi và giới tính để hiểu thói quen mua sắm trong các nhóm</a:t>
            </a:r>
          </a:p>
          <a:p>
            <a:pPr algn="just" marL="725424" indent="-362712" lvl="1">
              <a:lnSpc>
                <a:spcPts val="5644"/>
              </a:lnSpc>
              <a:buAutoNum type="arabicPeriod" startAt="1"/>
            </a:pPr>
            <a:r>
              <a:rPr lang="en-US" b="true" sz="3359" spc="110">
                <a:solidFill>
                  <a:srgbClr val="FFFFFF"/>
                </a:solidFill>
                <a:latin typeface="Montaser Arabic Bold"/>
                <a:ea typeface="Montaser Arabic Bold"/>
                <a:cs typeface="Montaser Arabic Bold"/>
                <a:sym typeface="Montaser Arabic Bold"/>
              </a:rPr>
              <a:t>Tần suất mua sắm của các nhóm khách hàng theo thời gian</a:t>
            </a:r>
          </a:p>
          <a:p>
            <a:pPr algn="just" marL="725424" indent="-362712" lvl="1">
              <a:lnSpc>
                <a:spcPts val="5644"/>
              </a:lnSpc>
              <a:buAutoNum type="arabicPeriod" startAt="1"/>
            </a:pPr>
            <a:r>
              <a:rPr lang="en-US" b="true" sz="3359" spc="110">
                <a:solidFill>
                  <a:srgbClr val="FFFFFF"/>
                </a:solidFill>
                <a:latin typeface="Montaser Arabic Bold"/>
                <a:ea typeface="Montaser Arabic Bold"/>
                <a:cs typeface="Montaser Arabic Bold"/>
                <a:sym typeface="Montaser Arabic Bold"/>
              </a:rPr>
              <a:t> </a:t>
            </a:r>
            <a:r>
              <a:rPr lang="en-US" b="true" sz="3359" spc="110">
                <a:solidFill>
                  <a:srgbClr val="FFFFFF"/>
                </a:solidFill>
                <a:latin typeface="Montaser Arabic Bold"/>
                <a:ea typeface="Montaser Arabic Bold"/>
                <a:cs typeface="Montaser Arabic Bold"/>
                <a:sym typeface="Montaser Arabic Bold"/>
              </a:rPr>
              <a:t>Xu hướng mua sắm theo mùa thành các tháng và quý để xem liệu có sự gia tăng doanh số trong các mùa lễ hội</a:t>
            </a:r>
          </a:p>
        </p:txBody>
      </p:sp>
      <p:sp>
        <p:nvSpPr>
          <p:cNvPr name="AutoShape 8" id="8"/>
          <p:cNvSpPr/>
          <p:nvPr/>
        </p:nvSpPr>
        <p:spPr>
          <a:xfrm>
            <a:off x="824718" y="5767241"/>
            <a:ext cx="16583059" cy="0"/>
          </a:xfrm>
          <a:prstGeom prst="line">
            <a:avLst/>
          </a:prstGeom>
          <a:ln cap="flat" w="38100">
            <a:solidFill>
              <a:srgbClr val="FFFFFF"/>
            </a:solidFill>
            <a:prstDash val="solid"/>
            <a:headEnd type="none" len="sm" w="sm"/>
            <a:tailEnd type="none" len="sm" w="sm"/>
          </a:ln>
        </p:spPr>
      </p:sp>
    </p:spTree>
  </p:cSld>
  <p:clrMapOvr>
    <a:masterClrMapping/>
  </p:clrMapOvr>
  <p:transition spd="slow">
    <p:cover dir="ld"/>
  </p:transition>
</p:sld>
</file>

<file path=ppt/slides/slide9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17123" y="9494174"/>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2602230" y="1751558"/>
            <a:ext cx="6848486" cy="0"/>
          </a:xfrm>
          <a:prstGeom prst="line">
            <a:avLst/>
          </a:prstGeom>
          <a:ln cap="flat" w="57150">
            <a:solidFill>
              <a:srgbClr val="1C53A3"/>
            </a:solidFill>
            <a:prstDash val="solid"/>
            <a:headEnd type="none" len="sm" w="sm"/>
            <a:tailEnd type="none" len="sm" w="sm"/>
          </a:ln>
        </p:spPr>
      </p:sp>
      <p:grpSp>
        <p:nvGrpSpPr>
          <p:cNvPr name="Group 5" id="5"/>
          <p:cNvGrpSpPr/>
          <p:nvPr/>
        </p:nvGrpSpPr>
        <p:grpSpPr>
          <a:xfrm rot="-5400000">
            <a:off x="7672872" y="-7207804"/>
            <a:ext cx="1693766" cy="16552741"/>
            <a:chOff x="0" y="0"/>
            <a:chExt cx="446095" cy="4359570"/>
          </a:xfrm>
        </p:grpSpPr>
        <p:sp>
          <p:nvSpPr>
            <p:cNvPr name="Freeform 6" id="6"/>
            <p:cNvSpPr/>
            <p:nvPr/>
          </p:nvSpPr>
          <p:spPr>
            <a:xfrm flipH="false" flipV="false" rot="0">
              <a:off x="0" y="0"/>
              <a:ext cx="446095" cy="4359570"/>
            </a:xfrm>
            <a:custGeom>
              <a:avLst/>
              <a:gdLst/>
              <a:ahLst/>
              <a:cxnLst/>
              <a:rect r="r" b="b" t="t" l="l"/>
              <a:pathLst>
                <a:path h="4359570" w="446095">
                  <a:moveTo>
                    <a:pt x="0" y="0"/>
                  </a:moveTo>
                  <a:lnTo>
                    <a:pt x="446095" y="0"/>
                  </a:lnTo>
                  <a:lnTo>
                    <a:pt x="446095" y="4359570"/>
                  </a:lnTo>
                  <a:lnTo>
                    <a:pt x="0" y="4359570"/>
                  </a:lnTo>
                  <a:close/>
                </a:path>
              </a:pathLst>
            </a:custGeom>
            <a:solidFill>
              <a:srgbClr val="1C53A3"/>
            </a:solidFill>
          </p:spPr>
        </p:sp>
        <p:sp>
          <p:nvSpPr>
            <p:cNvPr name="TextBox 7" id="7"/>
            <p:cNvSpPr txBox="true"/>
            <p:nvPr/>
          </p:nvSpPr>
          <p:spPr>
            <a:xfrm>
              <a:off x="0" y="-38100"/>
              <a:ext cx="446095" cy="439767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593738" y="573113"/>
            <a:ext cx="425574" cy="330940"/>
            <a:chOff x="0" y="0"/>
            <a:chExt cx="812800" cy="632061"/>
          </a:xfrm>
        </p:grpSpPr>
        <p:sp>
          <p:nvSpPr>
            <p:cNvPr name="Freeform 9" id="9"/>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A6B9DD"/>
            </a:solidFill>
          </p:spPr>
        </p:sp>
        <p:sp>
          <p:nvSpPr>
            <p:cNvPr name="TextBox 10" id="10"/>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Freeform 11" id="11"/>
          <p:cNvSpPr/>
          <p:nvPr/>
        </p:nvSpPr>
        <p:spPr>
          <a:xfrm flipH="false" flipV="false" rot="5400000">
            <a:off x="16638635" y="8016094"/>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4">
              <a:alphaModFix amt="61000"/>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5400000">
            <a:off x="15740358" y="8799914"/>
            <a:ext cx="647477" cy="647477"/>
          </a:xfrm>
          <a:custGeom>
            <a:avLst/>
            <a:gdLst/>
            <a:ahLst/>
            <a:cxnLst/>
            <a:rect r="r" b="b" t="t" l="l"/>
            <a:pathLst>
              <a:path h="647477" w="647477">
                <a:moveTo>
                  <a:pt x="0" y="0"/>
                </a:moveTo>
                <a:lnTo>
                  <a:pt x="647477" y="0"/>
                </a:lnTo>
                <a:lnTo>
                  <a:pt x="647477" y="647477"/>
                </a:lnTo>
                <a:lnTo>
                  <a:pt x="0" y="647477"/>
                </a:lnTo>
                <a:lnTo>
                  <a:pt x="0" y="0"/>
                </a:lnTo>
                <a:close/>
              </a:path>
            </a:pathLst>
          </a:custGeom>
          <a:blipFill>
            <a:blip r:embed="rId4">
              <a:alphaModFix amt="64000"/>
              <a:extLst>
                <a:ext uri="{96DAC541-7B7A-43D3-8B79-37D633B846F1}">
                  <asvg:svgBlip xmlns:asvg="http://schemas.microsoft.com/office/drawing/2016/SVG/main" r:embed="rId5"/>
                </a:ext>
              </a:extLst>
            </a:blip>
            <a:stretch>
              <a:fillRect l="0" t="0" r="0" b="0"/>
            </a:stretch>
          </a:blipFill>
        </p:spPr>
      </p:sp>
      <p:sp>
        <p:nvSpPr>
          <p:cNvPr name="AutoShape 13" id="13"/>
          <p:cNvSpPr/>
          <p:nvPr/>
        </p:nvSpPr>
        <p:spPr>
          <a:xfrm flipV="true">
            <a:off x="9752400" y="2142557"/>
            <a:ext cx="0" cy="7410762"/>
          </a:xfrm>
          <a:prstGeom prst="line">
            <a:avLst/>
          </a:prstGeom>
          <a:ln cap="flat" w="38100">
            <a:solidFill>
              <a:srgbClr val="A6B9DD"/>
            </a:solidFill>
            <a:prstDash val="solid"/>
            <a:headEnd type="none" len="sm" w="sm"/>
            <a:tailEnd type="none" len="sm" w="sm"/>
          </a:ln>
        </p:spPr>
      </p:sp>
      <p:sp>
        <p:nvSpPr>
          <p:cNvPr name="Freeform 14" id="14"/>
          <p:cNvSpPr/>
          <p:nvPr/>
        </p:nvSpPr>
        <p:spPr>
          <a:xfrm flipH="false" flipV="false" rot="0">
            <a:off x="556808" y="4607623"/>
            <a:ext cx="8721607" cy="2638286"/>
          </a:xfrm>
          <a:custGeom>
            <a:avLst/>
            <a:gdLst/>
            <a:ahLst/>
            <a:cxnLst/>
            <a:rect r="r" b="b" t="t" l="l"/>
            <a:pathLst>
              <a:path h="2638286" w="8721607">
                <a:moveTo>
                  <a:pt x="0" y="0"/>
                </a:moveTo>
                <a:lnTo>
                  <a:pt x="8721607" y="0"/>
                </a:lnTo>
                <a:lnTo>
                  <a:pt x="8721607" y="2638287"/>
                </a:lnTo>
                <a:lnTo>
                  <a:pt x="0" y="2638287"/>
                </a:lnTo>
                <a:lnTo>
                  <a:pt x="0" y="0"/>
                </a:lnTo>
                <a:close/>
              </a:path>
            </a:pathLst>
          </a:custGeom>
          <a:blipFill>
            <a:blip r:embed="rId6"/>
            <a:stretch>
              <a:fillRect l="0" t="0" r="0" b="0"/>
            </a:stretch>
          </a:blipFill>
        </p:spPr>
      </p:sp>
      <p:sp>
        <p:nvSpPr>
          <p:cNvPr name="TextBox 15" id="15"/>
          <p:cNvSpPr txBox="true"/>
          <p:nvPr/>
        </p:nvSpPr>
        <p:spPr>
          <a:xfrm rot="0">
            <a:off x="1125195" y="478171"/>
            <a:ext cx="12459583" cy="519648"/>
          </a:xfrm>
          <a:prstGeom prst="rect">
            <a:avLst/>
          </a:prstGeom>
        </p:spPr>
        <p:txBody>
          <a:bodyPr anchor="t" rtlCol="false" tIns="0" lIns="0" bIns="0" rIns="0">
            <a:spAutoFit/>
          </a:bodyPr>
          <a:lstStyle/>
          <a:p>
            <a:pPr algn="l" marL="0" indent="0" lvl="0">
              <a:lnSpc>
                <a:spcPts val="4280"/>
              </a:lnSpc>
              <a:spcBef>
                <a:spcPct val="0"/>
              </a:spcBef>
            </a:pPr>
            <a:r>
              <a:rPr lang="en-US" b="true" sz="3101">
                <a:solidFill>
                  <a:srgbClr val="C5D9F3"/>
                </a:solidFill>
                <a:latin typeface="Montaser Arabic Bold"/>
                <a:ea typeface="Montaser Arabic Bold"/>
                <a:cs typeface="Montaser Arabic Bold"/>
                <a:sym typeface="Montaser Arabic Bold"/>
              </a:rPr>
              <a:t>3.2.4 TẦN SUẤT MUA SẮM CỦA KHÁCH HÀNG THEO GIỚI TÍNH</a:t>
            </a:r>
          </a:p>
        </p:txBody>
      </p:sp>
      <p:sp>
        <p:nvSpPr>
          <p:cNvPr name="TextBox 16" id="16"/>
          <p:cNvSpPr txBox="true"/>
          <p:nvPr/>
        </p:nvSpPr>
        <p:spPr>
          <a:xfrm rot="0">
            <a:off x="2128800" y="1080199"/>
            <a:ext cx="13611558" cy="671359"/>
          </a:xfrm>
          <a:prstGeom prst="rect">
            <a:avLst/>
          </a:prstGeom>
        </p:spPr>
        <p:txBody>
          <a:bodyPr anchor="t" rtlCol="false" tIns="0" lIns="0" bIns="0" rIns="0">
            <a:spAutoFit/>
          </a:bodyPr>
          <a:lstStyle/>
          <a:p>
            <a:pPr algn="l">
              <a:lnSpc>
                <a:spcPts val="5520"/>
              </a:lnSpc>
            </a:pPr>
            <a:r>
              <a:rPr lang="en-US" sz="3943" b="true">
                <a:solidFill>
                  <a:srgbClr val="FBF9F1"/>
                </a:solidFill>
                <a:latin typeface="Montaser Arabic Bold"/>
                <a:ea typeface="Montaser Arabic Bold"/>
                <a:cs typeface="Montaser Arabic Bold"/>
                <a:sym typeface="Montaser Arabic Bold"/>
              </a:rPr>
              <a:t>a, Tần suất mua sắm của khách hàng theo giới tính</a:t>
            </a:r>
          </a:p>
        </p:txBody>
      </p:sp>
      <p:sp>
        <p:nvSpPr>
          <p:cNvPr name="TextBox 17" id="17"/>
          <p:cNvSpPr txBox="true"/>
          <p:nvPr/>
        </p:nvSpPr>
        <p:spPr>
          <a:xfrm rot="0">
            <a:off x="556808" y="3856124"/>
            <a:ext cx="1942767" cy="472179"/>
          </a:xfrm>
          <a:prstGeom prst="rect">
            <a:avLst/>
          </a:prstGeom>
        </p:spPr>
        <p:txBody>
          <a:bodyPr anchor="t" rtlCol="false" tIns="0" lIns="0" bIns="0" rIns="0">
            <a:spAutoFit/>
          </a:bodyPr>
          <a:lstStyle/>
          <a:p>
            <a:pPr algn="ctr">
              <a:lnSpc>
                <a:spcPts val="3899"/>
              </a:lnSpc>
            </a:pPr>
            <a:r>
              <a:rPr lang="en-US" sz="2785" b="true">
                <a:solidFill>
                  <a:srgbClr val="000000"/>
                </a:solidFill>
                <a:latin typeface="Montaser Arabic Bold"/>
                <a:ea typeface="Montaser Arabic Bold"/>
                <a:cs typeface="Montaser Arabic Bold"/>
                <a:sym typeface="Montaser Arabic Bold"/>
              </a:rPr>
              <a:t>Output:</a:t>
            </a:r>
          </a:p>
        </p:txBody>
      </p:sp>
      <p:sp>
        <p:nvSpPr>
          <p:cNvPr name="TextBox 18" id="18"/>
          <p:cNvSpPr txBox="true"/>
          <p:nvPr/>
        </p:nvSpPr>
        <p:spPr>
          <a:xfrm rot="0">
            <a:off x="470657" y="2184134"/>
            <a:ext cx="9066209" cy="1559674"/>
          </a:xfrm>
          <a:prstGeom prst="rect">
            <a:avLst/>
          </a:prstGeom>
        </p:spPr>
        <p:txBody>
          <a:bodyPr anchor="t" rtlCol="false" tIns="0" lIns="0" bIns="0" rIns="0">
            <a:spAutoFit/>
          </a:bodyPr>
          <a:lstStyle/>
          <a:p>
            <a:pPr algn="just">
              <a:lnSpc>
                <a:spcPts val="3122"/>
              </a:lnSpc>
            </a:pPr>
            <a:r>
              <a:rPr lang="en-US" b="true" sz="2230">
                <a:solidFill>
                  <a:srgbClr val="5D687C"/>
                </a:solidFill>
                <a:latin typeface="Montaser Arabic Bold"/>
                <a:ea typeface="Montaser Arabic Bold"/>
                <a:cs typeface="Montaser Arabic Bold"/>
                <a:sym typeface="Montaser Arabic Bold"/>
              </a:rPr>
              <a:t>Mục tiêu:</a:t>
            </a:r>
            <a:r>
              <a:rPr lang="en-US" sz="2230">
                <a:solidFill>
                  <a:srgbClr val="5D687C"/>
                </a:solidFill>
                <a:latin typeface="Montaser Arabic"/>
                <a:ea typeface="Montaser Arabic"/>
                <a:cs typeface="Montaser Arabic"/>
                <a:sym typeface="Montaser Arabic"/>
              </a:rPr>
              <a:t> Hiểu hành vi mua sắm theo giới tính giúp xác định nhóm khách hàng (nam hoặc nữ) có xu hướng mua sắm thường xuyên hơn. Điều này hỗ trợ trong việc nhận diện các đặc điểm hành vi của từng nhóm.</a:t>
            </a:r>
          </a:p>
        </p:txBody>
      </p:sp>
      <p:sp>
        <p:nvSpPr>
          <p:cNvPr name="TextBox 19" id="19"/>
          <p:cNvSpPr txBox="true"/>
          <p:nvPr/>
        </p:nvSpPr>
        <p:spPr>
          <a:xfrm rot="0">
            <a:off x="9916211" y="1865858"/>
            <a:ext cx="8120044" cy="8074192"/>
          </a:xfrm>
          <a:prstGeom prst="rect">
            <a:avLst/>
          </a:prstGeom>
        </p:spPr>
        <p:txBody>
          <a:bodyPr anchor="t" rtlCol="false" tIns="0" lIns="0" bIns="0" rIns="0">
            <a:spAutoFit/>
          </a:bodyPr>
          <a:lstStyle/>
          <a:p>
            <a:pPr algn="just">
              <a:lnSpc>
                <a:spcPts val="3764"/>
              </a:lnSpc>
            </a:pPr>
          </a:p>
          <a:p>
            <a:pPr algn="just" marL="580593" indent="-290296" lvl="1">
              <a:lnSpc>
                <a:spcPts val="3764"/>
              </a:lnSpc>
              <a:buFont typeface="Arial"/>
              <a:buChar char="•"/>
            </a:pPr>
            <a:r>
              <a:rPr lang="en-US" sz="2689">
                <a:solidFill>
                  <a:srgbClr val="1848A0"/>
                </a:solidFill>
                <a:latin typeface="Montaser Arabic"/>
                <a:ea typeface="Montaser Arabic"/>
                <a:cs typeface="Montaser Arabic"/>
                <a:sym typeface="Montaser Arabic"/>
              </a:rPr>
              <a:t>Nữ (Female): 5.03 lần.</a:t>
            </a:r>
          </a:p>
          <a:p>
            <a:pPr algn="just" marL="580593" indent="-290296" lvl="1">
              <a:lnSpc>
                <a:spcPts val="3764"/>
              </a:lnSpc>
              <a:buFont typeface="Arial"/>
              <a:buChar char="•"/>
            </a:pPr>
            <a:r>
              <a:rPr lang="en-US" sz="2689">
                <a:solidFill>
                  <a:srgbClr val="1848A0"/>
                </a:solidFill>
                <a:latin typeface="Montaser Arabic"/>
                <a:ea typeface="Montaser Arabic"/>
                <a:cs typeface="Montaser Arabic"/>
                <a:sym typeface="Montaser Arabic"/>
              </a:rPr>
              <a:t>Nam (Male): 5.03 lần. → Điều này cho thấy tần suất mua sắm trung bình của khách hàng nam và nữ tương đối đồng đều.</a:t>
            </a:r>
          </a:p>
          <a:p>
            <a:pPr algn="just">
              <a:lnSpc>
                <a:spcPts val="3764"/>
              </a:lnSpc>
            </a:pPr>
            <a:r>
              <a:rPr lang="en-US" sz="2689">
                <a:solidFill>
                  <a:srgbClr val="8C2E2E"/>
                </a:solidFill>
                <a:latin typeface="Montaser Arabic"/>
                <a:ea typeface="Montaser Arabic"/>
                <a:cs typeface="Montaser Arabic"/>
                <a:sym typeface="Montaser Arabic"/>
              </a:rPr>
              <a:t>+ Tổng số lần mua sắm của tất cả khách hàng trong từng nhóm giới tính</a:t>
            </a:r>
            <a:r>
              <a:rPr lang="en-US" sz="2689">
                <a:solidFill>
                  <a:srgbClr val="1848A0"/>
                </a:solidFill>
                <a:latin typeface="Montaser Arabic"/>
                <a:ea typeface="Montaser Arabic"/>
                <a:cs typeface="Montaser Arabic"/>
                <a:sym typeface="Montaser Arabic"/>
              </a:rPr>
              <a:t>.</a:t>
            </a:r>
          </a:p>
          <a:p>
            <a:pPr algn="just" marL="580593" indent="-290296" lvl="1">
              <a:lnSpc>
                <a:spcPts val="3764"/>
              </a:lnSpc>
              <a:buFont typeface="Arial"/>
              <a:buChar char="•"/>
            </a:pPr>
            <a:r>
              <a:rPr lang="en-US" sz="2689">
                <a:solidFill>
                  <a:srgbClr val="1848A0"/>
                </a:solidFill>
                <a:latin typeface="Montaser Arabic"/>
                <a:ea typeface="Montaser Arabic"/>
                <a:cs typeface="Montaser Arabic"/>
                <a:sym typeface="Montaser Arabic"/>
              </a:rPr>
              <a:t>Nữ (Female): 125,560 lần.</a:t>
            </a:r>
          </a:p>
          <a:p>
            <a:pPr algn="just" marL="580593" indent="-290296" lvl="1">
              <a:lnSpc>
                <a:spcPts val="3764"/>
              </a:lnSpc>
              <a:buFont typeface="Arial"/>
              <a:buChar char="•"/>
            </a:pPr>
            <a:r>
              <a:rPr lang="en-US" sz="2689">
                <a:solidFill>
                  <a:srgbClr val="1848A0"/>
                </a:solidFill>
                <a:latin typeface="Montaser Arabic"/>
                <a:ea typeface="Montaser Arabic"/>
                <a:cs typeface="Montaser Arabic"/>
                <a:sym typeface="Montaser Arabic"/>
              </a:rPr>
              <a:t>Nam (Male): 124,440 lần. → Khách hàng nữ có tổng tần suất mua sắm nhỉnh hơn một chút so với khách hàng nam.</a:t>
            </a:r>
          </a:p>
          <a:p>
            <a:pPr algn="just">
              <a:lnSpc>
                <a:spcPts val="3764"/>
              </a:lnSpc>
            </a:pPr>
            <a:r>
              <a:rPr lang="en-US" sz="2689">
                <a:solidFill>
                  <a:srgbClr val="8C2E2E"/>
                </a:solidFill>
                <a:latin typeface="Montaser Arabic"/>
                <a:ea typeface="Montaser Arabic"/>
                <a:cs typeface="Montaser Arabic"/>
                <a:sym typeface="Montaser Arabic"/>
              </a:rPr>
              <a:t>+ Số lượng khách hàng trong từng nhóm giới tính.</a:t>
            </a:r>
          </a:p>
          <a:p>
            <a:pPr algn="just" marL="580593" indent="-290296" lvl="1">
              <a:lnSpc>
                <a:spcPts val="3764"/>
              </a:lnSpc>
              <a:buFont typeface="Arial"/>
              <a:buChar char="•"/>
            </a:pPr>
            <a:r>
              <a:rPr lang="en-US" sz="2689">
                <a:solidFill>
                  <a:srgbClr val="1848A0"/>
                </a:solidFill>
                <a:latin typeface="Montaser Arabic"/>
                <a:ea typeface="Montaser Arabic"/>
                <a:cs typeface="Montaser Arabic"/>
                <a:sym typeface="Montaser Arabic"/>
              </a:rPr>
              <a:t>Nữ (Female): 24,958 khách hàng.</a:t>
            </a:r>
          </a:p>
          <a:p>
            <a:pPr algn="just" marL="580593" indent="-290296" lvl="1">
              <a:lnSpc>
                <a:spcPts val="3764"/>
              </a:lnSpc>
              <a:buFont typeface="Arial"/>
              <a:buChar char="•"/>
            </a:pPr>
            <a:r>
              <a:rPr lang="en-US" sz="2689">
                <a:solidFill>
                  <a:srgbClr val="1848A0"/>
                </a:solidFill>
                <a:latin typeface="Montaser Arabic"/>
                <a:ea typeface="Montaser Arabic"/>
                <a:cs typeface="Montaser Arabic"/>
                <a:sym typeface="Montaser Arabic"/>
              </a:rPr>
              <a:t>Nam (Male): 24,715 khách hàng. </a:t>
            </a:r>
          </a:p>
          <a:p>
            <a:pPr algn="just" marL="580593" indent="-290296" lvl="1">
              <a:lnSpc>
                <a:spcPts val="3764"/>
              </a:lnSpc>
              <a:buFont typeface="Arial"/>
              <a:buChar char="•"/>
            </a:pPr>
            <a:r>
              <a:rPr lang="en-US" sz="2689">
                <a:solidFill>
                  <a:srgbClr val="1848A0"/>
                </a:solidFill>
                <a:latin typeface="Montaser Arabic"/>
                <a:ea typeface="Montaser Arabic"/>
                <a:cs typeface="Montaser Arabic"/>
                <a:sym typeface="Montaser Arabic"/>
              </a:rPr>
              <a:t> → Số lượng khách hàng nữ cũng nhỉnh hơn một chút so với khách hàng nam.</a:t>
            </a:r>
          </a:p>
        </p:txBody>
      </p:sp>
      <p:sp>
        <p:nvSpPr>
          <p:cNvPr name="TextBox 20" id="20"/>
          <p:cNvSpPr txBox="true"/>
          <p:nvPr/>
        </p:nvSpPr>
        <p:spPr>
          <a:xfrm rot="0">
            <a:off x="556808" y="7623815"/>
            <a:ext cx="8893908" cy="1929504"/>
          </a:xfrm>
          <a:prstGeom prst="rect">
            <a:avLst/>
          </a:prstGeom>
        </p:spPr>
        <p:txBody>
          <a:bodyPr anchor="t" rtlCol="false" tIns="0" lIns="0" bIns="0" rIns="0">
            <a:spAutoFit/>
          </a:bodyPr>
          <a:lstStyle/>
          <a:p>
            <a:pPr algn="l">
              <a:lnSpc>
                <a:spcPts val="3899"/>
              </a:lnSpc>
              <a:spcBef>
                <a:spcPct val="0"/>
              </a:spcBef>
            </a:pPr>
            <a:r>
              <a:rPr lang="en-US" b="true" sz="2785">
                <a:solidFill>
                  <a:srgbClr val="1848A0"/>
                </a:solidFill>
                <a:latin typeface="Montaser Arabic Bold"/>
                <a:ea typeface="Montaser Arabic Bold"/>
                <a:cs typeface="Montaser Arabic Bold"/>
                <a:sym typeface="Montaser Arabic Bold"/>
              </a:rPr>
              <a:t>→ Qua Output này ta nhận thấy: </a:t>
            </a:r>
          </a:p>
          <a:p>
            <a:pPr algn="l">
              <a:lnSpc>
                <a:spcPts val="3899"/>
              </a:lnSpc>
            </a:pPr>
            <a:r>
              <a:rPr lang="en-US" b="true" sz="2785">
                <a:solidFill>
                  <a:srgbClr val="8C2E2E"/>
                </a:solidFill>
                <a:latin typeface="Montaser Arabic Bold"/>
                <a:ea typeface="Montaser Arabic Bold"/>
                <a:cs typeface="Montaser Arabic Bold"/>
                <a:sym typeface="Montaser Arabic Bold"/>
              </a:rPr>
              <a:t>+ </a:t>
            </a:r>
            <a:r>
              <a:rPr lang="en-US" sz="2785">
                <a:solidFill>
                  <a:srgbClr val="8C2E2E"/>
                </a:solidFill>
                <a:latin typeface="Montaser Arabic"/>
                <a:ea typeface="Montaser Arabic"/>
                <a:cs typeface="Montaser Arabic"/>
                <a:sym typeface="Montaser Arabic"/>
              </a:rPr>
              <a:t>Tần suất mua sắm trung bình của từng giới tính. Đây là giá trị trung bình số lần mua sắm trên mỗi khách hàng trong từng nhóm giới tính:</a:t>
            </a:r>
          </a:p>
        </p:txBody>
      </p:sp>
    </p:spTree>
  </p:cSld>
  <p:clrMapOvr>
    <a:masterClrMapping/>
  </p:clrMapOvr>
  <p:transition spd="fast">
    <p:circle/>
  </p:transition>
</p:sld>
</file>

<file path=ppt/slides/slide9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17123" y="9494174"/>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2602230" y="1751558"/>
            <a:ext cx="6848486" cy="0"/>
          </a:xfrm>
          <a:prstGeom prst="line">
            <a:avLst/>
          </a:prstGeom>
          <a:ln cap="flat" w="57150">
            <a:solidFill>
              <a:srgbClr val="1C53A3"/>
            </a:solidFill>
            <a:prstDash val="solid"/>
            <a:headEnd type="none" len="sm" w="sm"/>
            <a:tailEnd type="none" len="sm" w="sm"/>
          </a:ln>
        </p:spPr>
      </p:sp>
      <p:grpSp>
        <p:nvGrpSpPr>
          <p:cNvPr name="Group 5" id="5"/>
          <p:cNvGrpSpPr/>
          <p:nvPr/>
        </p:nvGrpSpPr>
        <p:grpSpPr>
          <a:xfrm rot="-5400000">
            <a:off x="7904459" y="-7439391"/>
            <a:ext cx="1693766" cy="17015916"/>
            <a:chOff x="0" y="0"/>
            <a:chExt cx="446095" cy="4481558"/>
          </a:xfrm>
        </p:grpSpPr>
        <p:sp>
          <p:nvSpPr>
            <p:cNvPr name="Freeform 6" id="6"/>
            <p:cNvSpPr/>
            <p:nvPr/>
          </p:nvSpPr>
          <p:spPr>
            <a:xfrm flipH="false" flipV="false" rot="0">
              <a:off x="0" y="0"/>
              <a:ext cx="446095" cy="4481558"/>
            </a:xfrm>
            <a:custGeom>
              <a:avLst/>
              <a:gdLst/>
              <a:ahLst/>
              <a:cxnLst/>
              <a:rect r="r" b="b" t="t" l="l"/>
              <a:pathLst>
                <a:path h="4481558" w="446095">
                  <a:moveTo>
                    <a:pt x="0" y="0"/>
                  </a:moveTo>
                  <a:lnTo>
                    <a:pt x="446095" y="0"/>
                  </a:lnTo>
                  <a:lnTo>
                    <a:pt x="446095" y="4481558"/>
                  </a:lnTo>
                  <a:lnTo>
                    <a:pt x="0" y="4481558"/>
                  </a:lnTo>
                  <a:close/>
                </a:path>
              </a:pathLst>
            </a:custGeom>
            <a:solidFill>
              <a:srgbClr val="1C53A3"/>
            </a:solidFill>
          </p:spPr>
        </p:sp>
        <p:sp>
          <p:nvSpPr>
            <p:cNvPr name="TextBox 7" id="7"/>
            <p:cNvSpPr txBox="true"/>
            <p:nvPr/>
          </p:nvSpPr>
          <p:spPr>
            <a:xfrm>
              <a:off x="0" y="-38100"/>
              <a:ext cx="446095" cy="4519658"/>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593738" y="573113"/>
            <a:ext cx="425574" cy="330940"/>
            <a:chOff x="0" y="0"/>
            <a:chExt cx="812800" cy="632061"/>
          </a:xfrm>
        </p:grpSpPr>
        <p:sp>
          <p:nvSpPr>
            <p:cNvPr name="Freeform 9" id="9"/>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A6B9DD"/>
            </a:solidFill>
          </p:spPr>
        </p:sp>
        <p:sp>
          <p:nvSpPr>
            <p:cNvPr name="TextBox 10" id="10"/>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Freeform 11" id="11"/>
          <p:cNvSpPr/>
          <p:nvPr/>
        </p:nvSpPr>
        <p:spPr>
          <a:xfrm flipH="false" flipV="false" rot="5400000">
            <a:off x="16638635" y="8016094"/>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4">
              <a:alphaModFix amt="61000"/>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5400000">
            <a:off x="15740358" y="8799914"/>
            <a:ext cx="647477" cy="647477"/>
          </a:xfrm>
          <a:custGeom>
            <a:avLst/>
            <a:gdLst/>
            <a:ahLst/>
            <a:cxnLst/>
            <a:rect r="r" b="b" t="t" l="l"/>
            <a:pathLst>
              <a:path h="647477" w="647477">
                <a:moveTo>
                  <a:pt x="0" y="0"/>
                </a:moveTo>
                <a:lnTo>
                  <a:pt x="647477" y="0"/>
                </a:lnTo>
                <a:lnTo>
                  <a:pt x="647477" y="647477"/>
                </a:lnTo>
                <a:lnTo>
                  <a:pt x="0" y="647477"/>
                </a:lnTo>
                <a:lnTo>
                  <a:pt x="0" y="0"/>
                </a:lnTo>
                <a:close/>
              </a:path>
            </a:pathLst>
          </a:custGeom>
          <a:blipFill>
            <a:blip r:embed="rId4">
              <a:alphaModFix amt="64000"/>
              <a:extLst>
                <a:ext uri="{96DAC541-7B7A-43D3-8B79-37D633B846F1}">
                  <asvg:svgBlip xmlns:asvg="http://schemas.microsoft.com/office/drawing/2016/SVG/main" r:embed="rId5"/>
                </a:ext>
              </a:extLst>
            </a:blip>
            <a:stretch>
              <a:fillRect l="0" t="0" r="0" b="0"/>
            </a:stretch>
          </a:blipFill>
        </p:spPr>
      </p:sp>
      <p:sp>
        <p:nvSpPr>
          <p:cNvPr name="AutoShape 13" id="13"/>
          <p:cNvSpPr/>
          <p:nvPr/>
        </p:nvSpPr>
        <p:spPr>
          <a:xfrm flipV="true">
            <a:off x="9752400" y="2142557"/>
            <a:ext cx="0" cy="7410762"/>
          </a:xfrm>
          <a:prstGeom prst="line">
            <a:avLst/>
          </a:prstGeom>
          <a:ln cap="flat" w="38100">
            <a:solidFill>
              <a:srgbClr val="A6B9DD"/>
            </a:solidFill>
            <a:prstDash val="solid"/>
            <a:headEnd type="none" len="sm" w="sm"/>
            <a:tailEnd type="none" len="sm" w="sm"/>
          </a:ln>
        </p:spPr>
      </p:sp>
      <p:sp>
        <p:nvSpPr>
          <p:cNvPr name="Freeform 14" id="14"/>
          <p:cNvSpPr/>
          <p:nvPr/>
        </p:nvSpPr>
        <p:spPr>
          <a:xfrm flipH="false" flipV="false" rot="0">
            <a:off x="1324975" y="2821666"/>
            <a:ext cx="7426367" cy="6790380"/>
          </a:xfrm>
          <a:custGeom>
            <a:avLst/>
            <a:gdLst/>
            <a:ahLst/>
            <a:cxnLst/>
            <a:rect r="r" b="b" t="t" l="l"/>
            <a:pathLst>
              <a:path h="6790380" w="7426367">
                <a:moveTo>
                  <a:pt x="0" y="0"/>
                </a:moveTo>
                <a:lnTo>
                  <a:pt x="7426367" y="0"/>
                </a:lnTo>
                <a:lnTo>
                  <a:pt x="7426367" y="6790380"/>
                </a:lnTo>
                <a:lnTo>
                  <a:pt x="0" y="6790380"/>
                </a:lnTo>
                <a:lnTo>
                  <a:pt x="0" y="0"/>
                </a:lnTo>
                <a:close/>
              </a:path>
            </a:pathLst>
          </a:custGeom>
          <a:blipFill>
            <a:blip r:embed="rId6"/>
            <a:stretch>
              <a:fillRect l="0" t="0" r="0" b="0"/>
            </a:stretch>
          </a:blipFill>
        </p:spPr>
      </p:sp>
      <p:sp>
        <p:nvSpPr>
          <p:cNvPr name="TextBox 15" id="15"/>
          <p:cNvSpPr txBox="true"/>
          <p:nvPr/>
        </p:nvSpPr>
        <p:spPr>
          <a:xfrm rot="0">
            <a:off x="1125195" y="478171"/>
            <a:ext cx="12459583" cy="519648"/>
          </a:xfrm>
          <a:prstGeom prst="rect">
            <a:avLst/>
          </a:prstGeom>
        </p:spPr>
        <p:txBody>
          <a:bodyPr anchor="t" rtlCol="false" tIns="0" lIns="0" bIns="0" rIns="0">
            <a:spAutoFit/>
          </a:bodyPr>
          <a:lstStyle/>
          <a:p>
            <a:pPr algn="l" marL="0" indent="0" lvl="0">
              <a:lnSpc>
                <a:spcPts val="4280"/>
              </a:lnSpc>
              <a:spcBef>
                <a:spcPct val="0"/>
              </a:spcBef>
            </a:pPr>
            <a:r>
              <a:rPr lang="en-US" b="true" sz="3101">
                <a:solidFill>
                  <a:srgbClr val="C5D9F3"/>
                </a:solidFill>
                <a:latin typeface="Montaser Arabic Bold"/>
                <a:ea typeface="Montaser Arabic Bold"/>
                <a:cs typeface="Montaser Arabic Bold"/>
                <a:sym typeface="Montaser Arabic Bold"/>
              </a:rPr>
              <a:t>3.2.4 TẦN SUẤT MUA SẮM CỦA KHÁCH HÀNG THEO GIỚI TÍNH</a:t>
            </a:r>
          </a:p>
        </p:txBody>
      </p:sp>
      <p:sp>
        <p:nvSpPr>
          <p:cNvPr name="TextBox 16" id="16"/>
          <p:cNvSpPr txBox="true"/>
          <p:nvPr/>
        </p:nvSpPr>
        <p:spPr>
          <a:xfrm rot="0">
            <a:off x="1806382" y="1066789"/>
            <a:ext cx="14832253" cy="563094"/>
          </a:xfrm>
          <a:prstGeom prst="rect">
            <a:avLst/>
          </a:prstGeom>
        </p:spPr>
        <p:txBody>
          <a:bodyPr anchor="t" rtlCol="false" tIns="0" lIns="0" bIns="0" rIns="0">
            <a:spAutoFit/>
          </a:bodyPr>
          <a:lstStyle/>
          <a:p>
            <a:pPr algn="l">
              <a:lnSpc>
                <a:spcPts val="4663"/>
              </a:lnSpc>
            </a:pPr>
            <a:r>
              <a:rPr lang="en-US" sz="3330" b="true">
                <a:solidFill>
                  <a:srgbClr val="FBF9F1"/>
                </a:solidFill>
                <a:latin typeface="Montaser Arabic Bold"/>
                <a:ea typeface="Montaser Arabic Bold"/>
                <a:cs typeface="Montaser Arabic Bold"/>
                <a:sym typeface="Montaser Arabic Bold"/>
              </a:rPr>
              <a:t>b. Biểu đồ thể hiện tần suất mua sắm của khách hàng theo giới tính</a:t>
            </a:r>
          </a:p>
        </p:txBody>
      </p:sp>
      <p:sp>
        <p:nvSpPr>
          <p:cNvPr name="TextBox 17" id="17"/>
          <p:cNvSpPr txBox="true"/>
          <p:nvPr/>
        </p:nvSpPr>
        <p:spPr>
          <a:xfrm rot="0">
            <a:off x="641054" y="2225661"/>
            <a:ext cx="1942767" cy="472179"/>
          </a:xfrm>
          <a:prstGeom prst="rect">
            <a:avLst/>
          </a:prstGeom>
        </p:spPr>
        <p:txBody>
          <a:bodyPr anchor="t" rtlCol="false" tIns="0" lIns="0" bIns="0" rIns="0">
            <a:spAutoFit/>
          </a:bodyPr>
          <a:lstStyle/>
          <a:p>
            <a:pPr algn="ctr">
              <a:lnSpc>
                <a:spcPts val="3899"/>
              </a:lnSpc>
            </a:pPr>
            <a:r>
              <a:rPr lang="en-US" sz="2785" b="true">
                <a:solidFill>
                  <a:srgbClr val="000000"/>
                </a:solidFill>
                <a:latin typeface="Montaser Arabic Bold"/>
                <a:ea typeface="Montaser Arabic Bold"/>
                <a:cs typeface="Montaser Arabic Bold"/>
                <a:sym typeface="Montaser Arabic Bold"/>
              </a:rPr>
              <a:t>Output:</a:t>
            </a:r>
          </a:p>
        </p:txBody>
      </p:sp>
      <p:sp>
        <p:nvSpPr>
          <p:cNvPr name="TextBox 18" id="18"/>
          <p:cNvSpPr txBox="true"/>
          <p:nvPr/>
        </p:nvSpPr>
        <p:spPr>
          <a:xfrm rot="0">
            <a:off x="9937647" y="2433176"/>
            <a:ext cx="8022260" cy="6913835"/>
          </a:xfrm>
          <a:prstGeom prst="rect">
            <a:avLst/>
          </a:prstGeom>
        </p:spPr>
        <p:txBody>
          <a:bodyPr anchor="t" rtlCol="false" tIns="0" lIns="0" bIns="0" rIns="0">
            <a:spAutoFit/>
          </a:bodyPr>
          <a:lstStyle/>
          <a:p>
            <a:pPr algn="just">
              <a:lnSpc>
                <a:spcPts val="4272"/>
              </a:lnSpc>
              <a:spcBef>
                <a:spcPct val="0"/>
              </a:spcBef>
            </a:pPr>
            <a:r>
              <a:rPr lang="en-US" sz="3051">
                <a:solidFill>
                  <a:srgbClr val="1848A0"/>
                </a:solidFill>
                <a:latin typeface="Montaser Arabic"/>
                <a:ea typeface="Montaser Arabic"/>
                <a:cs typeface="Montaser Arabic"/>
                <a:sym typeface="Montaser Arabic"/>
              </a:rPr>
              <a:t>→ Biểu đồ trên thể hiện:</a:t>
            </a:r>
          </a:p>
          <a:p>
            <a:pPr algn="just" marL="658879" indent="-329440" lvl="1">
              <a:lnSpc>
                <a:spcPts val="4272"/>
              </a:lnSpc>
              <a:buFont typeface="Arial"/>
              <a:buChar char="•"/>
            </a:pPr>
            <a:r>
              <a:rPr lang="en-US" sz="3051">
                <a:solidFill>
                  <a:srgbClr val="1848A0"/>
                </a:solidFill>
                <a:latin typeface="Montaser Arabic"/>
                <a:ea typeface="Montaser Arabic"/>
                <a:cs typeface="Montaser Arabic"/>
                <a:sym typeface="Montaser Arabic"/>
              </a:rPr>
              <a:t>Tỷ lệ tổng tần suất mua sắm của khách hàng nữ là </a:t>
            </a:r>
            <a:r>
              <a:rPr lang="en-US" b="true" sz="3051">
                <a:solidFill>
                  <a:srgbClr val="8C2E2E"/>
                </a:solidFill>
                <a:latin typeface="Montaser Arabic Bold"/>
                <a:ea typeface="Montaser Arabic Bold"/>
                <a:cs typeface="Montaser Arabic Bold"/>
                <a:sym typeface="Montaser Arabic Bold"/>
              </a:rPr>
              <a:t>50.2%</a:t>
            </a:r>
            <a:r>
              <a:rPr lang="en-US" b="true" sz="3051">
                <a:solidFill>
                  <a:srgbClr val="1848A0"/>
                </a:solidFill>
                <a:latin typeface="Montaser Arabic Bold"/>
                <a:ea typeface="Montaser Arabic Bold"/>
                <a:cs typeface="Montaser Arabic Bold"/>
                <a:sym typeface="Montaser Arabic Bold"/>
              </a:rPr>
              <a:t>,</a:t>
            </a:r>
            <a:r>
              <a:rPr lang="en-US" sz="3051">
                <a:solidFill>
                  <a:srgbClr val="1848A0"/>
                </a:solidFill>
                <a:latin typeface="Montaser Arabic"/>
                <a:ea typeface="Montaser Arabic"/>
                <a:cs typeface="Montaser Arabic"/>
                <a:sym typeface="Montaser Arabic"/>
              </a:rPr>
              <a:t> trong khi khách hàng nam là </a:t>
            </a:r>
            <a:r>
              <a:rPr lang="en-US" b="true" sz="3051">
                <a:solidFill>
                  <a:srgbClr val="8C2E2E"/>
                </a:solidFill>
                <a:latin typeface="Montaser Arabic Bold"/>
                <a:ea typeface="Montaser Arabic Bold"/>
                <a:cs typeface="Montaser Arabic Bold"/>
                <a:sym typeface="Montaser Arabic Bold"/>
              </a:rPr>
              <a:t>49.8%</a:t>
            </a:r>
            <a:r>
              <a:rPr lang="en-US" sz="3051">
                <a:solidFill>
                  <a:srgbClr val="1848A0"/>
                </a:solidFill>
                <a:latin typeface="Montaser Arabic"/>
                <a:ea typeface="Montaser Arabic"/>
                <a:cs typeface="Montaser Arabic"/>
                <a:sym typeface="Montaser Arabic"/>
              </a:rPr>
              <a:t>. Qua đó thấy rằng cả nam và nữ đều có hành vi mua sắm ổn định, không có sự khác biệt đáng kể. </a:t>
            </a:r>
          </a:p>
          <a:p>
            <a:pPr algn="just">
              <a:lnSpc>
                <a:spcPts val="4272"/>
              </a:lnSpc>
              <a:spcBef>
                <a:spcPct val="0"/>
              </a:spcBef>
            </a:pPr>
            <a:r>
              <a:rPr lang="en-US" sz="3051">
                <a:solidFill>
                  <a:srgbClr val="1848A0"/>
                </a:solidFill>
                <a:latin typeface="Montaser Arabic"/>
                <a:ea typeface="Montaser Arabic"/>
                <a:cs typeface="Montaser Arabic"/>
                <a:sym typeface="Montaser Arabic"/>
              </a:rPr>
              <a:t>Tuy nhiên, khách hàng nữ nhỉnh hơn về </a:t>
            </a:r>
            <a:r>
              <a:rPr lang="en-US" b="true" sz="3051">
                <a:solidFill>
                  <a:srgbClr val="1848A0"/>
                </a:solidFill>
                <a:latin typeface="Montaser Arabic Bold"/>
                <a:ea typeface="Montaser Arabic Bold"/>
                <a:cs typeface="Montaser Arabic Bold"/>
                <a:sym typeface="Montaser Arabic Bold"/>
              </a:rPr>
              <a:t>số lượng khách hàng</a:t>
            </a:r>
            <a:r>
              <a:rPr lang="en-US" sz="3051">
                <a:solidFill>
                  <a:srgbClr val="1848A0"/>
                </a:solidFill>
                <a:latin typeface="Montaser Arabic"/>
                <a:ea typeface="Montaser Arabic"/>
                <a:cs typeface="Montaser Arabic"/>
                <a:sym typeface="Montaser Arabic"/>
              </a:rPr>
              <a:t> và tổng tần suất, điều này có thể gợi ý rằng nhóm nữ có một vai trò nhỏ nhưng đáng chú ý trong tổng doanh thu.</a:t>
            </a:r>
          </a:p>
          <a:p>
            <a:pPr algn="just">
              <a:lnSpc>
                <a:spcPts val="4272"/>
              </a:lnSpc>
              <a:spcBef>
                <a:spcPct val="0"/>
              </a:spcBef>
            </a:pPr>
          </a:p>
        </p:txBody>
      </p:sp>
    </p:spTree>
  </p:cSld>
  <p:clrMapOvr>
    <a:masterClrMapping/>
  </p:clrMapOvr>
  <p:transition spd="fast">
    <p:circle/>
  </p:transition>
</p:sld>
</file>

<file path=ppt/slides/slide92.xml><?xml version="1.0" encoding="utf-8"?>
<p:sld xmlns:p="http://schemas.openxmlformats.org/presentationml/2006/main" xmlns:a="http://schemas.openxmlformats.org/drawingml/2006/main" xmlns:r="http://schemas.openxmlformats.org/officeDocument/2006/relationships">
  <p:cSld>
    <p:bg>
      <p:bgPr>
        <a:solidFill>
          <a:srgbClr val="E1EDFC"/>
        </a:solidFill>
      </p:bgPr>
    </p:bg>
    <p:spTree>
      <p:nvGrpSpPr>
        <p:cNvPr id="1" name=""/>
        <p:cNvGrpSpPr/>
        <p:nvPr/>
      </p:nvGrpSpPr>
      <p:grpSpPr>
        <a:xfrm>
          <a:off x="0" y="0"/>
          <a:ext cx="0" cy="0"/>
          <a:chOff x="0" y="0"/>
          <a:chExt cx="0" cy="0"/>
        </a:xfrm>
      </p:grpSpPr>
      <p:sp>
        <p:nvSpPr>
          <p:cNvPr name="Freeform 2" id="2"/>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17123" y="9494174"/>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2602230" y="1751558"/>
            <a:ext cx="6848486" cy="0"/>
          </a:xfrm>
          <a:prstGeom prst="line">
            <a:avLst/>
          </a:prstGeom>
          <a:ln cap="flat" w="57150">
            <a:solidFill>
              <a:srgbClr val="1C53A3"/>
            </a:solidFill>
            <a:prstDash val="solid"/>
            <a:headEnd type="none" len="sm" w="sm"/>
            <a:tailEnd type="none" len="sm" w="sm"/>
          </a:ln>
        </p:spPr>
      </p:sp>
      <p:grpSp>
        <p:nvGrpSpPr>
          <p:cNvPr name="Group 5" id="5"/>
          <p:cNvGrpSpPr/>
          <p:nvPr/>
        </p:nvGrpSpPr>
        <p:grpSpPr>
          <a:xfrm rot="-5400000">
            <a:off x="7904459" y="-7439391"/>
            <a:ext cx="1693766" cy="17015916"/>
            <a:chOff x="0" y="0"/>
            <a:chExt cx="446095" cy="4481558"/>
          </a:xfrm>
        </p:grpSpPr>
        <p:sp>
          <p:nvSpPr>
            <p:cNvPr name="Freeform 6" id="6"/>
            <p:cNvSpPr/>
            <p:nvPr/>
          </p:nvSpPr>
          <p:spPr>
            <a:xfrm flipH="false" flipV="false" rot="0">
              <a:off x="0" y="0"/>
              <a:ext cx="446095" cy="4481558"/>
            </a:xfrm>
            <a:custGeom>
              <a:avLst/>
              <a:gdLst/>
              <a:ahLst/>
              <a:cxnLst/>
              <a:rect r="r" b="b" t="t" l="l"/>
              <a:pathLst>
                <a:path h="4481558" w="446095">
                  <a:moveTo>
                    <a:pt x="0" y="0"/>
                  </a:moveTo>
                  <a:lnTo>
                    <a:pt x="446095" y="0"/>
                  </a:lnTo>
                  <a:lnTo>
                    <a:pt x="446095" y="4481558"/>
                  </a:lnTo>
                  <a:lnTo>
                    <a:pt x="0" y="4481558"/>
                  </a:lnTo>
                  <a:close/>
                </a:path>
              </a:pathLst>
            </a:custGeom>
            <a:solidFill>
              <a:srgbClr val="1C53A3"/>
            </a:solidFill>
          </p:spPr>
        </p:sp>
        <p:sp>
          <p:nvSpPr>
            <p:cNvPr name="TextBox 7" id="7"/>
            <p:cNvSpPr txBox="true"/>
            <p:nvPr/>
          </p:nvSpPr>
          <p:spPr>
            <a:xfrm>
              <a:off x="0" y="-38100"/>
              <a:ext cx="446095" cy="4519658"/>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593738" y="573113"/>
            <a:ext cx="425574" cy="330940"/>
            <a:chOff x="0" y="0"/>
            <a:chExt cx="812800" cy="632061"/>
          </a:xfrm>
        </p:grpSpPr>
        <p:sp>
          <p:nvSpPr>
            <p:cNvPr name="Freeform 9" id="9"/>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A6B9DD"/>
            </a:solidFill>
          </p:spPr>
        </p:sp>
        <p:sp>
          <p:nvSpPr>
            <p:cNvPr name="TextBox 10" id="10"/>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Freeform 11" id="11"/>
          <p:cNvSpPr/>
          <p:nvPr/>
        </p:nvSpPr>
        <p:spPr>
          <a:xfrm flipH="false" flipV="false" rot="5400000">
            <a:off x="16638635" y="8016094"/>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4">
              <a:alphaModFix amt="61000"/>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5400000">
            <a:off x="15740358" y="8799914"/>
            <a:ext cx="647477" cy="647477"/>
          </a:xfrm>
          <a:custGeom>
            <a:avLst/>
            <a:gdLst/>
            <a:ahLst/>
            <a:cxnLst/>
            <a:rect r="r" b="b" t="t" l="l"/>
            <a:pathLst>
              <a:path h="647477" w="647477">
                <a:moveTo>
                  <a:pt x="0" y="0"/>
                </a:moveTo>
                <a:lnTo>
                  <a:pt x="647477" y="0"/>
                </a:lnTo>
                <a:lnTo>
                  <a:pt x="647477" y="647477"/>
                </a:lnTo>
                <a:lnTo>
                  <a:pt x="0" y="647477"/>
                </a:lnTo>
                <a:lnTo>
                  <a:pt x="0" y="0"/>
                </a:lnTo>
                <a:close/>
              </a:path>
            </a:pathLst>
          </a:custGeom>
          <a:blipFill>
            <a:blip r:embed="rId4">
              <a:alphaModFix amt="64000"/>
              <a:extLst>
                <a:ext uri="{96DAC541-7B7A-43D3-8B79-37D633B846F1}">
                  <asvg:svgBlip xmlns:asvg="http://schemas.microsoft.com/office/drawing/2016/SVG/main" r:embed="rId5"/>
                </a:ext>
              </a:extLst>
            </a:blip>
            <a:stretch>
              <a:fillRect l="0" t="0" r="0" b="0"/>
            </a:stretch>
          </a:blipFill>
        </p:spPr>
      </p:sp>
      <p:sp>
        <p:nvSpPr>
          <p:cNvPr name="AutoShape 13" id="13"/>
          <p:cNvSpPr/>
          <p:nvPr/>
        </p:nvSpPr>
        <p:spPr>
          <a:xfrm flipV="true">
            <a:off x="7716229" y="2282811"/>
            <a:ext cx="0" cy="7410762"/>
          </a:xfrm>
          <a:prstGeom prst="line">
            <a:avLst/>
          </a:prstGeom>
          <a:ln cap="flat" w="38100">
            <a:solidFill>
              <a:srgbClr val="A6B9DD"/>
            </a:solidFill>
            <a:prstDash val="solid"/>
            <a:headEnd type="none" len="sm" w="sm"/>
            <a:tailEnd type="none" len="sm" w="sm"/>
          </a:ln>
        </p:spPr>
      </p:sp>
      <p:sp>
        <p:nvSpPr>
          <p:cNvPr name="Freeform 14" id="14"/>
          <p:cNvSpPr/>
          <p:nvPr/>
        </p:nvSpPr>
        <p:spPr>
          <a:xfrm flipH="false" flipV="false" rot="0">
            <a:off x="806524" y="2793091"/>
            <a:ext cx="6643004" cy="6074104"/>
          </a:xfrm>
          <a:custGeom>
            <a:avLst/>
            <a:gdLst/>
            <a:ahLst/>
            <a:cxnLst/>
            <a:rect r="r" b="b" t="t" l="l"/>
            <a:pathLst>
              <a:path h="6074104" w="6643004">
                <a:moveTo>
                  <a:pt x="0" y="0"/>
                </a:moveTo>
                <a:lnTo>
                  <a:pt x="6643005" y="0"/>
                </a:lnTo>
                <a:lnTo>
                  <a:pt x="6643005" y="6074104"/>
                </a:lnTo>
                <a:lnTo>
                  <a:pt x="0" y="6074104"/>
                </a:lnTo>
                <a:lnTo>
                  <a:pt x="0" y="0"/>
                </a:lnTo>
                <a:close/>
              </a:path>
            </a:pathLst>
          </a:custGeom>
          <a:blipFill>
            <a:blip r:embed="rId6"/>
            <a:stretch>
              <a:fillRect l="0" t="0" r="0" b="0"/>
            </a:stretch>
          </a:blipFill>
        </p:spPr>
      </p:sp>
      <p:sp>
        <p:nvSpPr>
          <p:cNvPr name="TextBox 15" id="15"/>
          <p:cNvSpPr txBox="true"/>
          <p:nvPr/>
        </p:nvSpPr>
        <p:spPr>
          <a:xfrm rot="0">
            <a:off x="1125195" y="478171"/>
            <a:ext cx="12459583" cy="519648"/>
          </a:xfrm>
          <a:prstGeom prst="rect">
            <a:avLst/>
          </a:prstGeom>
        </p:spPr>
        <p:txBody>
          <a:bodyPr anchor="t" rtlCol="false" tIns="0" lIns="0" bIns="0" rIns="0">
            <a:spAutoFit/>
          </a:bodyPr>
          <a:lstStyle/>
          <a:p>
            <a:pPr algn="l" marL="0" indent="0" lvl="0">
              <a:lnSpc>
                <a:spcPts val="4280"/>
              </a:lnSpc>
              <a:spcBef>
                <a:spcPct val="0"/>
              </a:spcBef>
            </a:pPr>
            <a:r>
              <a:rPr lang="en-US" b="true" sz="3101">
                <a:solidFill>
                  <a:srgbClr val="C5D9F3"/>
                </a:solidFill>
                <a:latin typeface="Montaser Arabic Bold"/>
                <a:ea typeface="Montaser Arabic Bold"/>
                <a:cs typeface="Montaser Arabic Bold"/>
                <a:sym typeface="Montaser Arabic Bold"/>
              </a:rPr>
              <a:t>3.2.4 TẦN SUẤT MUA SẮM CỦA KHÁCH HÀNG THEO GIỚI TÍNH</a:t>
            </a:r>
          </a:p>
        </p:txBody>
      </p:sp>
      <p:sp>
        <p:nvSpPr>
          <p:cNvPr name="TextBox 16" id="16"/>
          <p:cNvSpPr txBox="true"/>
          <p:nvPr/>
        </p:nvSpPr>
        <p:spPr>
          <a:xfrm rot="0">
            <a:off x="1806382" y="1066789"/>
            <a:ext cx="14832253" cy="563094"/>
          </a:xfrm>
          <a:prstGeom prst="rect">
            <a:avLst/>
          </a:prstGeom>
        </p:spPr>
        <p:txBody>
          <a:bodyPr anchor="t" rtlCol="false" tIns="0" lIns="0" bIns="0" rIns="0">
            <a:spAutoFit/>
          </a:bodyPr>
          <a:lstStyle/>
          <a:p>
            <a:pPr algn="l">
              <a:lnSpc>
                <a:spcPts val="4663"/>
              </a:lnSpc>
            </a:pPr>
            <a:r>
              <a:rPr lang="en-US" sz="3330" b="true">
                <a:solidFill>
                  <a:srgbClr val="FBF9F1"/>
                </a:solidFill>
                <a:latin typeface="Montaser Arabic Bold"/>
                <a:ea typeface="Montaser Arabic Bold"/>
                <a:cs typeface="Montaser Arabic Bold"/>
                <a:sym typeface="Montaser Arabic Bold"/>
              </a:rPr>
              <a:t>b. Biểu đồ thể hiện tần suất mua sắm của khách hàng theo giới tính</a:t>
            </a:r>
          </a:p>
        </p:txBody>
      </p:sp>
      <p:sp>
        <p:nvSpPr>
          <p:cNvPr name="TextBox 17" id="17"/>
          <p:cNvSpPr txBox="true"/>
          <p:nvPr/>
        </p:nvSpPr>
        <p:spPr>
          <a:xfrm rot="0">
            <a:off x="641054" y="2225661"/>
            <a:ext cx="1942767" cy="472179"/>
          </a:xfrm>
          <a:prstGeom prst="rect">
            <a:avLst/>
          </a:prstGeom>
        </p:spPr>
        <p:txBody>
          <a:bodyPr anchor="t" rtlCol="false" tIns="0" lIns="0" bIns="0" rIns="0">
            <a:spAutoFit/>
          </a:bodyPr>
          <a:lstStyle/>
          <a:p>
            <a:pPr algn="ctr">
              <a:lnSpc>
                <a:spcPts val="3899"/>
              </a:lnSpc>
            </a:pPr>
            <a:r>
              <a:rPr lang="en-US" sz="2785" b="true">
                <a:solidFill>
                  <a:srgbClr val="000000"/>
                </a:solidFill>
                <a:latin typeface="Montaser Arabic Bold"/>
                <a:ea typeface="Montaser Arabic Bold"/>
                <a:cs typeface="Montaser Arabic Bold"/>
                <a:sym typeface="Montaser Arabic Bold"/>
              </a:rPr>
              <a:t>Output:</a:t>
            </a:r>
          </a:p>
        </p:txBody>
      </p:sp>
      <p:sp>
        <p:nvSpPr>
          <p:cNvPr name="TextBox 18" id="18"/>
          <p:cNvSpPr txBox="true"/>
          <p:nvPr/>
        </p:nvSpPr>
        <p:spPr>
          <a:xfrm rot="0">
            <a:off x="7982929" y="2073984"/>
            <a:ext cx="9571574" cy="7949247"/>
          </a:xfrm>
          <a:prstGeom prst="rect">
            <a:avLst/>
          </a:prstGeom>
        </p:spPr>
        <p:txBody>
          <a:bodyPr anchor="t" rtlCol="false" tIns="0" lIns="0" bIns="0" rIns="0">
            <a:spAutoFit/>
          </a:bodyPr>
          <a:lstStyle/>
          <a:p>
            <a:pPr algn="just">
              <a:lnSpc>
                <a:spcPts val="3956"/>
              </a:lnSpc>
              <a:spcBef>
                <a:spcPct val="0"/>
              </a:spcBef>
            </a:pPr>
            <a:r>
              <a:rPr lang="en-US" b="true" sz="2825">
                <a:solidFill>
                  <a:srgbClr val="1848A0"/>
                </a:solidFill>
                <a:latin typeface="Montaser Arabic Bold"/>
                <a:ea typeface="Montaser Arabic Bold"/>
                <a:cs typeface="Montaser Arabic Bold"/>
                <a:sym typeface="Montaser Arabic Bold"/>
              </a:rPr>
              <a:t>→ Đưa ra những chiến lược phù hợp:</a:t>
            </a:r>
          </a:p>
          <a:p>
            <a:pPr algn="just" marL="610105" indent="-305053" lvl="1">
              <a:lnSpc>
                <a:spcPts val="3956"/>
              </a:lnSpc>
              <a:buFont typeface="Arial"/>
              <a:buChar char="•"/>
            </a:pPr>
            <a:r>
              <a:rPr lang="en-US" sz="2825">
                <a:solidFill>
                  <a:srgbClr val="1848A0"/>
                </a:solidFill>
                <a:latin typeface="Montaser Arabic"/>
                <a:ea typeface="Montaser Arabic"/>
                <a:cs typeface="Montaser Arabic"/>
                <a:sym typeface="Montaser Arabic"/>
              </a:rPr>
              <a:t>Các chiến lược quảng cáo có thể được phân bổ đồng đều giữa nam và nữ. Tuy nhiên, có thể ưu tiên một chút vào nhóm nữ vì họ chiếm phần lớn trong tổng tần suất mua sắm và số lượng khách hàng.</a:t>
            </a:r>
          </a:p>
          <a:p>
            <a:pPr algn="just" marL="610105" indent="-305053" lvl="1">
              <a:lnSpc>
                <a:spcPts val="3956"/>
              </a:lnSpc>
              <a:buFont typeface="Arial"/>
              <a:buChar char="•"/>
            </a:pPr>
            <a:r>
              <a:rPr lang="en-US" sz="2825">
                <a:solidFill>
                  <a:srgbClr val="1848A0"/>
                </a:solidFill>
                <a:latin typeface="Montaser Arabic"/>
                <a:ea typeface="Montaser Arabic"/>
                <a:cs typeface="Montaser Arabic"/>
                <a:sym typeface="Montaser Arabic"/>
              </a:rPr>
              <a:t>Phát triển các chương trình khuyến mãi nhắm đến sở thích mua sắm của nữ giới, chẳng hạn như các ưu đãi thời trang, làm đẹp, hoặc các sản phẩm thường được tiêu dùng bởi phụ nữ.</a:t>
            </a:r>
          </a:p>
          <a:p>
            <a:pPr algn="just" marL="610105" indent="-305053" lvl="1">
              <a:lnSpc>
                <a:spcPts val="3956"/>
              </a:lnSpc>
              <a:buFont typeface="Arial"/>
              <a:buChar char="•"/>
            </a:pPr>
            <a:r>
              <a:rPr lang="en-US" sz="2825">
                <a:solidFill>
                  <a:srgbClr val="1848A0"/>
                </a:solidFill>
                <a:latin typeface="Montaser Arabic"/>
                <a:ea typeface="Montaser Arabic"/>
                <a:cs typeface="Montaser Arabic"/>
                <a:sym typeface="Montaser Arabic"/>
              </a:rPr>
              <a:t>Phân bổ nguồn lực chăm sóc khách hàng một cách cân bằng giữa nam và nữ.</a:t>
            </a:r>
          </a:p>
          <a:p>
            <a:pPr algn="just" marL="610105" indent="-305053" lvl="1">
              <a:lnSpc>
                <a:spcPts val="3956"/>
              </a:lnSpc>
              <a:spcBef>
                <a:spcPct val="0"/>
              </a:spcBef>
              <a:buFont typeface="Arial"/>
              <a:buChar char="•"/>
            </a:pPr>
            <a:r>
              <a:rPr lang="en-US" sz="2825">
                <a:solidFill>
                  <a:srgbClr val="1848A0"/>
                </a:solidFill>
                <a:latin typeface="Montaser Arabic"/>
                <a:ea typeface="Montaser Arabic"/>
                <a:cs typeface="Montaser Arabic"/>
                <a:sym typeface="Montaser Arabic"/>
              </a:rPr>
              <a:t>Đối với nhóm nữ, có thể nhấn mạnh vào trải nghiệm mua sắm và các dịch vụ hỗ trợ sau bán hàng, vì họ có thể nhạy bén hơn với chất lượng dịch vụ.</a:t>
            </a:r>
          </a:p>
        </p:txBody>
      </p:sp>
    </p:spTree>
  </p:cSld>
  <p:clrMapOvr>
    <a:masterClrMapping/>
  </p:clrMapOvr>
  <p:transition spd="fast">
    <p:circle/>
  </p:transition>
</p:sld>
</file>

<file path=ppt/slides/slide9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17123" y="9494174"/>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2602230" y="1751558"/>
            <a:ext cx="6848486" cy="0"/>
          </a:xfrm>
          <a:prstGeom prst="line">
            <a:avLst/>
          </a:prstGeom>
          <a:ln cap="flat" w="57150">
            <a:solidFill>
              <a:srgbClr val="1C53A3"/>
            </a:solidFill>
            <a:prstDash val="solid"/>
            <a:headEnd type="none" len="sm" w="sm"/>
            <a:tailEnd type="none" len="sm" w="sm"/>
          </a:ln>
        </p:spPr>
      </p:sp>
      <p:grpSp>
        <p:nvGrpSpPr>
          <p:cNvPr name="Group 5" id="5"/>
          <p:cNvGrpSpPr/>
          <p:nvPr/>
        </p:nvGrpSpPr>
        <p:grpSpPr>
          <a:xfrm rot="-5400000">
            <a:off x="7904459" y="-7439391"/>
            <a:ext cx="1693766" cy="17015916"/>
            <a:chOff x="0" y="0"/>
            <a:chExt cx="446095" cy="4481558"/>
          </a:xfrm>
        </p:grpSpPr>
        <p:sp>
          <p:nvSpPr>
            <p:cNvPr name="Freeform 6" id="6"/>
            <p:cNvSpPr/>
            <p:nvPr/>
          </p:nvSpPr>
          <p:spPr>
            <a:xfrm flipH="false" flipV="false" rot="0">
              <a:off x="0" y="0"/>
              <a:ext cx="446095" cy="4481558"/>
            </a:xfrm>
            <a:custGeom>
              <a:avLst/>
              <a:gdLst/>
              <a:ahLst/>
              <a:cxnLst/>
              <a:rect r="r" b="b" t="t" l="l"/>
              <a:pathLst>
                <a:path h="4481558" w="446095">
                  <a:moveTo>
                    <a:pt x="0" y="0"/>
                  </a:moveTo>
                  <a:lnTo>
                    <a:pt x="446095" y="0"/>
                  </a:lnTo>
                  <a:lnTo>
                    <a:pt x="446095" y="4481558"/>
                  </a:lnTo>
                  <a:lnTo>
                    <a:pt x="0" y="4481558"/>
                  </a:lnTo>
                  <a:close/>
                </a:path>
              </a:pathLst>
            </a:custGeom>
            <a:solidFill>
              <a:srgbClr val="1C53A3"/>
            </a:solidFill>
          </p:spPr>
        </p:sp>
        <p:sp>
          <p:nvSpPr>
            <p:cNvPr name="TextBox 7" id="7"/>
            <p:cNvSpPr txBox="true"/>
            <p:nvPr/>
          </p:nvSpPr>
          <p:spPr>
            <a:xfrm>
              <a:off x="0" y="-38100"/>
              <a:ext cx="446095" cy="4519658"/>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593738" y="573113"/>
            <a:ext cx="425574" cy="330940"/>
            <a:chOff x="0" y="0"/>
            <a:chExt cx="812800" cy="632061"/>
          </a:xfrm>
        </p:grpSpPr>
        <p:sp>
          <p:nvSpPr>
            <p:cNvPr name="Freeform 9" id="9"/>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A6B9DD"/>
            </a:solidFill>
          </p:spPr>
        </p:sp>
        <p:sp>
          <p:nvSpPr>
            <p:cNvPr name="TextBox 10" id="10"/>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TextBox 11" id="11"/>
          <p:cNvSpPr txBox="true"/>
          <p:nvPr/>
        </p:nvSpPr>
        <p:spPr>
          <a:xfrm rot="0">
            <a:off x="1125195" y="478171"/>
            <a:ext cx="12459583" cy="519648"/>
          </a:xfrm>
          <a:prstGeom prst="rect">
            <a:avLst/>
          </a:prstGeom>
        </p:spPr>
        <p:txBody>
          <a:bodyPr anchor="t" rtlCol="false" tIns="0" lIns="0" bIns="0" rIns="0">
            <a:spAutoFit/>
          </a:bodyPr>
          <a:lstStyle/>
          <a:p>
            <a:pPr algn="l" marL="0" indent="0" lvl="0">
              <a:lnSpc>
                <a:spcPts val="4280"/>
              </a:lnSpc>
              <a:spcBef>
                <a:spcPct val="0"/>
              </a:spcBef>
            </a:pPr>
            <a:r>
              <a:rPr lang="en-US" b="true" sz="3101">
                <a:solidFill>
                  <a:srgbClr val="C5D9F3"/>
                </a:solidFill>
                <a:latin typeface="Montaser Arabic Bold"/>
                <a:ea typeface="Montaser Arabic Bold"/>
                <a:cs typeface="Montaser Arabic Bold"/>
                <a:sym typeface="Montaser Arabic Bold"/>
              </a:rPr>
              <a:t>3.2.4 TẦN SUẤT MUA SẮM CỦA KHÁCH HÀNG THEO GIỚI TÍNH</a:t>
            </a:r>
          </a:p>
        </p:txBody>
      </p:sp>
      <p:sp>
        <p:nvSpPr>
          <p:cNvPr name="TextBox 12" id="12"/>
          <p:cNvSpPr txBox="true"/>
          <p:nvPr/>
        </p:nvSpPr>
        <p:spPr>
          <a:xfrm rot="0">
            <a:off x="1320569" y="1058534"/>
            <a:ext cx="15646862" cy="546584"/>
          </a:xfrm>
          <a:prstGeom prst="rect">
            <a:avLst/>
          </a:prstGeom>
        </p:spPr>
        <p:txBody>
          <a:bodyPr anchor="t" rtlCol="false" tIns="0" lIns="0" bIns="0" rIns="0">
            <a:spAutoFit/>
          </a:bodyPr>
          <a:lstStyle/>
          <a:p>
            <a:pPr algn="l">
              <a:lnSpc>
                <a:spcPts val="4523"/>
              </a:lnSpc>
            </a:pPr>
            <a:r>
              <a:rPr lang="en-US" sz="3230" b="true">
                <a:solidFill>
                  <a:srgbClr val="FBF9F1"/>
                </a:solidFill>
                <a:latin typeface="Montaser Arabic Bold"/>
                <a:ea typeface="Montaser Arabic Bold"/>
                <a:cs typeface="Montaser Arabic Bold"/>
                <a:sym typeface="Montaser Arabic Bold"/>
              </a:rPr>
              <a:t>c. Tần suất mua sắm của khách hàng theo giới tính từng tháng (theo năm)</a:t>
            </a:r>
          </a:p>
        </p:txBody>
      </p:sp>
      <p:sp>
        <p:nvSpPr>
          <p:cNvPr name="TextBox 13" id="13"/>
          <p:cNvSpPr txBox="true"/>
          <p:nvPr/>
        </p:nvSpPr>
        <p:spPr>
          <a:xfrm rot="0">
            <a:off x="806524" y="2254002"/>
            <a:ext cx="15160277" cy="7273461"/>
          </a:xfrm>
          <a:prstGeom prst="rect">
            <a:avLst/>
          </a:prstGeom>
        </p:spPr>
        <p:txBody>
          <a:bodyPr anchor="t" rtlCol="false" tIns="0" lIns="0" bIns="0" rIns="0">
            <a:spAutoFit/>
          </a:bodyPr>
          <a:lstStyle/>
          <a:p>
            <a:pPr algn="just">
              <a:lnSpc>
                <a:spcPts val="3875"/>
              </a:lnSpc>
            </a:pPr>
            <a:r>
              <a:rPr lang="en-US" sz="2768" b="true">
                <a:solidFill>
                  <a:srgbClr val="184C99"/>
                </a:solidFill>
                <a:latin typeface="Montaser Arabic Bold"/>
                <a:ea typeface="Montaser Arabic Bold"/>
                <a:cs typeface="Montaser Arabic Bold"/>
                <a:sym typeface="Montaser Arabic Bold"/>
              </a:rPr>
              <a:t>Mục tiêu: </a:t>
            </a:r>
          </a:p>
          <a:p>
            <a:pPr algn="just" marL="597665" indent="-298833" lvl="1">
              <a:lnSpc>
                <a:spcPts val="3875"/>
              </a:lnSpc>
              <a:buFont typeface="Arial"/>
              <a:buChar char="•"/>
            </a:pPr>
            <a:r>
              <a:rPr lang="en-US" b="true" sz="2768">
                <a:solidFill>
                  <a:srgbClr val="8C2E2E"/>
                </a:solidFill>
                <a:latin typeface="Montaser Arabic Bold"/>
                <a:ea typeface="Montaser Arabic Bold"/>
                <a:cs typeface="Montaser Arabic Bold"/>
                <a:sym typeface="Montaser Arabic Bold"/>
              </a:rPr>
              <a:t>Tìm hiểu sự thay đổi tần suất mua sắm theo tháng trong năm cho cả nam và nữ.</a:t>
            </a:r>
          </a:p>
          <a:p>
            <a:pPr algn="just">
              <a:lnSpc>
                <a:spcPts val="3875"/>
              </a:lnSpc>
            </a:pPr>
            <a:r>
              <a:rPr lang="en-US" sz="2768">
                <a:solidFill>
                  <a:srgbClr val="184C99"/>
                </a:solidFill>
                <a:latin typeface="Montaser Arabic"/>
                <a:ea typeface="Montaser Arabic"/>
                <a:cs typeface="Montaser Arabic"/>
                <a:sym typeface="Montaser Arabic"/>
              </a:rPr>
              <a:t>→ Có cái nhìn rõ ràng về những thời điểm trong năm khi khách hàng của từng giới tính có xu hướng mua sắm nhiều hơn. Điều này có thể liên quan đến các dịp lễ hội, khuyến mãi, hay mùa giảm giá.</a:t>
            </a:r>
          </a:p>
          <a:p>
            <a:pPr algn="just">
              <a:lnSpc>
                <a:spcPts val="3875"/>
              </a:lnSpc>
            </a:pPr>
          </a:p>
          <a:p>
            <a:pPr algn="just" marL="597665" indent="-298833" lvl="1">
              <a:lnSpc>
                <a:spcPts val="3875"/>
              </a:lnSpc>
              <a:buFont typeface="Arial"/>
              <a:buChar char="•"/>
            </a:pPr>
            <a:r>
              <a:rPr lang="en-US" b="true" sz="2768">
                <a:solidFill>
                  <a:srgbClr val="8C2E2E"/>
                </a:solidFill>
                <a:latin typeface="Montaser Arabic Bold"/>
                <a:ea typeface="Montaser Arabic Bold"/>
                <a:cs typeface="Montaser Arabic Bold"/>
                <a:sym typeface="Montaser Arabic Bold"/>
              </a:rPr>
              <a:t>Xác định mùa vụ và các sự kiện đặc biệt ảnh hưởng đến hành vi mua sắm để phân tích những tháng có tần suất mua sắm cao hơn đối với từng giới tính và liên kết với các sự kiện (ví dụ: lễ Tết, Black Friday, các chiến dịch khuyến mãi). </a:t>
            </a:r>
          </a:p>
          <a:p>
            <a:pPr algn="just">
              <a:lnSpc>
                <a:spcPts val="3875"/>
              </a:lnSpc>
            </a:pPr>
            <a:r>
              <a:rPr lang="en-US" sz="2768">
                <a:solidFill>
                  <a:srgbClr val="184C99"/>
                </a:solidFill>
                <a:latin typeface="Montaser Arabic"/>
                <a:ea typeface="Montaser Arabic"/>
                <a:cs typeface="Montaser Arabic"/>
                <a:sym typeface="Montaser Arabic"/>
              </a:rPr>
              <a:t>→ Hiểu rõ hơn về cách các sự kiện, mùa vụ có thể tác động đến hành vi mua sắm của từng giới tính, từ đó giúp các doanh nghiệp lên kế hoạch marketing hiệu quả hơn.</a:t>
            </a:r>
          </a:p>
          <a:p>
            <a:pPr algn="just">
              <a:lnSpc>
                <a:spcPts val="3875"/>
              </a:lnSpc>
            </a:pPr>
          </a:p>
          <a:p>
            <a:pPr algn="just" marL="597665" indent="-298833" lvl="1">
              <a:lnSpc>
                <a:spcPts val="3875"/>
              </a:lnSpc>
              <a:buFont typeface="Arial"/>
              <a:buChar char="•"/>
            </a:pPr>
            <a:r>
              <a:rPr lang="en-US" b="true" sz="2768">
                <a:solidFill>
                  <a:srgbClr val="8C2E2E"/>
                </a:solidFill>
                <a:latin typeface="Montaser Arabic Bold"/>
                <a:ea typeface="Montaser Arabic Bold"/>
                <a:cs typeface="Montaser Arabic Bold"/>
                <a:sym typeface="Montaser Arabic Bold"/>
              </a:rPr>
              <a:t>Phân tích sự thay đổi của tần suất mua sắm qua các năm đối với từng giới tính. </a:t>
            </a:r>
          </a:p>
          <a:p>
            <a:pPr algn="just">
              <a:lnSpc>
                <a:spcPts val="3875"/>
              </a:lnSpc>
            </a:pPr>
            <a:r>
              <a:rPr lang="en-US" sz="2768">
                <a:solidFill>
                  <a:srgbClr val="184C99"/>
                </a:solidFill>
                <a:latin typeface="Montaser Arabic"/>
                <a:ea typeface="Montaser Arabic"/>
                <a:cs typeface="Montaser Arabic"/>
                <a:sym typeface="Montaser Arabic"/>
              </a:rPr>
              <a:t>→ Điều này sẽ giúp bạn xác định được các xu hướng lâu dài, chẳng hạn như liệu nam và nữ có xu hướng mua sắm nhiều hơn theo năm hay không và tại sao.</a:t>
            </a:r>
          </a:p>
        </p:txBody>
      </p:sp>
      <p:sp>
        <p:nvSpPr>
          <p:cNvPr name="Freeform 14" id="14"/>
          <p:cNvSpPr/>
          <p:nvPr/>
        </p:nvSpPr>
        <p:spPr>
          <a:xfrm flipH="false" flipV="false" rot="-310438">
            <a:off x="16754028" y="722978"/>
            <a:ext cx="11649758" cy="11778248"/>
          </a:xfrm>
          <a:custGeom>
            <a:avLst/>
            <a:gdLst/>
            <a:ahLst/>
            <a:cxnLst/>
            <a:rect r="r" b="b" t="t" l="l"/>
            <a:pathLst>
              <a:path h="11778248" w="11649758">
                <a:moveTo>
                  <a:pt x="0" y="0"/>
                </a:moveTo>
                <a:lnTo>
                  <a:pt x="11649759" y="0"/>
                </a:lnTo>
                <a:lnTo>
                  <a:pt x="11649759" y="11778248"/>
                </a:lnTo>
                <a:lnTo>
                  <a:pt x="0" y="11778248"/>
                </a:lnTo>
                <a:lnTo>
                  <a:pt x="0" y="0"/>
                </a:lnTo>
                <a:close/>
              </a:path>
            </a:pathLst>
          </a:custGeom>
          <a:blipFill>
            <a:blip r:embed="rId4">
              <a:alphaModFix amt="36000"/>
              <a:extLst>
                <a:ext uri="{96DAC541-7B7A-43D3-8B79-37D633B846F1}">
                  <asvg:svgBlip xmlns:asvg="http://schemas.microsoft.com/office/drawing/2016/SVG/main" r:embed="rId5"/>
                </a:ext>
              </a:extLst>
            </a:blip>
            <a:stretch>
              <a:fillRect l="0" t="0" r="0" b="0"/>
            </a:stretch>
          </a:blipFill>
        </p:spPr>
      </p:sp>
    </p:spTree>
  </p:cSld>
  <p:clrMapOvr>
    <a:masterClrMapping/>
  </p:clrMapOvr>
  <p:transition spd="fast">
    <p:circle/>
  </p:transition>
</p:sld>
</file>

<file path=ppt/slides/slide9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17123" y="9494174"/>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2602230" y="1751558"/>
            <a:ext cx="6848486" cy="0"/>
          </a:xfrm>
          <a:prstGeom prst="line">
            <a:avLst/>
          </a:prstGeom>
          <a:ln cap="flat" w="57150">
            <a:solidFill>
              <a:srgbClr val="1C53A3"/>
            </a:solidFill>
            <a:prstDash val="solid"/>
            <a:headEnd type="none" len="sm" w="sm"/>
            <a:tailEnd type="none" len="sm" w="sm"/>
          </a:ln>
        </p:spPr>
      </p:sp>
      <p:grpSp>
        <p:nvGrpSpPr>
          <p:cNvPr name="Group 5" id="5"/>
          <p:cNvGrpSpPr/>
          <p:nvPr/>
        </p:nvGrpSpPr>
        <p:grpSpPr>
          <a:xfrm rot="-5400000">
            <a:off x="7904459" y="-7439391"/>
            <a:ext cx="1693766" cy="17015916"/>
            <a:chOff x="0" y="0"/>
            <a:chExt cx="446095" cy="4481558"/>
          </a:xfrm>
        </p:grpSpPr>
        <p:sp>
          <p:nvSpPr>
            <p:cNvPr name="Freeform 6" id="6"/>
            <p:cNvSpPr/>
            <p:nvPr/>
          </p:nvSpPr>
          <p:spPr>
            <a:xfrm flipH="false" flipV="false" rot="0">
              <a:off x="0" y="0"/>
              <a:ext cx="446095" cy="4481558"/>
            </a:xfrm>
            <a:custGeom>
              <a:avLst/>
              <a:gdLst/>
              <a:ahLst/>
              <a:cxnLst/>
              <a:rect r="r" b="b" t="t" l="l"/>
              <a:pathLst>
                <a:path h="4481558" w="446095">
                  <a:moveTo>
                    <a:pt x="0" y="0"/>
                  </a:moveTo>
                  <a:lnTo>
                    <a:pt x="446095" y="0"/>
                  </a:lnTo>
                  <a:lnTo>
                    <a:pt x="446095" y="4481558"/>
                  </a:lnTo>
                  <a:lnTo>
                    <a:pt x="0" y="4481558"/>
                  </a:lnTo>
                  <a:close/>
                </a:path>
              </a:pathLst>
            </a:custGeom>
            <a:solidFill>
              <a:srgbClr val="1C53A3"/>
            </a:solidFill>
          </p:spPr>
        </p:sp>
        <p:sp>
          <p:nvSpPr>
            <p:cNvPr name="TextBox 7" id="7"/>
            <p:cNvSpPr txBox="true"/>
            <p:nvPr/>
          </p:nvSpPr>
          <p:spPr>
            <a:xfrm>
              <a:off x="0" y="-38100"/>
              <a:ext cx="446095" cy="4519658"/>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593738" y="573113"/>
            <a:ext cx="425574" cy="330940"/>
            <a:chOff x="0" y="0"/>
            <a:chExt cx="812800" cy="632061"/>
          </a:xfrm>
        </p:grpSpPr>
        <p:sp>
          <p:nvSpPr>
            <p:cNvPr name="Freeform 9" id="9"/>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A6B9DD"/>
            </a:solidFill>
          </p:spPr>
        </p:sp>
        <p:sp>
          <p:nvSpPr>
            <p:cNvPr name="TextBox 10" id="10"/>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Freeform 11" id="11"/>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9144000" y="9494174"/>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5400000">
            <a:off x="16638635" y="8016094"/>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6">
              <a:alphaModFix amt="61000"/>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5400000">
            <a:off x="15740358" y="8799914"/>
            <a:ext cx="647477" cy="647477"/>
          </a:xfrm>
          <a:custGeom>
            <a:avLst/>
            <a:gdLst/>
            <a:ahLst/>
            <a:cxnLst/>
            <a:rect r="r" b="b" t="t" l="l"/>
            <a:pathLst>
              <a:path h="647477" w="647477">
                <a:moveTo>
                  <a:pt x="0" y="0"/>
                </a:moveTo>
                <a:lnTo>
                  <a:pt x="647477" y="0"/>
                </a:lnTo>
                <a:lnTo>
                  <a:pt x="647477" y="647477"/>
                </a:lnTo>
                <a:lnTo>
                  <a:pt x="0" y="647477"/>
                </a:lnTo>
                <a:lnTo>
                  <a:pt x="0" y="0"/>
                </a:lnTo>
                <a:close/>
              </a:path>
            </a:pathLst>
          </a:custGeom>
          <a:blipFill>
            <a:blip r:embed="rId6">
              <a:alphaModFix amt="64000"/>
              <a:extLst>
                <a:ext uri="{96DAC541-7B7A-43D3-8B79-37D633B846F1}">
                  <asvg:svgBlip xmlns:asvg="http://schemas.microsoft.com/office/drawing/2016/SVG/main" r:embed="rId7"/>
                </a:ext>
              </a:extLst>
            </a:blip>
            <a:stretch>
              <a:fillRect l="0" t="0" r="0" b="0"/>
            </a:stretch>
          </a:blipFill>
        </p:spPr>
      </p:sp>
      <p:sp>
        <p:nvSpPr>
          <p:cNvPr name="AutoShape 15" id="15"/>
          <p:cNvSpPr/>
          <p:nvPr/>
        </p:nvSpPr>
        <p:spPr>
          <a:xfrm flipV="true">
            <a:off x="8751342" y="2282811"/>
            <a:ext cx="0" cy="7410762"/>
          </a:xfrm>
          <a:prstGeom prst="line">
            <a:avLst/>
          </a:prstGeom>
          <a:ln cap="flat" w="38100">
            <a:solidFill>
              <a:srgbClr val="A6B9DD"/>
            </a:solidFill>
            <a:prstDash val="solid"/>
            <a:headEnd type="none" len="sm" w="sm"/>
            <a:tailEnd type="none" len="sm" w="sm"/>
          </a:ln>
        </p:spPr>
      </p:sp>
      <p:sp>
        <p:nvSpPr>
          <p:cNvPr name="Freeform 16" id="16"/>
          <p:cNvSpPr/>
          <p:nvPr/>
        </p:nvSpPr>
        <p:spPr>
          <a:xfrm flipH="false" flipV="false" rot="0">
            <a:off x="641054" y="2812141"/>
            <a:ext cx="7620536" cy="7049888"/>
          </a:xfrm>
          <a:custGeom>
            <a:avLst/>
            <a:gdLst/>
            <a:ahLst/>
            <a:cxnLst/>
            <a:rect r="r" b="b" t="t" l="l"/>
            <a:pathLst>
              <a:path h="7049888" w="7620536">
                <a:moveTo>
                  <a:pt x="0" y="0"/>
                </a:moveTo>
                <a:lnTo>
                  <a:pt x="7620536" y="0"/>
                </a:lnTo>
                <a:lnTo>
                  <a:pt x="7620536" y="7049887"/>
                </a:lnTo>
                <a:lnTo>
                  <a:pt x="0" y="7049887"/>
                </a:lnTo>
                <a:lnTo>
                  <a:pt x="0" y="0"/>
                </a:lnTo>
                <a:close/>
              </a:path>
            </a:pathLst>
          </a:custGeom>
          <a:blipFill>
            <a:blip r:embed="rId8"/>
            <a:stretch>
              <a:fillRect l="0" t="0" r="0" b="0"/>
            </a:stretch>
          </a:blipFill>
        </p:spPr>
      </p:sp>
      <p:sp>
        <p:nvSpPr>
          <p:cNvPr name="TextBox 17" id="17"/>
          <p:cNvSpPr txBox="true"/>
          <p:nvPr/>
        </p:nvSpPr>
        <p:spPr>
          <a:xfrm rot="0">
            <a:off x="1125195" y="478171"/>
            <a:ext cx="12459583" cy="519648"/>
          </a:xfrm>
          <a:prstGeom prst="rect">
            <a:avLst/>
          </a:prstGeom>
        </p:spPr>
        <p:txBody>
          <a:bodyPr anchor="t" rtlCol="false" tIns="0" lIns="0" bIns="0" rIns="0">
            <a:spAutoFit/>
          </a:bodyPr>
          <a:lstStyle/>
          <a:p>
            <a:pPr algn="l" marL="0" indent="0" lvl="0">
              <a:lnSpc>
                <a:spcPts val="4280"/>
              </a:lnSpc>
              <a:spcBef>
                <a:spcPct val="0"/>
              </a:spcBef>
            </a:pPr>
            <a:r>
              <a:rPr lang="en-US" b="true" sz="3101">
                <a:solidFill>
                  <a:srgbClr val="C5D9F3"/>
                </a:solidFill>
                <a:latin typeface="Montaser Arabic Bold"/>
                <a:ea typeface="Montaser Arabic Bold"/>
                <a:cs typeface="Montaser Arabic Bold"/>
                <a:sym typeface="Montaser Arabic Bold"/>
              </a:rPr>
              <a:t>3.2.4 TẦN SUẤT MUA SẮM CỦA KHÁCH HÀNG THEO GIỚI TÍNH</a:t>
            </a:r>
          </a:p>
        </p:txBody>
      </p:sp>
      <p:sp>
        <p:nvSpPr>
          <p:cNvPr name="TextBox 18" id="18"/>
          <p:cNvSpPr txBox="true"/>
          <p:nvPr/>
        </p:nvSpPr>
        <p:spPr>
          <a:xfrm rot="0">
            <a:off x="1320569" y="1058534"/>
            <a:ext cx="15646862" cy="546584"/>
          </a:xfrm>
          <a:prstGeom prst="rect">
            <a:avLst/>
          </a:prstGeom>
        </p:spPr>
        <p:txBody>
          <a:bodyPr anchor="t" rtlCol="false" tIns="0" lIns="0" bIns="0" rIns="0">
            <a:spAutoFit/>
          </a:bodyPr>
          <a:lstStyle/>
          <a:p>
            <a:pPr algn="l">
              <a:lnSpc>
                <a:spcPts val="4523"/>
              </a:lnSpc>
            </a:pPr>
            <a:r>
              <a:rPr lang="en-US" sz="3230" b="true">
                <a:solidFill>
                  <a:srgbClr val="FBF9F1"/>
                </a:solidFill>
                <a:latin typeface="Montaser Arabic Bold"/>
                <a:ea typeface="Montaser Arabic Bold"/>
                <a:cs typeface="Montaser Arabic Bold"/>
                <a:sym typeface="Montaser Arabic Bold"/>
              </a:rPr>
              <a:t>c. Tần suất mua sắm của khách hàng theo giới tính từng tháng (theo năm)</a:t>
            </a:r>
          </a:p>
        </p:txBody>
      </p:sp>
      <p:sp>
        <p:nvSpPr>
          <p:cNvPr name="TextBox 19" id="19"/>
          <p:cNvSpPr txBox="true"/>
          <p:nvPr/>
        </p:nvSpPr>
        <p:spPr>
          <a:xfrm rot="0">
            <a:off x="641054" y="2225661"/>
            <a:ext cx="1942767" cy="472179"/>
          </a:xfrm>
          <a:prstGeom prst="rect">
            <a:avLst/>
          </a:prstGeom>
        </p:spPr>
        <p:txBody>
          <a:bodyPr anchor="t" rtlCol="false" tIns="0" lIns="0" bIns="0" rIns="0">
            <a:spAutoFit/>
          </a:bodyPr>
          <a:lstStyle/>
          <a:p>
            <a:pPr algn="ctr">
              <a:lnSpc>
                <a:spcPts val="3899"/>
              </a:lnSpc>
            </a:pPr>
            <a:r>
              <a:rPr lang="en-US" sz="2785" b="true">
                <a:solidFill>
                  <a:srgbClr val="000000"/>
                </a:solidFill>
                <a:latin typeface="Montaser Arabic Bold"/>
                <a:ea typeface="Montaser Arabic Bold"/>
                <a:cs typeface="Montaser Arabic Bold"/>
                <a:sym typeface="Montaser Arabic Bold"/>
              </a:rPr>
              <a:t>Output:</a:t>
            </a:r>
          </a:p>
        </p:txBody>
      </p:sp>
      <p:sp>
        <p:nvSpPr>
          <p:cNvPr name="TextBox 20" id="20"/>
          <p:cNvSpPr txBox="true"/>
          <p:nvPr/>
        </p:nvSpPr>
        <p:spPr>
          <a:xfrm rot="0">
            <a:off x="8951367" y="2791717"/>
            <a:ext cx="8780155" cy="7061712"/>
          </a:xfrm>
          <a:prstGeom prst="rect">
            <a:avLst/>
          </a:prstGeom>
        </p:spPr>
        <p:txBody>
          <a:bodyPr anchor="t" rtlCol="false" tIns="0" lIns="0" bIns="0" rIns="0">
            <a:spAutoFit/>
          </a:bodyPr>
          <a:lstStyle/>
          <a:p>
            <a:pPr algn="just">
              <a:lnSpc>
                <a:spcPts val="3996"/>
              </a:lnSpc>
            </a:pPr>
            <a:r>
              <a:rPr lang="en-US" sz="2854" b="true">
                <a:solidFill>
                  <a:srgbClr val="1848A0"/>
                </a:solidFill>
                <a:latin typeface="Montaser Arabic Bold"/>
                <a:ea typeface="Montaser Arabic Bold"/>
                <a:cs typeface="Montaser Arabic Bold"/>
                <a:sym typeface="Montaser Arabic Bold"/>
              </a:rPr>
              <a:t>→ Qua Output trên, ta thấy rằng:</a:t>
            </a:r>
          </a:p>
          <a:p>
            <a:pPr algn="just">
              <a:lnSpc>
                <a:spcPts val="4136"/>
              </a:lnSpc>
            </a:pPr>
            <a:r>
              <a:rPr lang="en-US" sz="2954" b="true">
                <a:solidFill>
                  <a:srgbClr val="8C2E2E"/>
                </a:solidFill>
                <a:latin typeface="Montaser Arabic Bold"/>
                <a:ea typeface="Montaser Arabic Bold"/>
                <a:cs typeface="Montaser Arabic Bold"/>
                <a:sym typeface="Montaser Arabic Bold"/>
              </a:rPr>
              <a:t>Sự ổn định theo thời gian:</a:t>
            </a:r>
          </a:p>
          <a:p>
            <a:pPr algn="just" marL="616363" indent="-308181" lvl="1">
              <a:lnSpc>
                <a:spcPts val="3996"/>
              </a:lnSpc>
              <a:buFont typeface="Arial"/>
              <a:buChar char="•"/>
            </a:pPr>
            <a:r>
              <a:rPr lang="en-US" sz="2854">
                <a:solidFill>
                  <a:srgbClr val="1848A0"/>
                </a:solidFill>
                <a:latin typeface="Montaser Arabic"/>
                <a:ea typeface="Montaser Arabic"/>
                <a:cs typeface="Montaser Arabic"/>
                <a:sym typeface="Montaser Arabic"/>
              </a:rPr>
              <a:t>Cả hai giới (Nam và Nữ) đều có tần suất giao dịch khá ổn định trong suốt các tháng từ năm 2020 đến 2023. Số lượng giao dịch dao động trong khoảng từ 2,500 đến 3,000 giao dịch mỗi tháng, cho thấy thói quen mua sắm duy trì đều đặn bất kể mùa hay giới tính.</a:t>
            </a:r>
          </a:p>
          <a:p>
            <a:pPr algn="just" marL="616363" indent="-308181" lvl="1">
              <a:lnSpc>
                <a:spcPts val="3996"/>
              </a:lnSpc>
              <a:buFont typeface="Arial"/>
              <a:buChar char="•"/>
            </a:pPr>
            <a:r>
              <a:rPr lang="en-US" sz="2854">
                <a:solidFill>
                  <a:srgbClr val="1848A0"/>
                </a:solidFill>
                <a:latin typeface="Montaser Arabic"/>
                <a:ea typeface="Montaser Arabic"/>
                <a:cs typeface="Montaser Arabic"/>
                <a:sym typeface="Montaser Arabic"/>
              </a:rPr>
              <a:t>Tuy nhiên tới Tháng 9 năm 2023 thì có sự sụt giảm đột ngột: Tần suất giao dịch của Nữ là 1325 và Nam là 1347. Điều này xảy ra có khả năng liên quan đến tình trạng kinh tế thế giới.</a:t>
            </a:r>
          </a:p>
          <a:p>
            <a:pPr algn="just">
              <a:lnSpc>
                <a:spcPts val="3996"/>
              </a:lnSpc>
            </a:pPr>
          </a:p>
        </p:txBody>
      </p:sp>
    </p:spTree>
  </p:cSld>
  <p:clrMapOvr>
    <a:masterClrMapping/>
  </p:clrMapOvr>
  <p:transition spd="fast">
    <p:circle/>
  </p:transition>
</p:sld>
</file>

<file path=ppt/slides/slide9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17123" y="9494174"/>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2602230" y="1751558"/>
            <a:ext cx="6848486" cy="0"/>
          </a:xfrm>
          <a:prstGeom prst="line">
            <a:avLst/>
          </a:prstGeom>
          <a:ln cap="flat" w="57150">
            <a:solidFill>
              <a:srgbClr val="1C53A3"/>
            </a:solidFill>
            <a:prstDash val="solid"/>
            <a:headEnd type="none" len="sm" w="sm"/>
            <a:tailEnd type="none" len="sm" w="sm"/>
          </a:ln>
        </p:spPr>
      </p:sp>
      <p:grpSp>
        <p:nvGrpSpPr>
          <p:cNvPr name="Group 5" id="5"/>
          <p:cNvGrpSpPr/>
          <p:nvPr/>
        </p:nvGrpSpPr>
        <p:grpSpPr>
          <a:xfrm rot="-5400000">
            <a:off x="7904459" y="-7439391"/>
            <a:ext cx="1693766" cy="17015916"/>
            <a:chOff x="0" y="0"/>
            <a:chExt cx="446095" cy="4481558"/>
          </a:xfrm>
        </p:grpSpPr>
        <p:sp>
          <p:nvSpPr>
            <p:cNvPr name="Freeform 6" id="6"/>
            <p:cNvSpPr/>
            <p:nvPr/>
          </p:nvSpPr>
          <p:spPr>
            <a:xfrm flipH="false" flipV="false" rot="0">
              <a:off x="0" y="0"/>
              <a:ext cx="446095" cy="4481558"/>
            </a:xfrm>
            <a:custGeom>
              <a:avLst/>
              <a:gdLst/>
              <a:ahLst/>
              <a:cxnLst/>
              <a:rect r="r" b="b" t="t" l="l"/>
              <a:pathLst>
                <a:path h="4481558" w="446095">
                  <a:moveTo>
                    <a:pt x="0" y="0"/>
                  </a:moveTo>
                  <a:lnTo>
                    <a:pt x="446095" y="0"/>
                  </a:lnTo>
                  <a:lnTo>
                    <a:pt x="446095" y="4481558"/>
                  </a:lnTo>
                  <a:lnTo>
                    <a:pt x="0" y="4481558"/>
                  </a:lnTo>
                  <a:close/>
                </a:path>
              </a:pathLst>
            </a:custGeom>
            <a:solidFill>
              <a:srgbClr val="1C53A3"/>
            </a:solidFill>
          </p:spPr>
        </p:sp>
        <p:sp>
          <p:nvSpPr>
            <p:cNvPr name="TextBox 7" id="7"/>
            <p:cNvSpPr txBox="true"/>
            <p:nvPr/>
          </p:nvSpPr>
          <p:spPr>
            <a:xfrm>
              <a:off x="0" y="-38100"/>
              <a:ext cx="446095" cy="4519658"/>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593738" y="573113"/>
            <a:ext cx="425574" cy="330940"/>
            <a:chOff x="0" y="0"/>
            <a:chExt cx="812800" cy="632061"/>
          </a:xfrm>
        </p:grpSpPr>
        <p:sp>
          <p:nvSpPr>
            <p:cNvPr name="Freeform 9" id="9"/>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A6B9DD"/>
            </a:solidFill>
          </p:spPr>
        </p:sp>
        <p:sp>
          <p:nvSpPr>
            <p:cNvPr name="TextBox 10" id="10"/>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Freeform 11" id="11"/>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9144000" y="9494174"/>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5400000">
            <a:off x="16638635" y="8016094"/>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6">
              <a:alphaModFix amt="61000"/>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5400000">
            <a:off x="15740358" y="8799914"/>
            <a:ext cx="647477" cy="647477"/>
          </a:xfrm>
          <a:custGeom>
            <a:avLst/>
            <a:gdLst/>
            <a:ahLst/>
            <a:cxnLst/>
            <a:rect r="r" b="b" t="t" l="l"/>
            <a:pathLst>
              <a:path h="647477" w="647477">
                <a:moveTo>
                  <a:pt x="0" y="0"/>
                </a:moveTo>
                <a:lnTo>
                  <a:pt x="647477" y="0"/>
                </a:lnTo>
                <a:lnTo>
                  <a:pt x="647477" y="647477"/>
                </a:lnTo>
                <a:lnTo>
                  <a:pt x="0" y="647477"/>
                </a:lnTo>
                <a:lnTo>
                  <a:pt x="0" y="0"/>
                </a:lnTo>
                <a:close/>
              </a:path>
            </a:pathLst>
          </a:custGeom>
          <a:blipFill>
            <a:blip r:embed="rId6">
              <a:alphaModFix amt="64000"/>
              <a:extLst>
                <a:ext uri="{96DAC541-7B7A-43D3-8B79-37D633B846F1}">
                  <asvg:svgBlip xmlns:asvg="http://schemas.microsoft.com/office/drawing/2016/SVG/main" r:embed="rId7"/>
                </a:ext>
              </a:extLst>
            </a:blip>
            <a:stretch>
              <a:fillRect l="0" t="0" r="0" b="0"/>
            </a:stretch>
          </a:blipFill>
        </p:spPr>
      </p:sp>
      <p:sp>
        <p:nvSpPr>
          <p:cNvPr name="AutoShape 15" id="15"/>
          <p:cNvSpPr/>
          <p:nvPr/>
        </p:nvSpPr>
        <p:spPr>
          <a:xfrm flipV="true">
            <a:off x="7430479" y="2083413"/>
            <a:ext cx="0" cy="7410762"/>
          </a:xfrm>
          <a:prstGeom prst="line">
            <a:avLst/>
          </a:prstGeom>
          <a:ln cap="flat" w="38100">
            <a:solidFill>
              <a:srgbClr val="A6B9DD"/>
            </a:solidFill>
            <a:prstDash val="solid"/>
            <a:headEnd type="none" len="sm" w="sm"/>
            <a:tailEnd type="none" len="sm" w="sm"/>
          </a:ln>
        </p:spPr>
      </p:sp>
      <p:sp>
        <p:nvSpPr>
          <p:cNvPr name="Freeform 16" id="16"/>
          <p:cNvSpPr/>
          <p:nvPr/>
        </p:nvSpPr>
        <p:spPr>
          <a:xfrm flipH="false" flipV="false" rot="0">
            <a:off x="243384" y="2987783"/>
            <a:ext cx="6920394" cy="6691621"/>
          </a:xfrm>
          <a:custGeom>
            <a:avLst/>
            <a:gdLst/>
            <a:ahLst/>
            <a:cxnLst/>
            <a:rect r="r" b="b" t="t" l="l"/>
            <a:pathLst>
              <a:path h="6691621" w="6920394">
                <a:moveTo>
                  <a:pt x="0" y="0"/>
                </a:moveTo>
                <a:lnTo>
                  <a:pt x="6920395" y="0"/>
                </a:lnTo>
                <a:lnTo>
                  <a:pt x="6920395" y="6691621"/>
                </a:lnTo>
                <a:lnTo>
                  <a:pt x="0" y="6691621"/>
                </a:lnTo>
                <a:lnTo>
                  <a:pt x="0" y="0"/>
                </a:lnTo>
                <a:close/>
              </a:path>
            </a:pathLst>
          </a:custGeom>
          <a:blipFill>
            <a:blip r:embed="rId8"/>
            <a:stretch>
              <a:fillRect l="0" t="0" r="0" b="0"/>
            </a:stretch>
          </a:blipFill>
        </p:spPr>
      </p:sp>
      <p:sp>
        <p:nvSpPr>
          <p:cNvPr name="TextBox 17" id="17"/>
          <p:cNvSpPr txBox="true"/>
          <p:nvPr/>
        </p:nvSpPr>
        <p:spPr>
          <a:xfrm rot="0">
            <a:off x="1125195" y="478171"/>
            <a:ext cx="12459583" cy="519648"/>
          </a:xfrm>
          <a:prstGeom prst="rect">
            <a:avLst/>
          </a:prstGeom>
        </p:spPr>
        <p:txBody>
          <a:bodyPr anchor="t" rtlCol="false" tIns="0" lIns="0" bIns="0" rIns="0">
            <a:spAutoFit/>
          </a:bodyPr>
          <a:lstStyle/>
          <a:p>
            <a:pPr algn="l" marL="0" indent="0" lvl="0">
              <a:lnSpc>
                <a:spcPts val="4280"/>
              </a:lnSpc>
              <a:spcBef>
                <a:spcPct val="0"/>
              </a:spcBef>
            </a:pPr>
            <a:r>
              <a:rPr lang="en-US" b="true" sz="3101">
                <a:solidFill>
                  <a:srgbClr val="C5D9F3"/>
                </a:solidFill>
                <a:latin typeface="Montaser Arabic Bold"/>
                <a:ea typeface="Montaser Arabic Bold"/>
                <a:cs typeface="Montaser Arabic Bold"/>
                <a:sym typeface="Montaser Arabic Bold"/>
              </a:rPr>
              <a:t>3.2.4 TẦN SUẤT MUA SẮM CỦA KHÁCH HÀNG THEO GIỚI TÍNH</a:t>
            </a:r>
          </a:p>
        </p:txBody>
      </p:sp>
      <p:sp>
        <p:nvSpPr>
          <p:cNvPr name="TextBox 18" id="18"/>
          <p:cNvSpPr txBox="true"/>
          <p:nvPr/>
        </p:nvSpPr>
        <p:spPr>
          <a:xfrm rot="0">
            <a:off x="1320569" y="1058534"/>
            <a:ext cx="15646862" cy="546584"/>
          </a:xfrm>
          <a:prstGeom prst="rect">
            <a:avLst/>
          </a:prstGeom>
        </p:spPr>
        <p:txBody>
          <a:bodyPr anchor="t" rtlCol="false" tIns="0" lIns="0" bIns="0" rIns="0">
            <a:spAutoFit/>
          </a:bodyPr>
          <a:lstStyle/>
          <a:p>
            <a:pPr algn="l">
              <a:lnSpc>
                <a:spcPts val="4523"/>
              </a:lnSpc>
            </a:pPr>
            <a:r>
              <a:rPr lang="en-US" sz="3230" b="true">
                <a:solidFill>
                  <a:srgbClr val="FBF9F1"/>
                </a:solidFill>
                <a:latin typeface="Montaser Arabic Bold"/>
                <a:ea typeface="Montaser Arabic Bold"/>
                <a:cs typeface="Montaser Arabic Bold"/>
                <a:sym typeface="Montaser Arabic Bold"/>
              </a:rPr>
              <a:t>c. Tần suất mua sắm của khách hàng theo giới tính từng tháng (theo năm)</a:t>
            </a:r>
          </a:p>
        </p:txBody>
      </p:sp>
      <p:sp>
        <p:nvSpPr>
          <p:cNvPr name="TextBox 19" id="19"/>
          <p:cNvSpPr txBox="true"/>
          <p:nvPr/>
        </p:nvSpPr>
        <p:spPr>
          <a:xfrm rot="0">
            <a:off x="641054" y="2225661"/>
            <a:ext cx="1942767" cy="472179"/>
          </a:xfrm>
          <a:prstGeom prst="rect">
            <a:avLst/>
          </a:prstGeom>
        </p:spPr>
        <p:txBody>
          <a:bodyPr anchor="t" rtlCol="false" tIns="0" lIns="0" bIns="0" rIns="0">
            <a:spAutoFit/>
          </a:bodyPr>
          <a:lstStyle/>
          <a:p>
            <a:pPr algn="ctr">
              <a:lnSpc>
                <a:spcPts val="3899"/>
              </a:lnSpc>
            </a:pPr>
            <a:r>
              <a:rPr lang="en-US" sz="2785" b="true">
                <a:solidFill>
                  <a:srgbClr val="000000"/>
                </a:solidFill>
                <a:latin typeface="Montaser Arabic Bold"/>
                <a:ea typeface="Montaser Arabic Bold"/>
                <a:cs typeface="Montaser Arabic Bold"/>
                <a:sym typeface="Montaser Arabic Bold"/>
              </a:rPr>
              <a:t>Output:</a:t>
            </a:r>
          </a:p>
        </p:txBody>
      </p:sp>
      <p:sp>
        <p:nvSpPr>
          <p:cNvPr name="TextBox 20" id="20"/>
          <p:cNvSpPr txBox="true"/>
          <p:nvPr/>
        </p:nvSpPr>
        <p:spPr>
          <a:xfrm rot="0">
            <a:off x="7697179" y="2208132"/>
            <a:ext cx="10055346" cy="7221809"/>
          </a:xfrm>
          <a:prstGeom prst="rect">
            <a:avLst/>
          </a:prstGeom>
        </p:spPr>
        <p:txBody>
          <a:bodyPr anchor="t" rtlCol="false" tIns="0" lIns="0" bIns="0" rIns="0">
            <a:spAutoFit/>
          </a:bodyPr>
          <a:lstStyle/>
          <a:p>
            <a:pPr algn="just">
              <a:lnSpc>
                <a:spcPts val="3572"/>
              </a:lnSpc>
            </a:pPr>
            <a:r>
              <a:rPr lang="en-US" sz="2551" b="true">
                <a:solidFill>
                  <a:srgbClr val="1848A0"/>
                </a:solidFill>
                <a:latin typeface="Montaser Arabic Bold"/>
                <a:ea typeface="Montaser Arabic Bold"/>
                <a:cs typeface="Montaser Arabic Bold"/>
                <a:sym typeface="Montaser Arabic Bold"/>
              </a:rPr>
              <a:t>→ Qua Output trên, ta thấy rằng:</a:t>
            </a:r>
          </a:p>
          <a:p>
            <a:pPr algn="just">
              <a:lnSpc>
                <a:spcPts val="3852"/>
              </a:lnSpc>
            </a:pPr>
            <a:r>
              <a:rPr lang="en-US" sz="2751" b="true">
                <a:solidFill>
                  <a:srgbClr val="8C2E2E"/>
                </a:solidFill>
                <a:latin typeface="Montaser Arabic Bold"/>
                <a:ea typeface="Montaser Arabic Bold"/>
                <a:cs typeface="Montaser Arabic Bold"/>
                <a:sym typeface="Montaser Arabic Bold"/>
              </a:rPr>
              <a:t>So sánh giữa Nam và Nữ:</a:t>
            </a:r>
          </a:p>
          <a:p>
            <a:pPr algn="just" marL="550938" indent="-275469" lvl="1">
              <a:lnSpc>
                <a:spcPts val="3572"/>
              </a:lnSpc>
              <a:buFont typeface="Arial"/>
              <a:buChar char="•"/>
            </a:pPr>
            <a:r>
              <a:rPr lang="en-US" sz="2551">
                <a:solidFill>
                  <a:srgbClr val="1848A0"/>
                </a:solidFill>
                <a:latin typeface="Montaser Arabic"/>
                <a:ea typeface="Montaser Arabic"/>
                <a:cs typeface="Montaser Arabic"/>
                <a:sym typeface="Montaser Arabic"/>
              </a:rPr>
              <a:t>Tần suất giao dịch của Nữ nhìn chung cao hơn Nam trong nhiều tháng, nhưng khoảng cách không đáng kể (thường chênh lệch khoảng 50–200 giao dịch mỗi tháng).</a:t>
            </a:r>
          </a:p>
          <a:p>
            <a:pPr algn="just" marL="550938" indent="-275469" lvl="1">
              <a:lnSpc>
                <a:spcPts val="3572"/>
              </a:lnSpc>
              <a:buFont typeface="Arial"/>
              <a:buChar char="•"/>
            </a:pPr>
            <a:r>
              <a:rPr lang="en-US" sz="2551">
                <a:solidFill>
                  <a:srgbClr val="1848A0"/>
                </a:solidFill>
                <a:latin typeface="Montaser Arabic"/>
                <a:ea typeface="Montaser Arabic"/>
                <a:cs typeface="Montaser Arabic"/>
                <a:sym typeface="Montaser Arabic"/>
              </a:rPr>
              <a:t>Điều này cho thấy phụ nữ có xu hướng mua sắm nhỉnh hơn một chút so với nam giới.</a:t>
            </a:r>
          </a:p>
          <a:p>
            <a:pPr algn="just">
              <a:lnSpc>
                <a:spcPts val="3852"/>
              </a:lnSpc>
            </a:pPr>
            <a:r>
              <a:rPr lang="en-US" sz="2751" b="true">
                <a:solidFill>
                  <a:srgbClr val="8C2E2E"/>
                </a:solidFill>
                <a:latin typeface="Montaser Arabic Bold"/>
                <a:ea typeface="Montaser Arabic Bold"/>
                <a:cs typeface="Montaser Arabic Bold"/>
                <a:sym typeface="Montaser Arabic Bold"/>
              </a:rPr>
              <a:t>Xu hướng theo năm:</a:t>
            </a:r>
          </a:p>
          <a:p>
            <a:pPr algn="just" marL="550938" indent="-275469" lvl="1">
              <a:lnSpc>
                <a:spcPts val="3572"/>
              </a:lnSpc>
              <a:buFont typeface="Arial"/>
              <a:buChar char="•"/>
            </a:pPr>
            <a:r>
              <a:rPr lang="en-US" sz="2551">
                <a:solidFill>
                  <a:srgbClr val="1848A0"/>
                </a:solidFill>
                <a:latin typeface="Montaser Arabic"/>
                <a:ea typeface="Montaser Arabic"/>
                <a:cs typeface="Montaser Arabic"/>
                <a:sym typeface="Montaser Arabic"/>
              </a:rPr>
              <a:t>Năm 2020 và 2021: Cả hai giới đều có xu hướng tăng nhẹ trong các tháng cuối năm, đặc biệt là tháng 11 và tháng 12, có thể do nhu cầu mua sắm cho các dịp lễ hội cuối năm (như Giáng Sinh, Tết).</a:t>
            </a:r>
          </a:p>
          <a:p>
            <a:pPr algn="just" marL="550938" indent="-275469" lvl="1">
              <a:lnSpc>
                <a:spcPts val="3572"/>
              </a:lnSpc>
              <a:buFont typeface="Arial"/>
              <a:buChar char="•"/>
            </a:pPr>
            <a:r>
              <a:rPr lang="en-US" sz="2551">
                <a:solidFill>
                  <a:srgbClr val="1848A0"/>
                </a:solidFill>
                <a:latin typeface="Montaser Arabic"/>
                <a:ea typeface="Montaser Arabic"/>
                <a:cs typeface="Montaser Arabic"/>
                <a:sym typeface="Montaser Arabic"/>
              </a:rPr>
              <a:t>Năm 2022: Số liệu cũng duy trì xu hướng cao ở các tháng đầu năm, cho thấy thói quen mua sắm liên tục được duy trì.</a:t>
            </a:r>
          </a:p>
          <a:p>
            <a:pPr algn="just">
              <a:lnSpc>
                <a:spcPts val="3572"/>
              </a:lnSpc>
            </a:pPr>
          </a:p>
        </p:txBody>
      </p:sp>
    </p:spTree>
  </p:cSld>
  <p:clrMapOvr>
    <a:masterClrMapping/>
  </p:clrMapOvr>
  <p:transition spd="fast">
    <p:circle/>
  </p:transition>
</p:sld>
</file>

<file path=ppt/slides/slide9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17123" y="9494174"/>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2602230" y="1751558"/>
            <a:ext cx="6848486" cy="0"/>
          </a:xfrm>
          <a:prstGeom prst="line">
            <a:avLst/>
          </a:prstGeom>
          <a:ln cap="flat" w="57150">
            <a:solidFill>
              <a:srgbClr val="1C53A3"/>
            </a:solidFill>
            <a:prstDash val="solid"/>
            <a:headEnd type="none" len="sm" w="sm"/>
            <a:tailEnd type="none" len="sm" w="sm"/>
          </a:ln>
        </p:spPr>
      </p:sp>
      <p:grpSp>
        <p:nvGrpSpPr>
          <p:cNvPr name="Group 5" id="5"/>
          <p:cNvGrpSpPr/>
          <p:nvPr/>
        </p:nvGrpSpPr>
        <p:grpSpPr>
          <a:xfrm rot="-5400000">
            <a:off x="7468726" y="-7003659"/>
            <a:ext cx="1693766" cy="16144450"/>
            <a:chOff x="0" y="0"/>
            <a:chExt cx="446095" cy="4252036"/>
          </a:xfrm>
        </p:grpSpPr>
        <p:sp>
          <p:nvSpPr>
            <p:cNvPr name="Freeform 6" id="6"/>
            <p:cNvSpPr/>
            <p:nvPr/>
          </p:nvSpPr>
          <p:spPr>
            <a:xfrm flipH="false" flipV="false" rot="0">
              <a:off x="0" y="0"/>
              <a:ext cx="446095" cy="4252036"/>
            </a:xfrm>
            <a:custGeom>
              <a:avLst/>
              <a:gdLst/>
              <a:ahLst/>
              <a:cxnLst/>
              <a:rect r="r" b="b" t="t" l="l"/>
              <a:pathLst>
                <a:path h="4252036" w="446095">
                  <a:moveTo>
                    <a:pt x="0" y="0"/>
                  </a:moveTo>
                  <a:lnTo>
                    <a:pt x="446095" y="0"/>
                  </a:lnTo>
                  <a:lnTo>
                    <a:pt x="446095" y="4252036"/>
                  </a:lnTo>
                  <a:lnTo>
                    <a:pt x="0" y="4252036"/>
                  </a:lnTo>
                  <a:close/>
                </a:path>
              </a:pathLst>
            </a:custGeom>
            <a:solidFill>
              <a:srgbClr val="1C53A3"/>
            </a:solidFill>
          </p:spPr>
        </p:sp>
        <p:sp>
          <p:nvSpPr>
            <p:cNvPr name="TextBox 7" id="7"/>
            <p:cNvSpPr txBox="true"/>
            <p:nvPr/>
          </p:nvSpPr>
          <p:spPr>
            <a:xfrm>
              <a:off x="0" y="-38100"/>
              <a:ext cx="446095" cy="4290136"/>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593738" y="514406"/>
            <a:ext cx="425574" cy="330940"/>
            <a:chOff x="0" y="0"/>
            <a:chExt cx="812800" cy="632061"/>
          </a:xfrm>
        </p:grpSpPr>
        <p:sp>
          <p:nvSpPr>
            <p:cNvPr name="Freeform 9" id="9"/>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A6B9DD"/>
            </a:solidFill>
          </p:spPr>
        </p:sp>
        <p:sp>
          <p:nvSpPr>
            <p:cNvPr name="TextBox 10" id="10"/>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Freeform 11" id="11"/>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9144000" y="9494174"/>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5400000">
            <a:off x="16966250" y="-1776418"/>
            <a:ext cx="3691868" cy="3691868"/>
          </a:xfrm>
          <a:custGeom>
            <a:avLst/>
            <a:gdLst/>
            <a:ahLst/>
            <a:cxnLst/>
            <a:rect r="r" b="b" t="t" l="l"/>
            <a:pathLst>
              <a:path h="3691868" w="3691868">
                <a:moveTo>
                  <a:pt x="0" y="0"/>
                </a:moveTo>
                <a:lnTo>
                  <a:pt x="3691867" y="0"/>
                </a:lnTo>
                <a:lnTo>
                  <a:pt x="3691867" y="3691868"/>
                </a:lnTo>
                <a:lnTo>
                  <a:pt x="0" y="3691868"/>
                </a:lnTo>
                <a:lnTo>
                  <a:pt x="0" y="0"/>
                </a:lnTo>
                <a:close/>
              </a:path>
            </a:pathLst>
          </a:custGeom>
          <a:blipFill>
            <a:blip r:embed="rId6">
              <a:alphaModFix amt="61000"/>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5400000">
            <a:off x="17562558" y="1915450"/>
            <a:ext cx="647477" cy="647477"/>
          </a:xfrm>
          <a:custGeom>
            <a:avLst/>
            <a:gdLst/>
            <a:ahLst/>
            <a:cxnLst/>
            <a:rect r="r" b="b" t="t" l="l"/>
            <a:pathLst>
              <a:path h="647477" w="647477">
                <a:moveTo>
                  <a:pt x="0" y="0"/>
                </a:moveTo>
                <a:lnTo>
                  <a:pt x="647477" y="0"/>
                </a:lnTo>
                <a:lnTo>
                  <a:pt x="647477" y="647476"/>
                </a:lnTo>
                <a:lnTo>
                  <a:pt x="0" y="647476"/>
                </a:lnTo>
                <a:lnTo>
                  <a:pt x="0" y="0"/>
                </a:lnTo>
                <a:close/>
              </a:path>
            </a:pathLst>
          </a:custGeom>
          <a:blipFill>
            <a:blip r:embed="rId6">
              <a:alphaModFix amt="64000"/>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483635" y="3771440"/>
            <a:ext cx="10419651" cy="6251791"/>
          </a:xfrm>
          <a:custGeom>
            <a:avLst/>
            <a:gdLst/>
            <a:ahLst/>
            <a:cxnLst/>
            <a:rect r="r" b="b" t="t" l="l"/>
            <a:pathLst>
              <a:path h="6251791" w="10419651">
                <a:moveTo>
                  <a:pt x="0" y="0"/>
                </a:moveTo>
                <a:lnTo>
                  <a:pt x="10419651" y="0"/>
                </a:lnTo>
                <a:lnTo>
                  <a:pt x="10419651" y="6251791"/>
                </a:lnTo>
                <a:lnTo>
                  <a:pt x="0" y="6251791"/>
                </a:lnTo>
                <a:lnTo>
                  <a:pt x="0" y="0"/>
                </a:lnTo>
                <a:close/>
              </a:path>
            </a:pathLst>
          </a:custGeom>
          <a:blipFill>
            <a:blip r:embed="rId8"/>
            <a:stretch>
              <a:fillRect l="0" t="0" r="0" b="0"/>
            </a:stretch>
          </a:blipFill>
        </p:spPr>
      </p:sp>
      <p:sp>
        <p:nvSpPr>
          <p:cNvPr name="TextBox 16" id="16"/>
          <p:cNvSpPr txBox="true"/>
          <p:nvPr/>
        </p:nvSpPr>
        <p:spPr>
          <a:xfrm rot="0">
            <a:off x="1200687" y="411496"/>
            <a:ext cx="12459583" cy="452592"/>
          </a:xfrm>
          <a:prstGeom prst="rect">
            <a:avLst/>
          </a:prstGeom>
        </p:spPr>
        <p:txBody>
          <a:bodyPr anchor="t" rtlCol="false" tIns="0" lIns="0" bIns="0" rIns="0">
            <a:spAutoFit/>
          </a:bodyPr>
          <a:lstStyle/>
          <a:p>
            <a:pPr algn="l" marL="0" indent="0" lvl="0">
              <a:lnSpc>
                <a:spcPts val="3728"/>
              </a:lnSpc>
              <a:spcBef>
                <a:spcPct val="0"/>
              </a:spcBef>
            </a:pPr>
            <a:r>
              <a:rPr lang="en-US" b="true" sz="2701">
                <a:solidFill>
                  <a:srgbClr val="C5D9F3"/>
                </a:solidFill>
                <a:latin typeface="Montaser Arabic Bold"/>
                <a:ea typeface="Montaser Arabic Bold"/>
                <a:cs typeface="Montaser Arabic Bold"/>
                <a:sym typeface="Montaser Arabic Bold"/>
              </a:rPr>
              <a:t>3.2.4 TẦN SUẤT MUA SẮM CỦA KHÁCH HÀNG THEO GIỚI TÍNH</a:t>
            </a:r>
          </a:p>
        </p:txBody>
      </p:sp>
      <p:sp>
        <p:nvSpPr>
          <p:cNvPr name="TextBox 17" id="17"/>
          <p:cNvSpPr txBox="true"/>
          <p:nvPr/>
        </p:nvSpPr>
        <p:spPr>
          <a:xfrm rot="0">
            <a:off x="2262289" y="806938"/>
            <a:ext cx="12249779" cy="1011404"/>
          </a:xfrm>
          <a:prstGeom prst="rect">
            <a:avLst/>
          </a:prstGeom>
        </p:spPr>
        <p:txBody>
          <a:bodyPr anchor="t" rtlCol="false" tIns="0" lIns="0" bIns="0" rIns="0">
            <a:spAutoFit/>
          </a:bodyPr>
          <a:lstStyle/>
          <a:p>
            <a:pPr algn="l">
              <a:lnSpc>
                <a:spcPts val="4103"/>
              </a:lnSpc>
            </a:pPr>
            <a:r>
              <a:rPr lang="en-US" sz="2930" b="true">
                <a:solidFill>
                  <a:srgbClr val="FBF9F1"/>
                </a:solidFill>
                <a:latin typeface="Montaser Arabic Bold"/>
                <a:ea typeface="Montaser Arabic Bold"/>
                <a:cs typeface="Montaser Arabic Bold"/>
                <a:sym typeface="Montaser Arabic Bold"/>
              </a:rPr>
              <a:t>d. Biểu đồ thể hiện Tần suất mua sắm của khách hàng theo giới tính từng tháng (theo năm)</a:t>
            </a:r>
          </a:p>
        </p:txBody>
      </p:sp>
      <p:sp>
        <p:nvSpPr>
          <p:cNvPr name="TextBox 18" id="18"/>
          <p:cNvSpPr txBox="true"/>
          <p:nvPr/>
        </p:nvSpPr>
        <p:spPr>
          <a:xfrm rot="0">
            <a:off x="483635" y="2032872"/>
            <a:ext cx="15208092" cy="1887560"/>
          </a:xfrm>
          <a:prstGeom prst="rect">
            <a:avLst/>
          </a:prstGeom>
        </p:spPr>
        <p:txBody>
          <a:bodyPr anchor="t" rtlCol="false" tIns="0" lIns="0" bIns="0" rIns="0">
            <a:spAutoFit/>
          </a:bodyPr>
          <a:lstStyle/>
          <a:p>
            <a:pPr algn="just">
              <a:lnSpc>
                <a:spcPts val="3061"/>
              </a:lnSpc>
            </a:pPr>
            <a:r>
              <a:rPr lang="en-US" sz="2186" b="true">
                <a:solidFill>
                  <a:srgbClr val="5D687C"/>
                </a:solidFill>
                <a:latin typeface="Montaser Arabic Bold"/>
                <a:ea typeface="Montaser Arabic Bold"/>
                <a:cs typeface="Montaser Arabic Bold"/>
                <a:sym typeface="Montaser Arabic Bold"/>
              </a:rPr>
              <a:t>Mục tiêu: </a:t>
            </a:r>
          </a:p>
          <a:p>
            <a:pPr algn="just">
              <a:lnSpc>
                <a:spcPts val="3061"/>
              </a:lnSpc>
            </a:pPr>
            <a:r>
              <a:rPr lang="en-US" sz="2186">
                <a:solidFill>
                  <a:srgbClr val="5D687C"/>
                </a:solidFill>
                <a:latin typeface="Montaser Arabic"/>
                <a:ea typeface="Montaser Arabic"/>
                <a:cs typeface="Montaser Arabic"/>
                <a:sym typeface="Montaser Arabic"/>
              </a:rPr>
              <a:t>Biểu đồ này sẽ cung cấp cái nhìn tổng quan về tần suất mua sắm của khách hàng theo giới tính từng tháng (theo năm). Qua đó hỗ trợ phân tích hành vi khách hàng, so sánh giữa giới tính, và lập kế hoạch chiến lược kinh doanh, tiếp thị hiệu quả hơn.</a:t>
            </a:r>
          </a:p>
          <a:p>
            <a:pPr algn="just">
              <a:lnSpc>
                <a:spcPts val="3061"/>
              </a:lnSpc>
            </a:pPr>
          </a:p>
        </p:txBody>
      </p:sp>
      <p:sp>
        <p:nvSpPr>
          <p:cNvPr name="TextBox 19" id="19"/>
          <p:cNvSpPr txBox="true"/>
          <p:nvPr/>
        </p:nvSpPr>
        <p:spPr>
          <a:xfrm rot="0">
            <a:off x="11112123" y="3797271"/>
            <a:ext cx="6799891" cy="5840774"/>
          </a:xfrm>
          <a:prstGeom prst="rect">
            <a:avLst/>
          </a:prstGeom>
        </p:spPr>
        <p:txBody>
          <a:bodyPr anchor="t" rtlCol="false" tIns="0" lIns="0" bIns="0" rIns="0">
            <a:spAutoFit/>
          </a:bodyPr>
          <a:lstStyle/>
          <a:p>
            <a:pPr algn="just">
              <a:lnSpc>
                <a:spcPts val="3567"/>
              </a:lnSpc>
            </a:pPr>
            <a:r>
              <a:rPr lang="en-US" sz="2548">
                <a:solidFill>
                  <a:srgbClr val="184C99"/>
                </a:solidFill>
                <a:latin typeface="Montaser Arabic"/>
                <a:ea typeface="Montaser Arabic"/>
                <a:cs typeface="Montaser Arabic"/>
                <a:sym typeface="Montaser Arabic"/>
              </a:rPr>
              <a:t>→ Qua Biểu đồ trên, ta thấy rằng:</a:t>
            </a:r>
          </a:p>
          <a:p>
            <a:pPr algn="just">
              <a:lnSpc>
                <a:spcPts val="3847"/>
              </a:lnSpc>
            </a:pPr>
            <a:r>
              <a:rPr lang="en-US" b="true" sz="2748">
                <a:solidFill>
                  <a:srgbClr val="8C2E2E"/>
                </a:solidFill>
                <a:latin typeface="Montaser Arabic Bold"/>
                <a:ea typeface="Montaser Arabic Bold"/>
                <a:cs typeface="Montaser Arabic Bold"/>
                <a:sym typeface="Montaser Arabic Bold"/>
              </a:rPr>
              <a:t>Xu hướng chung:</a:t>
            </a:r>
          </a:p>
          <a:p>
            <a:pPr algn="just" marL="550171" indent="-275085" lvl="1">
              <a:lnSpc>
                <a:spcPts val="3567"/>
              </a:lnSpc>
              <a:buFont typeface="Arial"/>
              <a:buChar char="•"/>
            </a:pPr>
            <a:r>
              <a:rPr lang="en-US" sz="2548">
                <a:solidFill>
                  <a:srgbClr val="184C99"/>
                </a:solidFill>
                <a:latin typeface="Montaser Arabic"/>
                <a:ea typeface="Montaser Arabic"/>
                <a:cs typeface="Montaser Arabic"/>
                <a:sym typeface="Montaser Arabic"/>
              </a:rPr>
              <a:t>Tần suất mua sắm ổn định qua các tháng và năm từ 2020 đến 2022, điều này cho thấy hành vi mua sắm của khách hàng nước ngoài duy trì mức độ nhất quán.</a:t>
            </a:r>
          </a:p>
          <a:p>
            <a:pPr algn="just" marL="550171" indent="-275085" lvl="1">
              <a:lnSpc>
                <a:spcPts val="3567"/>
              </a:lnSpc>
              <a:buFont typeface="Arial"/>
              <a:buChar char="•"/>
            </a:pPr>
            <a:r>
              <a:rPr lang="en-US" sz="2548">
                <a:solidFill>
                  <a:srgbClr val="184C99"/>
                </a:solidFill>
                <a:latin typeface="Montaser Arabic"/>
                <a:ea typeface="Montaser Arabic"/>
                <a:cs typeface="Montaser Arabic"/>
                <a:sym typeface="Montaser Arabic"/>
              </a:rPr>
              <a:t>Năm 2023: Sự sụt giảm đáng kể vào tháng 9 và không có dữ liệu vào tháng 10 đến 12, có thể do thiếu dữ liệu hoặc thay đổi xu hướng mua sắm (như sự dịch chuyển sang các kênh mua sắm khác hoặc biến động kinh tế).</a:t>
            </a:r>
          </a:p>
        </p:txBody>
      </p:sp>
    </p:spTree>
  </p:cSld>
  <p:clrMapOvr>
    <a:masterClrMapping/>
  </p:clrMapOvr>
  <p:transition spd="fast">
    <p:circle/>
  </p:transition>
</p:sld>
</file>

<file path=ppt/slides/slide9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17123" y="9494174"/>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2602230" y="1751558"/>
            <a:ext cx="6848486" cy="0"/>
          </a:xfrm>
          <a:prstGeom prst="line">
            <a:avLst/>
          </a:prstGeom>
          <a:ln cap="flat" w="57150">
            <a:solidFill>
              <a:srgbClr val="1C53A3"/>
            </a:solidFill>
            <a:prstDash val="solid"/>
            <a:headEnd type="none" len="sm" w="sm"/>
            <a:tailEnd type="none" len="sm" w="sm"/>
          </a:ln>
        </p:spPr>
      </p:sp>
      <p:grpSp>
        <p:nvGrpSpPr>
          <p:cNvPr name="Group 5" id="5"/>
          <p:cNvGrpSpPr/>
          <p:nvPr/>
        </p:nvGrpSpPr>
        <p:grpSpPr>
          <a:xfrm rot="-5400000">
            <a:off x="7468726" y="-7003659"/>
            <a:ext cx="1693766" cy="16144450"/>
            <a:chOff x="0" y="0"/>
            <a:chExt cx="446095" cy="4252036"/>
          </a:xfrm>
        </p:grpSpPr>
        <p:sp>
          <p:nvSpPr>
            <p:cNvPr name="Freeform 6" id="6"/>
            <p:cNvSpPr/>
            <p:nvPr/>
          </p:nvSpPr>
          <p:spPr>
            <a:xfrm flipH="false" flipV="false" rot="0">
              <a:off x="0" y="0"/>
              <a:ext cx="446095" cy="4252036"/>
            </a:xfrm>
            <a:custGeom>
              <a:avLst/>
              <a:gdLst/>
              <a:ahLst/>
              <a:cxnLst/>
              <a:rect r="r" b="b" t="t" l="l"/>
              <a:pathLst>
                <a:path h="4252036" w="446095">
                  <a:moveTo>
                    <a:pt x="0" y="0"/>
                  </a:moveTo>
                  <a:lnTo>
                    <a:pt x="446095" y="0"/>
                  </a:lnTo>
                  <a:lnTo>
                    <a:pt x="446095" y="4252036"/>
                  </a:lnTo>
                  <a:lnTo>
                    <a:pt x="0" y="4252036"/>
                  </a:lnTo>
                  <a:close/>
                </a:path>
              </a:pathLst>
            </a:custGeom>
            <a:solidFill>
              <a:srgbClr val="1C53A3"/>
            </a:solidFill>
          </p:spPr>
        </p:sp>
        <p:sp>
          <p:nvSpPr>
            <p:cNvPr name="TextBox 7" id="7"/>
            <p:cNvSpPr txBox="true"/>
            <p:nvPr/>
          </p:nvSpPr>
          <p:spPr>
            <a:xfrm>
              <a:off x="0" y="-38100"/>
              <a:ext cx="446095" cy="4290136"/>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593738" y="514406"/>
            <a:ext cx="425574" cy="330940"/>
            <a:chOff x="0" y="0"/>
            <a:chExt cx="812800" cy="632061"/>
          </a:xfrm>
        </p:grpSpPr>
        <p:sp>
          <p:nvSpPr>
            <p:cNvPr name="Freeform 9" id="9"/>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A6B9DD"/>
            </a:solidFill>
          </p:spPr>
        </p:sp>
        <p:sp>
          <p:nvSpPr>
            <p:cNvPr name="TextBox 10" id="10"/>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Freeform 11" id="11"/>
          <p:cNvSpPr/>
          <p:nvPr/>
        </p:nvSpPr>
        <p:spPr>
          <a:xfrm flipH="false" flipV="false" rot="0">
            <a:off x="7697179" y="2490326"/>
            <a:ext cx="854383" cy="994915"/>
          </a:xfrm>
          <a:custGeom>
            <a:avLst/>
            <a:gdLst/>
            <a:ahLst/>
            <a:cxnLst/>
            <a:rect r="r" b="b" t="t" l="l"/>
            <a:pathLst>
              <a:path h="994915" w="854383">
                <a:moveTo>
                  <a:pt x="0" y="0"/>
                </a:moveTo>
                <a:lnTo>
                  <a:pt x="854383" y="0"/>
                </a:lnTo>
                <a:lnTo>
                  <a:pt x="854383" y="994915"/>
                </a:lnTo>
                <a:lnTo>
                  <a:pt x="0" y="994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7697179" y="9056854"/>
            <a:ext cx="908654" cy="1058113"/>
          </a:xfrm>
          <a:custGeom>
            <a:avLst/>
            <a:gdLst/>
            <a:ahLst/>
            <a:cxnLst/>
            <a:rect r="r" b="b" t="t" l="l"/>
            <a:pathLst>
              <a:path h="1058113" w="908654">
                <a:moveTo>
                  <a:pt x="0" y="0"/>
                </a:moveTo>
                <a:lnTo>
                  <a:pt x="908654" y="0"/>
                </a:lnTo>
                <a:lnTo>
                  <a:pt x="908654" y="1058112"/>
                </a:lnTo>
                <a:lnTo>
                  <a:pt x="0" y="10581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5400000">
            <a:off x="16638635" y="8016094"/>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6">
              <a:alphaModFix amt="61000"/>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5400000">
            <a:off x="15740358" y="8799914"/>
            <a:ext cx="647477" cy="647477"/>
          </a:xfrm>
          <a:custGeom>
            <a:avLst/>
            <a:gdLst/>
            <a:ahLst/>
            <a:cxnLst/>
            <a:rect r="r" b="b" t="t" l="l"/>
            <a:pathLst>
              <a:path h="647477" w="647477">
                <a:moveTo>
                  <a:pt x="0" y="0"/>
                </a:moveTo>
                <a:lnTo>
                  <a:pt x="647477" y="0"/>
                </a:lnTo>
                <a:lnTo>
                  <a:pt x="647477" y="647477"/>
                </a:lnTo>
                <a:lnTo>
                  <a:pt x="0" y="647477"/>
                </a:lnTo>
                <a:lnTo>
                  <a:pt x="0" y="0"/>
                </a:lnTo>
                <a:close/>
              </a:path>
            </a:pathLst>
          </a:custGeom>
          <a:blipFill>
            <a:blip r:embed="rId6">
              <a:alphaModFix amt="64000"/>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319522" y="2987783"/>
            <a:ext cx="8699214" cy="5219528"/>
          </a:xfrm>
          <a:custGeom>
            <a:avLst/>
            <a:gdLst/>
            <a:ahLst/>
            <a:cxnLst/>
            <a:rect r="r" b="b" t="t" l="l"/>
            <a:pathLst>
              <a:path h="5219528" w="8699214">
                <a:moveTo>
                  <a:pt x="0" y="0"/>
                </a:moveTo>
                <a:lnTo>
                  <a:pt x="8699214" y="0"/>
                </a:lnTo>
                <a:lnTo>
                  <a:pt x="8699214" y="5219529"/>
                </a:lnTo>
                <a:lnTo>
                  <a:pt x="0" y="5219529"/>
                </a:lnTo>
                <a:lnTo>
                  <a:pt x="0" y="0"/>
                </a:lnTo>
                <a:close/>
              </a:path>
            </a:pathLst>
          </a:custGeom>
          <a:blipFill>
            <a:blip r:embed="rId8"/>
            <a:stretch>
              <a:fillRect l="0" t="0" r="0" b="0"/>
            </a:stretch>
          </a:blipFill>
        </p:spPr>
      </p:sp>
      <p:sp>
        <p:nvSpPr>
          <p:cNvPr name="TextBox 16" id="16"/>
          <p:cNvSpPr txBox="true"/>
          <p:nvPr/>
        </p:nvSpPr>
        <p:spPr>
          <a:xfrm rot="0">
            <a:off x="1200687" y="411496"/>
            <a:ext cx="12459583" cy="452592"/>
          </a:xfrm>
          <a:prstGeom prst="rect">
            <a:avLst/>
          </a:prstGeom>
        </p:spPr>
        <p:txBody>
          <a:bodyPr anchor="t" rtlCol="false" tIns="0" lIns="0" bIns="0" rIns="0">
            <a:spAutoFit/>
          </a:bodyPr>
          <a:lstStyle/>
          <a:p>
            <a:pPr algn="l" marL="0" indent="0" lvl="0">
              <a:lnSpc>
                <a:spcPts val="3728"/>
              </a:lnSpc>
              <a:spcBef>
                <a:spcPct val="0"/>
              </a:spcBef>
            </a:pPr>
            <a:r>
              <a:rPr lang="en-US" b="true" sz="2701">
                <a:solidFill>
                  <a:srgbClr val="C5D9F3"/>
                </a:solidFill>
                <a:latin typeface="Montaser Arabic Bold"/>
                <a:ea typeface="Montaser Arabic Bold"/>
                <a:cs typeface="Montaser Arabic Bold"/>
                <a:sym typeface="Montaser Arabic Bold"/>
              </a:rPr>
              <a:t>3.2.4 TẦN SUẤT MUA SẮM CỦA KHÁCH HÀNG THEO GIỚI TÍNH</a:t>
            </a:r>
          </a:p>
        </p:txBody>
      </p:sp>
      <p:sp>
        <p:nvSpPr>
          <p:cNvPr name="TextBox 17" id="17"/>
          <p:cNvSpPr txBox="true"/>
          <p:nvPr/>
        </p:nvSpPr>
        <p:spPr>
          <a:xfrm rot="0">
            <a:off x="2262289" y="806938"/>
            <a:ext cx="12249779" cy="1011404"/>
          </a:xfrm>
          <a:prstGeom prst="rect">
            <a:avLst/>
          </a:prstGeom>
        </p:spPr>
        <p:txBody>
          <a:bodyPr anchor="t" rtlCol="false" tIns="0" lIns="0" bIns="0" rIns="0">
            <a:spAutoFit/>
          </a:bodyPr>
          <a:lstStyle/>
          <a:p>
            <a:pPr algn="l">
              <a:lnSpc>
                <a:spcPts val="4103"/>
              </a:lnSpc>
            </a:pPr>
            <a:r>
              <a:rPr lang="en-US" sz="2930" b="true">
                <a:solidFill>
                  <a:srgbClr val="FBF9F1"/>
                </a:solidFill>
                <a:latin typeface="Montaser Arabic Bold"/>
                <a:ea typeface="Montaser Arabic Bold"/>
                <a:cs typeface="Montaser Arabic Bold"/>
                <a:sym typeface="Montaser Arabic Bold"/>
              </a:rPr>
              <a:t>d. Biểu đồ thể hiện Tần suất mua sắm của khách hàng theo giới tính từng tháng (theo năm)</a:t>
            </a:r>
          </a:p>
        </p:txBody>
      </p:sp>
      <p:sp>
        <p:nvSpPr>
          <p:cNvPr name="TextBox 18" id="18"/>
          <p:cNvSpPr txBox="true"/>
          <p:nvPr/>
        </p:nvSpPr>
        <p:spPr>
          <a:xfrm rot="0">
            <a:off x="319522" y="2225661"/>
            <a:ext cx="1942767" cy="472179"/>
          </a:xfrm>
          <a:prstGeom prst="rect">
            <a:avLst/>
          </a:prstGeom>
        </p:spPr>
        <p:txBody>
          <a:bodyPr anchor="t" rtlCol="false" tIns="0" lIns="0" bIns="0" rIns="0">
            <a:spAutoFit/>
          </a:bodyPr>
          <a:lstStyle/>
          <a:p>
            <a:pPr algn="ctr">
              <a:lnSpc>
                <a:spcPts val="3899"/>
              </a:lnSpc>
            </a:pPr>
            <a:r>
              <a:rPr lang="en-US" sz="2785" b="true">
                <a:solidFill>
                  <a:srgbClr val="000000"/>
                </a:solidFill>
                <a:latin typeface="Montaser Arabic Bold"/>
                <a:ea typeface="Montaser Arabic Bold"/>
                <a:cs typeface="Montaser Arabic Bold"/>
                <a:sym typeface="Montaser Arabic Bold"/>
              </a:rPr>
              <a:t>Output:</a:t>
            </a:r>
          </a:p>
        </p:txBody>
      </p:sp>
      <p:sp>
        <p:nvSpPr>
          <p:cNvPr name="AutoShape 19" id="19"/>
          <p:cNvSpPr/>
          <p:nvPr/>
        </p:nvSpPr>
        <p:spPr>
          <a:xfrm flipV="true">
            <a:off x="9336173" y="2083413"/>
            <a:ext cx="0" cy="7410762"/>
          </a:xfrm>
          <a:prstGeom prst="line">
            <a:avLst/>
          </a:prstGeom>
          <a:ln cap="flat" w="38100">
            <a:solidFill>
              <a:srgbClr val="A6B9DD"/>
            </a:solidFill>
            <a:prstDash val="solid"/>
            <a:headEnd type="none" len="sm" w="sm"/>
            <a:tailEnd type="none" len="sm" w="sm"/>
          </a:ln>
        </p:spPr>
      </p:sp>
      <p:sp>
        <p:nvSpPr>
          <p:cNvPr name="TextBox 20" id="20"/>
          <p:cNvSpPr txBox="true"/>
          <p:nvPr/>
        </p:nvSpPr>
        <p:spPr>
          <a:xfrm rot="0">
            <a:off x="9450716" y="2176794"/>
            <a:ext cx="8529710" cy="7685234"/>
          </a:xfrm>
          <a:prstGeom prst="rect">
            <a:avLst/>
          </a:prstGeom>
        </p:spPr>
        <p:txBody>
          <a:bodyPr anchor="t" rtlCol="false" tIns="0" lIns="0" bIns="0" rIns="0">
            <a:spAutoFit/>
          </a:bodyPr>
          <a:lstStyle/>
          <a:p>
            <a:pPr algn="just">
              <a:lnSpc>
                <a:spcPts val="3201"/>
              </a:lnSpc>
            </a:pPr>
            <a:r>
              <a:rPr lang="en-US" sz="2286" b="true">
                <a:solidFill>
                  <a:srgbClr val="1848A0"/>
                </a:solidFill>
                <a:latin typeface="Montaser Arabic Bold"/>
                <a:ea typeface="Montaser Arabic Bold"/>
                <a:cs typeface="Montaser Arabic Bold"/>
                <a:sym typeface="Montaser Arabic Bold"/>
              </a:rPr>
              <a:t>→ Qua Biểu đồ trên, ta thấy rằng:</a:t>
            </a:r>
          </a:p>
          <a:p>
            <a:pPr algn="just">
              <a:lnSpc>
                <a:spcPts val="3475"/>
              </a:lnSpc>
            </a:pPr>
            <a:r>
              <a:rPr lang="en-US" sz="2482" b="true">
                <a:solidFill>
                  <a:srgbClr val="8C2E2E"/>
                </a:solidFill>
                <a:latin typeface="Montaser Arabic Bold"/>
                <a:ea typeface="Montaser Arabic Bold"/>
                <a:cs typeface="Montaser Arabic Bold"/>
                <a:sym typeface="Montaser Arabic Bold"/>
              </a:rPr>
              <a:t>Mùa cao điểm mua sắm:</a:t>
            </a:r>
          </a:p>
          <a:p>
            <a:pPr algn="just" marL="493740" indent="-246870" lvl="1">
              <a:lnSpc>
                <a:spcPts val="3201"/>
              </a:lnSpc>
              <a:buFont typeface="Arial"/>
              <a:buChar char="•"/>
            </a:pPr>
            <a:r>
              <a:rPr lang="en-US" sz="2286">
                <a:solidFill>
                  <a:srgbClr val="1848A0"/>
                </a:solidFill>
                <a:latin typeface="Montaser Arabic"/>
                <a:ea typeface="Montaser Arabic"/>
                <a:cs typeface="Montaser Arabic"/>
                <a:sym typeface="Montaser Arabic"/>
              </a:rPr>
              <a:t>Đầu năm (tháng 1-2): Có sự tăng trưởng đáng kể, có thể liên quan đến các sự kiện như Năm mới (New Year) và các đợt giảm giá đầu năm.</a:t>
            </a:r>
          </a:p>
          <a:p>
            <a:pPr algn="just" marL="493740" indent="-246870" lvl="1">
              <a:lnSpc>
                <a:spcPts val="3201"/>
              </a:lnSpc>
              <a:buFont typeface="Arial"/>
              <a:buChar char="•"/>
            </a:pPr>
            <a:r>
              <a:rPr lang="en-US" sz="2286">
                <a:solidFill>
                  <a:srgbClr val="1848A0"/>
                </a:solidFill>
                <a:latin typeface="Montaser Arabic"/>
                <a:ea typeface="Montaser Arabic"/>
                <a:cs typeface="Montaser Arabic"/>
                <a:sym typeface="Montaser Arabic"/>
              </a:rPr>
              <a:t>Giữa năm (tháng 4-8): Thời kỳ mua sắm ổn định, có thể do các sự kiện như Black Friday Summer Sales, Back-to-School Sales.</a:t>
            </a:r>
          </a:p>
          <a:p>
            <a:pPr algn="just" marL="493740" indent="-246870" lvl="1">
              <a:lnSpc>
                <a:spcPts val="3201"/>
              </a:lnSpc>
              <a:buFont typeface="Arial"/>
              <a:buChar char="•"/>
            </a:pPr>
            <a:r>
              <a:rPr lang="en-US" sz="2286">
                <a:solidFill>
                  <a:srgbClr val="1848A0"/>
                </a:solidFill>
                <a:latin typeface="Montaser Arabic"/>
                <a:ea typeface="Montaser Arabic"/>
                <a:cs typeface="Montaser Arabic"/>
                <a:sym typeface="Montaser Arabic"/>
              </a:rPr>
              <a:t>Cuối năm (tháng 10-12): Đây thường là mùa mua sắm cao điểm toàn cầu với các sự kiện như Black Friday, Cyber Monday, Giáng Sinh (Christmas).</a:t>
            </a:r>
          </a:p>
          <a:p>
            <a:pPr algn="just">
              <a:lnSpc>
                <a:spcPts val="3475"/>
              </a:lnSpc>
            </a:pPr>
            <a:r>
              <a:rPr lang="en-US" sz="2482" b="true">
                <a:solidFill>
                  <a:srgbClr val="8C2E2E"/>
                </a:solidFill>
                <a:latin typeface="Montaser Arabic Bold"/>
                <a:ea typeface="Montaser Arabic Bold"/>
                <a:cs typeface="Montaser Arabic Bold"/>
                <a:sym typeface="Montaser Arabic Bold"/>
              </a:rPr>
              <a:t>Sự khác biệt giới tính:</a:t>
            </a:r>
          </a:p>
          <a:p>
            <a:pPr algn="just" marL="493740" indent="-246870" lvl="1">
              <a:lnSpc>
                <a:spcPts val="3201"/>
              </a:lnSpc>
              <a:buFont typeface="Arial"/>
              <a:buChar char="•"/>
            </a:pPr>
            <a:r>
              <a:rPr lang="en-US" sz="2286">
                <a:solidFill>
                  <a:srgbClr val="1848A0"/>
                </a:solidFill>
                <a:latin typeface="Montaser Arabic"/>
                <a:ea typeface="Montaser Arabic"/>
                <a:cs typeface="Montaser Arabic"/>
                <a:sym typeface="Montaser Arabic"/>
              </a:rPr>
              <a:t>Hành vi mua sắm giữa nam giới và nữ giới tương đối giống nhau, với tần suất gần như cân bằng trong từng tháng.</a:t>
            </a:r>
          </a:p>
          <a:p>
            <a:pPr algn="just" marL="493740" indent="-246870" lvl="1">
              <a:lnSpc>
                <a:spcPts val="3201"/>
              </a:lnSpc>
              <a:buFont typeface="Arial"/>
              <a:buChar char="•"/>
            </a:pPr>
            <a:r>
              <a:rPr lang="en-US" sz="2286">
                <a:solidFill>
                  <a:srgbClr val="1848A0"/>
                </a:solidFill>
                <a:latin typeface="Montaser Arabic"/>
                <a:ea typeface="Montaser Arabic"/>
                <a:cs typeface="Montaser Arabic"/>
                <a:sym typeface="Montaser Arabic"/>
              </a:rPr>
              <a:t>Tuy nhiên, vào một số thời điểm như tháng 4-6, nữ giới có xu hướng mua sắm nhiều hơn, có thể liên quan đến nhu cầu tiêu dùng đặc biệt như mua sắm mùa hè hoặc các dịp lễ liên quan.</a:t>
            </a:r>
          </a:p>
        </p:txBody>
      </p:sp>
    </p:spTree>
  </p:cSld>
  <p:clrMapOvr>
    <a:masterClrMapping/>
  </p:clrMapOvr>
  <p:transition spd="fast">
    <p:circle/>
  </p:transition>
</p:sld>
</file>

<file path=ppt/slides/slide98.xml><?xml version="1.0" encoding="utf-8"?>
<p:sld xmlns:p="http://schemas.openxmlformats.org/presentationml/2006/main" xmlns:a="http://schemas.openxmlformats.org/drawingml/2006/main" xmlns:r="http://schemas.openxmlformats.org/officeDocument/2006/relationships">
  <p:cSld>
    <p:bg>
      <p:bgPr>
        <a:solidFill>
          <a:srgbClr val="E1EDFC"/>
        </a:solidFill>
      </p:bgPr>
    </p:bg>
    <p:spTree>
      <p:nvGrpSpPr>
        <p:cNvPr id="1" name=""/>
        <p:cNvGrpSpPr/>
        <p:nvPr/>
      </p:nvGrpSpPr>
      <p:grpSpPr>
        <a:xfrm>
          <a:off x="0" y="0"/>
          <a:ext cx="0" cy="0"/>
          <a:chOff x="0" y="0"/>
          <a:chExt cx="0" cy="0"/>
        </a:xfrm>
      </p:grpSpPr>
      <p:sp>
        <p:nvSpPr>
          <p:cNvPr name="Freeform 2" id="2"/>
          <p:cNvSpPr/>
          <p:nvPr/>
        </p:nvSpPr>
        <p:spPr>
          <a:xfrm flipH="false" flipV="false" rot="0">
            <a:off x="8716809" y="1992869"/>
            <a:ext cx="854383" cy="994915"/>
          </a:xfrm>
          <a:custGeom>
            <a:avLst/>
            <a:gdLst/>
            <a:ahLst/>
            <a:cxnLst/>
            <a:rect r="r" b="b" t="t" l="l"/>
            <a:pathLst>
              <a:path h="994915" w="854383">
                <a:moveTo>
                  <a:pt x="0" y="0"/>
                </a:moveTo>
                <a:lnTo>
                  <a:pt x="854382" y="0"/>
                </a:lnTo>
                <a:lnTo>
                  <a:pt x="854382" y="994914"/>
                </a:lnTo>
                <a:lnTo>
                  <a:pt x="0" y="9949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904471" y="9036088"/>
            <a:ext cx="908654" cy="1058113"/>
          </a:xfrm>
          <a:custGeom>
            <a:avLst/>
            <a:gdLst/>
            <a:ahLst/>
            <a:cxnLst/>
            <a:rect r="r" b="b" t="t" l="l"/>
            <a:pathLst>
              <a:path h="1058113" w="908654">
                <a:moveTo>
                  <a:pt x="0" y="0"/>
                </a:moveTo>
                <a:lnTo>
                  <a:pt x="908654" y="0"/>
                </a:lnTo>
                <a:lnTo>
                  <a:pt x="908654" y="1058113"/>
                </a:lnTo>
                <a:lnTo>
                  <a:pt x="0" y="10581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2602230" y="1751558"/>
            <a:ext cx="6848486" cy="0"/>
          </a:xfrm>
          <a:prstGeom prst="line">
            <a:avLst/>
          </a:prstGeom>
          <a:ln cap="flat" w="57150">
            <a:solidFill>
              <a:srgbClr val="1C53A3"/>
            </a:solidFill>
            <a:prstDash val="solid"/>
            <a:headEnd type="none" len="sm" w="sm"/>
            <a:tailEnd type="none" len="sm" w="sm"/>
          </a:ln>
        </p:spPr>
      </p:sp>
      <p:grpSp>
        <p:nvGrpSpPr>
          <p:cNvPr name="Group 5" id="5"/>
          <p:cNvGrpSpPr/>
          <p:nvPr/>
        </p:nvGrpSpPr>
        <p:grpSpPr>
          <a:xfrm rot="-5400000">
            <a:off x="7392683" y="-6927615"/>
            <a:ext cx="1629889" cy="15928486"/>
            <a:chOff x="0" y="0"/>
            <a:chExt cx="446095" cy="4359570"/>
          </a:xfrm>
        </p:grpSpPr>
        <p:sp>
          <p:nvSpPr>
            <p:cNvPr name="Freeform 6" id="6"/>
            <p:cNvSpPr/>
            <p:nvPr/>
          </p:nvSpPr>
          <p:spPr>
            <a:xfrm flipH="false" flipV="false" rot="0">
              <a:off x="0" y="0"/>
              <a:ext cx="446095" cy="4359570"/>
            </a:xfrm>
            <a:custGeom>
              <a:avLst/>
              <a:gdLst/>
              <a:ahLst/>
              <a:cxnLst/>
              <a:rect r="r" b="b" t="t" l="l"/>
              <a:pathLst>
                <a:path h="4359570" w="446095">
                  <a:moveTo>
                    <a:pt x="0" y="0"/>
                  </a:moveTo>
                  <a:lnTo>
                    <a:pt x="446095" y="0"/>
                  </a:lnTo>
                  <a:lnTo>
                    <a:pt x="446095" y="4359570"/>
                  </a:lnTo>
                  <a:lnTo>
                    <a:pt x="0" y="4359570"/>
                  </a:lnTo>
                  <a:close/>
                </a:path>
              </a:pathLst>
            </a:custGeom>
            <a:solidFill>
              <a:srgbClr val="1C53A3"/>
            </a:solidFill>
          </p:spPr>
        </p:sp>
        <p:sp>
          <p:nvSpPr>
            <p:cNvPr name="TextBox 7" id="7"/>
            <p:cNvSpPr txBox="true"/>
            <p:nvPr/>
          </p:nvSpPr>
          <p:spPr>
            <a:xfrm>
              <a:off x="0" y="-38100"/>
              <a:ext cx="446095" cy="439767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5400000">
            <a:off x="16638635" y="8016094"/>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4">
              <a:alphaModFix amt="61000"/>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5400000">
            <a:off x="15740358" y="8799914"/>
            <a:ext cx="647477" cy="647477"/>
          </a:xfrm>
          <a:custGeom>
            <a:avLst/>
            <a:gdLst/>
            <a:ahLst/>
            <a:cxnLst/>
            <a:rect r="r" b="b" t="t" l="l"/>
            <a:pathLst>
              <a:path h="647477" w="647477">
                <a:moveTo>
                  <a:pt x="0" y="0"/>
                </a:moveTo>
                <a:lnTo>
                  <a:pt x="647477" y="0"/>
                </a:lnTo>
                <a:lnTo>
                  <a:pt x="647477" y="647477"/>
                </a:lnTo>
                <a:lnTo>
                  <a:pt x="0" y="647477"/>
                </a:lnTo>
                <a:lnTo>
                  <a:pt x="0" y="0"/>
                </a:lnTo>
                <a:close/>
              </a:path>
            </a:pathLst>
          </a:custGeom>
          <a:blipFill>
            <a:blip r:embed="rId4">
              <a:alphaModFix amt="64000"/>
              <a:extLst>
                <a:ext uri="{96DAC541-7B7A-43D3-8B79-37D633B846F1}">
                  <asvg:svgBlip xmlns:asvg="http://schemas.microsoft.com/office/drawing/2016/SVG/main" r:embed="rId5"/>
                </a:ext>
              </a:extLst>
            </a:blip>
            <a:stretch>
              <a:fillRect l="0" t="0" r="0" b="0"/>
            </a:stretch>
          </a:blipFill>
        </p:spPr>
      </p:sp>
      <p:sp>
        <p:nvSpPr>
          <p:cNvPr name="AutoShape 10" id="10"/>
          <p:cNvSpPr/>
          <p:nvPr/>
        </p:nvSpPr>
        <p:spPr>
          <a:xfrm flipV="true">
            <a:off x="9757060" y="2296328"/>
            <a:ext cx="0" cy="7410762"/>
          </a:xfrm>
          <a:prstGeom prst="line">
            <a:avLst/>
          </a:prstGeom>
          <a:ln cap="flat" w="38100">
            <a:solidFill>
              <a:srgbClr val="C2CFE9"/>
            </a:solidFill>
            <a:prstDash val="solid"/>
            <a:headEnd type="none" len="sm" w="sm"/>
            <a:tailEnd type="none" len="sm" w="sm"/>
          </a:ln>
        </p:spPr>
      </p:sp>
      <p:sp>
        <p:nvSpPr>
          <p:cNvPr name="TextBox 11" id="11"/>
          <p:cNvSpPr txBox="true"/>
          <p:nvPr/>
        </p:nvSpPr>
        <p:spPr>
          <a:xfrm rot="0">
            <a:off x="468271" y="2341271"/>
            <a:ext cx="8982445" cy="7520757"/>
          </a:xfrm>
          <a:prstGeom prst="rect">
            <a:avLst/>
          </a:prstGeom>
        </p:spPr>
        <p:txBody>
          <a:bodyPr anchor="t" rtlCol="false" tIns="0" lIns="0" bIns="0" rIns="0">
            <a:spAutoFit/>
          </a:bodyPr>
          <a:lstStyle/>
          <a:p>
            <a:pPr algn="just">
              <a:lnSpc>
                <a:spcPts val="3370"/>
              </a:lnSpc>
            </a:pPr>
            <a:r>
              <a:rPr lang="en-US" sz="2407" b="true">
                <a:solidFill>
                  <a:srgbClr val="184C99"/>
                </a:solidFill>
                <a:latin typeface="Montaser Arabic Bold"/>
                <a:ea typeface="Montaser Arabic Bold"/>
                <a:cs typeface="Montaser Arabic Bold"/>
                <a:sym typeface="Montaser Arabic Bold"/>
              </a:rPr>
              <a:t>→ Từ đó đưa ra các chiến lược</a:t>
            </a:r>
            <a:r>
              <a:rPr lang="en-US" sz="2407">
                <a:solidFill>
                  <a:srgbClr val="184C99"/>
                </a:solidFill>
                <a:latin typeface="Montaser Arabic"/>
                <a:ea typeface="Montaser Arabic"/>
                <a:cs typeface="Montaser Arabic"/>
                <a:sym typeface="Montaser Arabic"/>
              </a:rPr>
              <a:t>:</a:t>
            </a:r>
          </a:p>
          <a:p>
            <a:pPr algn="just">
              <a:lnSpc>
                <a:spcPts val="3370"/>
              </a:lnSpc>
            </a:pPr>
            <a:r>
              <a:rPr lang="en-US" sz="2407" b="true">
                <a:solidFill>
                  <a:srgbClr val="8C2E2E"/>
                </a:solidFill>
                <a:latin typeface="Montaser Arabic Bold"/>
                <a:ea typeface="Montaser Arabic Bold"/>
                <a:cs typeface="Montaser Arabic Bold"/>
                <a:sym typeface="Montaser Arabic Bold"/>
              </a:rPr>
              <a:t>1. Tận dụng mùa mua sắm cao điểm toàn cầu:</a:t>
            </a:r>
          </a:p>
          <a:p>
            <a:pPr algn="just" marL="519714" indent="-259857" lvl="1">
              <a:lnSpc>
                <a:spcPts val="3370"/>
              </a:lnSpc>
              <a:buFont typeface="Arial"/>
              <a:buChar char="•"/>
            </a:pPr>
            <a:r>
              <a:rPr lang="en-US" sz="2407">
                <a:solidFill>
                  <a:srgbClr val="8C2E2E"/>
                </a:solidFill>
                <a:latin typeface="Montaser Arabic"/>
                <a:ea typeface="Montaser Arabic"/>
                <a:cs typeface="Montaser Arabic"/>
                <a:sym typeface="Montaser Arabic"/>
              </a:rPr>
              <a:t>Tháng 1-2 (New Year Sales):</a:t>
            </a:r>
          </a:p>
          <a:p>
            <a:pPr algn="just" marL="1039429" indent="-346476" lvl="2">
              <a:lnSpc>
                <a:spcPts val="3370"/>
              </a:lnSpc>
              <a:buFont typeface="Arial"/>
              <a:buChar char="⚬"/>
            </a:pPr>
            <a:r>
              <a:rPr lang="en-US" sz="2407">
                <a:solidFill>
                  <a:srgbClr val="184C99"/>
                </a:solidFill>
                <a:latin typeface="Montaser Arabic"/>
                <a:ea typeface="Montaser Arabic"/>
                <a:cs typeface="Montaser Arabic"/>
                <a:sym typeface="Montaser Arabic"/>
              </a:rPr>
              <a:t>Triển khai các chương trình giảm giá đầu năm như "New Year Clearance" để thu hút khách hàng.</a:t>
            </a:r>
          </a:p>
          <a:p>
            <a:pPr algn="just" marL="1039429" indent="-346476" lvl="2">
              <a:lnSpc>
                <a:spcPts val="3370"/>
              </a:lnSpc>
              <a:buFont typeface="Arial"/>
              <a:buChar char="⚬"/>
            </a:pPr>
            <a:r>
              <a:rPr lang="en-US" sz="2407">
                <a:solidFill>
                  <a:srgbClr val="184C99"/>
                </a:solidFill>
                <a:latin typeface="Montaser Arabic"/>
                <a:ea typeface="Montaser Arabic"/>
                <a:cs typeface="Montaser Arabic"/>
                <a:sym typeface="Montaser Arabic"/>
              </a:rPr>
              <a:t>Tập trung quảng bá các mặt hàng nhu yếu phẩm, thời trang và đồ gia dụng.</a:t>
            </a:r>
          </a:p>
          <a:p>
            <a:pPr algn="just" marL="519714" indent="-259857" lvl="1">
              <a:lnSpc>
                <a:spcPts val="3370"/>
              </a:lnSpc>
              <a:buFont typeface="Arial"/>
              <a:buChar char="•"/>
            </a:pPr>
            <a:r>
              <a:rPr lang="en-US" sz="2407">
                <a:solidFill>
                  <a:srgbClr val="8C2E2E"/>
                </a:solidFill>
                <a:latin typeface="Montaser Arabic"/>
                <a:ea typeface="Montaser Arabic"/>
                <a:cs typeface="Montaser Arabic"/>
                <a:sym typeface="Montaser Arabic"/>
              </a:rPr>
              <a:t>Tháng 7-8 (Back-to-School Season):</a:t>
            </a:r>
          </a:p>
          <a:p>
            <a:pPr algn="just" marL="1039429" indent="-346476" lvl="2">
              <a:lnSpc>
                <a:spcPts val="3370"/>
              </a:lnSpc>
              <a:buFont typeface="Arial"/>
              <a:buChar char="⚬"/>
            </a:pPr>
            <a:r>
              <a:rPr lang="en-US" sz="2407">
                <a:solidFill>
                  <a:srgbClr val="184C99"/>
                </a:solidFill>
                <a:latin typeface="Montaser Arabic"/>
                <a:ea typeface="Montaser Arabic"/>
                <a:cs typeface="Montaser Arabic"/>
                <a:sym typeface="Montaser Arabic"/>
              </a:rPr>
              <a:t>Khuyến mãi các sản phẩm như đồ dùng học tập, quần áo, đồ điện tử.</a:t>
            </a:r>
          </a:p>
          <a:p>
            <a:pPr algn="just" marL="1039429" indent="-346476" lvl="2">
              <a:lnSpc>
                <a:spcPts val="3370"/>
              </a:lnSpc>
              <a:buFont typeface="Arial"/>
              <a:buChar char="⚬"/>
            </a:pPr>
            <a:r>
              <a:rPr lang="en-US" sz="2407">
                <a:solidFill>
                  <a:srgbClr val="184C99"/>
                </a:solidFill>
                <a:latin typeface="Montaser Arabic"/>
                <a:ea typeface="Montaser Arabic"/>
                <a:cs typeface="Montaser Arabic"/>
                <a:sym typeface="Montaser Arabic"/>
              </a:rPr>
              <a:t>Tạo các gói sản phẩm dành cho học sinh và phụ huynh.</a:t>
            </a:r>
          </a:p>
          <a:p>
            <a:pPr algn="just" marL="519714" indent="-259857" lvl="1">
              <a:lnSpc>
                <a:spcPts val="3370"/>
              </a:lnSpc>
              <a:buFont typeface="Arial"/>
              <a:buChar char="•"/>
            </a:pPr>
            <a:r>
              <a:rPr lang="en-US" sz="2407">
                <a:solidFill>
                  <a:srgbClr val="8C2E2E"/>
                </a:solidFill>
                <a:latin typeface="Montaser Arabic"/>
                <a:ea typeface="Montaser Arabic"/>
                <a:cs typeface="Montaser Arabic"/>
                <a:sym typeface="Montaser Arabic"/>
              </a:rPr>
              <a:t>Tháng 11-12 (Holiday Season):</a:t>
            </a:r>
          </a:p>
          <a:p>
            <a:pPr algn="just" marL="1039429" indent="-346476" lvl="2">
              <a:lnSpc>
                <a:spcPts val="3370"/>
              </a:lnSpc>
              <a:buFont typeface="Arial"/>
              <a:buChar char="⚬"/>
            </a:pPr>
            <a:r>
              <a:rPr lang="en-US" sz="2407">
                <a:solidFill>
                  <a:srgbClr val="184C99"/>
                </a:solidFill>
                <a:latin typeface="Montaser Arabic"/>
                <a:ea typeface="Montaser Arabic"/>
                <a:cs typeface="Montaser Arabic"/>
                <a:sym typeface="Montaser Arabic"/>
              </a:rPr>
              <a:t>Đẩy mạnh các chiến dịch Black Friday, Cyber Monday và Christmas với các chương trình giảm giá mạnh, voucher và miễn phí vận chuyển.</a:t>
            </a:r>
          </a:p>
          <a:p>
            <a:pPr algn="just" marL="1039429" indent="-346476" lvl="2">
              <a:lnSpc>
                <a:spcPts val="3370"/>
              </a:lnSpc>
              <a:buFont typeface="Arial"/>
              <a:buChar char="⚬"/>
            </a:pPr>
            <a:r>
              <a:rPr lang="en-US" sz="2407">
                <a:solidFill>
                  <a:srgbClr val="184C99"/>
                </a:solidFill>
                <a:latin typeface="Montaser Arabic"/>
                <a:ea typeface="Montaser Arabic"/>
                <a:cs typeface="Montaser Arabic"/>
                <a:sym typeface="Montaser Arabic"/>
              </a:rPr>
              <a:t>Khuyến khích mua sắm quà tặng thông qua chiến dịch "Holiday Gifting" nhắm đến cả nam và nữ.</a:t>
            </a:r>
          </a:p>
        </p:txBody>
      </p:sp>
      <p:sp>
        <p:nvSpPr>
          <p:cNvPr name="TextBox 12" id="12"/>
          <p:cNvSpPr txBox="true"/>
          <p:nvPr/>
        </p:nvSpPr>
        <p:spPr>
          <a:xfrm rot="0">
            <a:off x="10023760" y="2580296"/>
            <a:ext cx="7861628" cy="6843731"/>
          </a:xfrm>
          <a:prstGeom prst="rect">
            <a:avLst/>
          </a:prstGeom>
        </p:spPr>
        <p:txBody>
          <a:bodyPr anchor="t" rtlCol="false" tIns="0" lIns="0" bIns="0" rIns="0">
            <a:spAutoFit/>
          </a:bodyPr>
          <a:lstStyle/>
          <a:p>
            <a:pPr algn="just">
              <a:lnSpc>
                <a:spcPts val="3411"/>
              </a:lnSpc>
            </a:pPr>
            <a:r>
              <a:rPr lang="en-US" sz="2436" b="true">
                <a:solidFill>
                  <a:srgbClr val="8C2E2E"/>
                </a:solidFill>
                <a:latin typeface="Montaser Arabic Bold"/>
                <a:ea typeface="Montaser Arabic Bold"/>
                <a:cs typeface="Montaser Arabic Bold"/>
                <a:sym typeface="Montaser Arabic Bold"/>
              </a:rPr>
              <a:t>2. Cá nhân hóa theo giới tính và nhu cầu mua sắm:</a:t>
            </a:r>
          </a:p>
          <a:p>
            <a:pPr algn="just" marL="526096" indent="-263048" lvl="1">
              <a:lnSpc>
                <a:spcPts val="3411"/>
              </a:lnSpc>
              <a:buFont typeface="Arial"/>
              <a:buChar char="•"/>
            </a:pPr>
            <a:r>
              <a:rPr lang="en-US" sz="2436">
                <a:solidFill>
                  <a:srgbClr val="184C99"/>
                </a:solidFill>
                <a:latin typeface="Montaser Arabic"/>
                <a:ea typeface="Montaser Arabic"/>
                <a:cs typeface="Montaser Arabic"/>
                <a:sym typeface="Montaser Arabic"/>
              </a:rPr>
              <a:t>Đối với nữ giới: Tập trung quảng bá các sản phẩm như thời trang, làm đẹp vào tháng 4-6.</a:t>
            </a:r>
          </a:p>
          <a:p>
            <a:pPr algn="just" marL="526096" indent="-263048" lvl="1">
              <a:lnSpc>
                <a:spcPts val="3411"/>
              </a:lnSpc>
              <a:buFont typeface="Arial"/>
              <a:buChar char="•"/>
            </a:pPr>
            <a:r>
              <a:rPr lang="en-US" sz="2436">
                <a:solidFill>
                  <a:srgbClr val="184C99"/>
                </a:solidFill>
                <a:latin typeface="Montaser Arabic"/>
                <a:ea typeface="Montaser Arabic"/>
                <a:cs typeface="Montaser Arabic"/>
                <a:sym typeface="Montaser Arabic"/>
              </a:rPr>
              <a:t>Đối với nam giới: Tăng cường khuyến mãi sản phẩm công nghệ, điện tử hoặc thể thao vào các mùa mua sắm lớn như Black Friday.</a:t>
            </a:r>
          </a:p>
          <a:p>
            <a:pPr algn="just">
              <a:lnSpc>
                <a:spcPts val="3411"/>
              </a:lnSpc>
            </a:pPr>
            <a:r>
              <a:rPr lang="en-US" sz="2436" b="true">
                <a:solidFill>
                  <a:srgbClr val="8C2E2E"/>
                </a:solidFill>
                <a:latin typeface="Montaser Arabic Bold"/>
                <a:ea typeface="Montaser Arabic Bold"/>
                <a:cs typeface="Montaser Arabic Bold"/>
                <a:sym typeface="Montaser Arabic Bold"/>
              </a:rPr>
              <a:t>3</a:t>
            </a:r>
            <a:r>
              <a:rPr lang="en-US" sz="2436" b="true">
                <a:solidFill>
                  <a:srgbClr val="8C2E2E"/>
                </a:solidFill>
                <a:latin typeface="Montaser Arabic Bold"/>
                <a:ea typeface="Montaser Arabic Bold"/>
                <a:cs typeface="Montaser Arabic Bold"/>
                <a:sym typeface="Montaser Arabic Bold"/>
              </a:rPr>
              <a:t>. Chiến lược ưu đãi và giữ chân khách hàng:</a:t>
            </a:r>
          </a:p>
          <a:p>
            <a:pPr algn="just" marL="526096" indent="-263048" lvl="1">
              <a:lnSpc>
                <a:spcPts val="3411"/>
              </a:lnSpc>
              <a:buFont typeface="Arial"/>
              <a:buChar char="•"/>
            </a:pPr>
            <a:r>
              <a:rPr lang="en-US" sz="2436">
                <a:solidFill>
                  <a:srgbClr val="184C99"/>
                </a:solidFill>
                <a:latin typeface="Montaser Arabic"/>
                <a:ea typeface="Montaser Arabic"/>
                <a:cs typeface="Montaser Arabic"/>
                <a:sym typeface="Montaser Arabic"/>
              </a:rPr>
              <a:t>Chương trình khách hàng thân thiết (Loyalty Programs): Cung cấp điểm thưởng và ưu đãi cho khách hàng mua sắm thường xuyên.</a:t>
            </a:r>
          </a:p>
          <a:p>
            <a:pPr algn="just" marL="526096" indent="-263048" lvl="1">
              <a:lnSpc>
                <a:spcPts val="3411"/>
              </a:lnSpc>
              <a:buFont typeface="Arial"/>
              <a:buChar char="•"/>
            </a:pPr>
            <a:r>
              <a:rPr lang="en-US" sz="2436">
                <a:solidFill>
                  <a:srgbClr val="184C99"/>
                </a:solidFill>
                <a:latin typeface="Montaser Arabic"/>
                <a:ea typeface="Montaser Arabic"/>
                <a:cs typeface="Montaser Arabic"/>
                <a:sym typeface="Montaser Arabic"/>
              </a:rPr>
              <a:t>Chiết khấu có thời hạn: Sử dụng các ưu đãi giới hạn thời gian để tạo tâm lý mua hàng ngay lập tức.</a:t>
            </a:r>
          </a:p>
          <a:p>
            <a:pPr algn="just" marL="526096" indent="-263048" lvl="1">
              <a:lnSpc>
                <a:spcPts val="3411"/>
              </a:lnSpc>
              <a:buFont typeface="Arial"/>
              <a:buChar char="•"/>
            </a:pPr>
            <a:r>
              <a:rPr lang="en-US" sz="2436">
                <a:solidFill>
                  <a:srgbClr val="184C99"/>
                </a:solidFill>
                <a:latin typeface="Montaser Arabic"/>
                <a:ea typeface="Montaser Arabic"/>
                <a:cs typeface="Montaser Arabic"/>
                <a:sym typeface="Montaser Arabic"/>
              </a:rPr>
              <a:t>Voucher cá nhân hóa: Gửi mã giảm giá hoặc quà tặng sinh nhật thông qua email marketing.</a:t>
            </a:r>
          </a:p>
        </p:txBody>
      </p:sp>
      <p:grpSp>
        <p:nvGrpSpPr>
          <p:cNvPr name="Group 13" id="13"/>
          <p:cNvGrpSpPr/>
          <p:nvPr/>
        </p:nvGrpSpPr>
        <p:grpSpPr>
          <a:xfrm rot="5400000">
            <a:off x="593738" y="514406"/>
            <a:ext cx="425574" cy="330940"/>
            <a:chOff x="0" y="0"/>
            <a:chExt cx="812800" cy="632061"/>
          </a:xfrm>
        </p:grpSpPr>
        <p:sp>
          <p:nvSpPr>
            <p:cNvPr name="Freeform 14" id="14"/>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A6B9DD"/>
            </a:solidFill>
          </p:spPr>
        </p:sp>
        <p:sp>
          <p:nvSpPr>
            <p:cNvPr name="TextBox 15" id="15"/>
            <p:cNvSpPr txBox="true"/>
            <p:nvPr/>
          </p:nvSpPr>
          <p:spPr>
            <a:xfrm>
              <a:off x="127000" y="245832"/>
              <a:ext cx="558800" cy="341082"/>
            </a:xfrm>
            <a:prstGeom prst="rect">
              <a:avLst/>
            </a:prstGeom>
          </p:spPr>
          <p:txBody>
            <a:bodyPr anchor="ctr" rtlCol="false" tIns="50800" lIns="50800" bIns="50800" rIns="50800"/>
            <a:lstStyle/>
            <a:p>
              <a:pPr algn="ctr">
                <a:lnSpc>
                  <a:spcPts val="2605"/>
                </a:lnSpc>
              </a:pPr>
            </a:p>
          </p:txBody>
        </p:sp>
      </p:grpSp>
      <p:sp>
        <p:nvSpPr>
          <p:cNvPr name="TextBox 16" id="16"/>
          <p:cNvSpPr txBox="true"/>
          <p:nvPr/>
        </p:nvSpPr>
        <p:spPr>
          <a:xfrm rot="0">
            <a:off x="1200687" y="411496"/>
            <a:ext cx="12459583" cy="452592"/>
          </a:xfrm>
          <a:prstGeom prst="rect">
            <a:avLst/>
          </a:prstGeom>
        </p:spPr>
        <p:txBody>
          <a:bodyPr anchor="t" rtlCol="false" tIns="0" lIns="0" bIns="0" rIns="0">
            <a:spAutoFit/>
          </a:bodyPr>
          <a:lstStyle/>
          <a:p>
            <a:pPr algn="l" marL="0" indent="0" lvl="0">
              <a:lnSpc>
                <a:spcPts val="3728"/>
              </a:lnSpc>
              <a:spcBef>
                <a:spcPct val="0"/>
              </a:spcBef>
            </a:pPr>
            <a:r>
              <a:rPr lang="en-US" b="true" sz="2701">
                <a:solidFill>
                  <a:srgbClr val="C5D9F3"/>
                </a:solidFill>
                <a:latin typeface="Montaser Arabic Bold"/>
                <a:ea typeface="Montaser Arabic Bold"/>
                <a:cs typeface="Montaser Arabic Bold"/>
                <a:sym typeface="Montaser Arabic Bold"/>
              </a:rPr>
              <a:t>3.2.4 TẦN SUẤT MUA SẮM CỦA KHÁCH HÀNG THEO GIỚI TÍNH</a:t>
            </a:r>
          </a:p>
        </p:txBody>
      </p:sp>
      <p:sp>
        <p:nvSpPr>
          <p:cNvPr name="TextBox 17" id="17"/>
          <p:cNvSpPr txBox="true"/>
          <p:nvPr/>
        </p:nvSpPr>
        <p:spPr>
          <a:xfrm rot="0">
            <a:off x="2262289" y="806938"/>
            <a:ext cx="12249779" cy="1011404"/>
          </a:xfrm>
          <a:prstGeom prst="rect">
            <a:avLst/>
          </a:prstGeom>
        </p:spPr>
        <p:txBody>
          <a:bodyPr anchor="t" rtlCol="false" tIns="0" lIns="0" bIns="0" rIns="0">
            <a:spAutoFit/>
          </a:bodyPr>
          <a:lstStyle/>
          <a:p>
            <a:pPr algn="l">
              <a:lnSpc>
                <a:spcPts val="4103"/>
              </a:lnSpc>
            </a:pPr>
            <a:r>
              <a:rPr lang="en-US" sz="2930" b="true">
                <a:solidFill>
                  <a:srgbClr val="FBF9F1"/>
                </a:solidFill>
                <a:latin typeface="Montaser Arabic Bold"/>
                <a:ea typeface="Montaser Arabic Bold"/>
                <a:cs typeface="Montaser Arabic Bold"/>
                <a:sym typeface="Montaser Arabic Bold"/>
              </a:rPr>
              <a:t>d. Biểu đồ thể hiện Tần suất mua sắm của khách hàng theo giới tính từng tháng (theo năm)</a:t>
            </a:r>
          </a:p>
        </p:txBody>
      </p:sp>
    </p:spTree>
  </p:cSld>
  <p:clrMapOvr>
    <a:masterClrMapping/>
  </p:clrMapOvr>
  <p:transition spd="fast">
    <p:circle/>
  </p:transition>
</p:sld>
</file>

<file path=ppt/slides/slide99.xml><?xml version="1.0" encoding="utf-8"?>
<p:sld xmlns:p="http://schemas.openxmlformats.org/presentationml/2006/main" xmlns:a="http://schemas.openxmlformats.org/drawingml/2006/main" xmlns:r="http://schemas.openxmlformats.org/officeDocument/2006/relationships">
  <p:cSld>
    <p:bg>
      <p:bgPr>
        <a:solidFill>
          <a:srgbClr val="1C53A3"/>
        </a:solidFill>
      </p:bgPr>
    </p:bg>
    <p:spTree>
      <p:nvGrpSpPr>
        <p:cNvPr id="1" name=""/>
        <p:cNvGrpSpPr/>
        <p:nvPr/>
      </p:nvGrpSpPr>
      <p:grpSpPr>
        <a:xfrm>
          <a:off x="0" y="0"/>
          <a:ext cx="0" cy="0"/>
          <a:chOff x="0" y="0"/>
          <a:chExt cx="0" cy="0"/>
        </a:xfrm>
      </p:grpSpPr>
      <p:grpSp>
        <p:nvGrpSpPr>
          <p:cNvPr name="Group 2" id="2"/>
          <p:cNvGrpSpPr/>
          <p:nvPr/>
        </p:nvGrpSpPr>
        <p:grpSpPr>
          <a:xfrm rot="0">
            <a:off x="-4976691" y="17693"/>
            <a:ext cx="12010783" cy="10400796"/>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solidFill>
              <a:srgbClr val="FFFFFF"/>
            </a:solidFill>
            <a:ln w="12700">
              <a:solidFill>
                <a:srgbClr val="000000"/>
              </a:solidFill>
            </a:ln>
          </p:spPr>
        </p:sp>
      </p:grpSp>
      <p:grpSp>
        <p:nvGrpSpPr>
          <p:cNvPr name="Group 4" id="4"/>
          <p:cNvGrpSpPr/>
          <p:nvPr/>
        </p:nvGrpSpPr>
        <p:grpSpPr>
          <a:xfrm rot="0">
            <a:off x="-5640386" y="0"/>
            <a:ext cx="12010783" cy="10400796"/>
            <a:chOff x="0" y="0"/>
            <a:chExt cx="4282440" cy="3708400"/>
          </a:xfrm>
        </p:grpSpPr>
        <p:sp>
          <p:nvSpPr>
            <p:cNvPr name="Freeform 5" id="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02591" t="0" r="-102591" b="0"/>
              </a:stretch>
            </a:blipFill>
          </p:spPr>
        </p:sp>
      </p:grpSp>
      <p:sp>
        <p:nvSpPr>
          <p:cNvPr name="TextBox 6" id="6"/>
          <p:cNvSpPr txBox="true"/>
          <p:nvPr/>
        </p:nvSpPr>
        <p:spPr>
          <a:xfrm rot="0">
            <a:off x="8180275" y="5933097"/>
            <a:ext cx="2919434" cy="590914"/>
          </a:xfrm>
          <a:prstGeom prst="rect">
            <a:avLst/>
          </a:prstGeom>
        </p:spPr>
        <p:txBody>
          <a:bodyPr anchor="t" rtlCol="false" tIns="0" lIns="0" bIns="0" rIns="0">
            <a:spAutoFit/>
          </a:bodyPr>
          <a:lstStyle/>
          <a:p>
            <a:pPr algn="l" marL="0" indent="0" lvl="0">
              <a:lnSpc>
                <a:spcPts val="4862"/>
              </a:lnSpc>
              <a:spcBef>
                <a:spcPct val="0"/>
              </a:spcBef>
            </a:pPr>
            <a:r>
              <a:rPr lang="en-US" b="true" sz="3523">
                <a:solidFill>
                  <a:srgbClr val="FFFFFF"/>
                </a:solidFill>
                <a:latin typeface="Montaser Arabic Bold"/>
                <a:ea typeface="Montaser Arabic Bold"/>
                <a:cs typeface="Montaser Arabic Bold"/>
                <a:sym typeface="Montaser Arabic Bold"/>
              </a:rPr>
              <a:t>3.3.2</a:t>
            </a:r>
          </a:p>
        </p:txBody>
      </p:sp>
      <p:sp>
        <p:nvSpPr>
          <p:cNvPr name="TextBox 7" id="7"/>
          <p:cNvSpPr txBox="true"/>
          <p:nvPr/>
        </p:nvSpPr>
        <p:spPr>
          <a:xfrm rot="0">
            <a:off x="8216334" y="3503848"/>
            <a:ext cx="2919434" cy="590914"/>
          </a:xfrm>
          <a:prstGeom prst="rect">
            <a:avLst/>
          </a:prstGeom>
        </p:spPr>
        <p:txBody>
          <a:bodyPr anchor="t" rtlCol="false" tIns="0" lIns="0" bIns="0" rIns="0">
            <a:spAutoFit/>
          </a:bodyPr>
          <a:lstStyle/>
          <a:p>
            <a:pPr algn="l" marL="0" indent="0" lvl="0">
              <a:lnSpc>
                <a:spcPts val="4862"/>
              </a:lnSpc>
              <a:spcBef>
                <a:spcPct val="0"/>
              </a:spcBef>
            </a:pPr>
            <a:r>
              <a:rPr lang="en-US" b="true" sz="3523">
                <a:solidFill>
                  <a:srgbClr val="FFFFFF"/>
                </a:solidFill>
                <a:latin typeface="Montaser Arabic Bold"/>
                <a:ea typeface="Montaser Arabic Bold"/>
                <a:cs typeface="Montaser Arabic Bold"/>
                <a:sym typeface="Montaser Arabic Bold"/>
              </a:rPr>
              <a:t>3.3.1</a:t>
            </a:r>
          </a:p>
        </p:txBody>
      </p:sp>
      <p:grpSp>
        <p:nvGrpSpPr>
          <p:cNvPr name="Group 8" id="8"/>
          <p:cNvGrpSpPr/>
          <p:nvPr/>
        </p:nvGrpSpPr>
        <p:grpSpPr>
          <a:xfrm rot="0">
            <a:off x="17259300" y="2066886"/>
            <a:ext cx="5754080" cy="8220114"/>
            <a:chOff x="0" y="0"/>
            <a:chExt cx="4445000" cy="6350000"/>
          </a:xfrm>
        </p:grpSpPr>
        <p:sp>
          <p:nvSpPr>
            <p:cNvPr name="Freeform 9" id="9"/>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10" id="10"/>
          <p:cNvGrpSpPr/>
          <p:nvPr/>
        </p:nvGrpSpPr>
        <p:grpSpPr>
          <a:xfrm rot="-10800000">
            <a:off x="-4533696" y="169116"/>
            <a:ext cx="5754080" cy="8220114"/>
            <a:chOff x="0" y="0"/>
            <a:chExt cx="4445000" cy="6350000"/>
          </a:xfrm>
        </p:grpSpPr>
        <p:sp>
          <p:nvSpPr>
            <p:cNvPr name="Freeform 11" id="11"/>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12" id="12"/>
          <p:cNvGrpSpPr/>
          <p:nvPr/>
        </p:nvGrpSpPr>
        <p:grpSpPr>
          <a:xfrm rot="0">
            <a:off x="1638386" y="2554675"/>
            <a:ext cx="1983413" cy="198341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200025" cap="sq">
              <a:solidFill>
                <a:srgbClr val="1C53A3"/>
              </a:solidFill>
              <a:prstDash val="solid"/>
              <a:miter/>
            </a:ln>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sp>
        <p:nvSpPr>
          <p:cNvPr name="TextBox 15" id="15"/>
          <p:cNvSpPr txBox="true"/>
          <p:nvPr/>
        </p:nvSpPr>
        <p:spPr>
          <a:xfrm rot="0">
            <a:off x="365005" y="4652579"/>
            <a:ext cx="5233036" cy="2421455"/>
          </a:xfrm>
          <a:prstGeom prst="rect">
            <a:avLst/>
          </a:prstGeom>
        </p:spPr>
        <p:txBody>
          <a:bodyPr anchor="t" rtlCol="false" tIns="0" lIns="0" bIns="0" rIns="0">
            <a:spAutoFit/>
          </a:bodyPr>
          <a:lstStyle/>
          <a:p>
            <a:pPr algn="l">
              <a:lnSpc>
                <a:spcPts val="3865"/>
              </a:lnSpc>
              <a:spcBef>
                <a:spcPct val="0"/>
              </a:spcBef>
            </a:pPr>
            <a:r>
              <a:rPr lang="en-US" b="true" sz="2761">
                <a:solidFill>
                  <a:srgbClr val="1C53A3"/>
                </a:solidFill>
                <a:latin typeface="Montaser Arabic Bold"/>
                <a:ea typeface="Montaser Arabic Bold"/>
                <a:cs typeface="Montaser Arabic Bold"/>
                <a:sym typeface="Montaser Arabic Bold"/>
              </a:rPr>
              <a:t>XU HƯỚNG MUA SẮM THEO MÙA THÀNH CÁC THÁNG VÀ QUÝ ĐỂ XEM LIỆU CÓ SỰ GIA TĂNG DOANH SỐ TRONG CÁC MÙA LỄ HỘI</a:t>
            </a:r>
          </a:p>
        </p:txBody>
      </p:sp>
      <p:sp>
        <p:nvSpPr>
          <p:cNvPr name="TextBox 16" id="16"/>
          <p:cNvSpPr txBox="true"/>
          <p:nvPr/>
        </p:nvSpPr>
        <p:spPr>
          <a:xfrm rot="0">
            <a:off x="2039716" y="3097630"/>
            <a:ext cx="1180753" cy="862070"/>
          </a:xfrm>
          <a:prstGeom prst="rect">
            <a:avLst/>
          </a:prstGeom>
        </p:spPr>
        <p:txBody>
          <a:bodyPr anchor="t" rtlCol="false" tIns="0" lIns="0" bIns="0" rIns="0">
            <a:spAutoFit/>
          </a:bodyPr>
          <a:lstStyle/>
          <a:p>
            <a:pPr algn="ctr">
              <a:lnSpc>
                <a:spcPts val="7184"/>
              </a:lnSpc>
            </a:pPr>
            <a:r>
              <a:rPr lang="en-US" sz="5205" b="true">
                <a:solidFill>
                  <a:srgbClr val="1848A0"/>
                </a:solidFill>
                <a:latin typeface="Montaser Arabic Bold"/>
                <a:ea typeface="Montaser Arabic Bold"/>
                <a:cs typeface="Montaser Arabic Bold"/>
                <a:sym typeface="Montaser Arabic Bold"/>
              </a:rPr>
              <a:t>3.3</a:t>
            </a:r>
          </a:p>
        </p:txBody>
      </p:sp>
      <p:grpSp>
        <p:nvGrpSpPr>
          <p:cNvPr name="Group 17" id="17"/>
          <p:cNvGrpSpPr/>
          <p:nvPr/>
        </p:nvGrpSpPr>
        <p:grpSpPr>
          <a:xfrm rot="5400000">
            <a:off x="7396680" y="6046759"/>
            <a:ext cx="508278" cy="395254"/>
            <a:chOff x="0" y="0"/>
            <a:chExt cx="812800" cy="632061"/>
          </a:xfrm>
        </p:grpSpPr>
        <p:sp>
          <p:nvSpPr>
            <p:cNvPr name="Freeform 18" id="18"/>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FFFFFF"/>
            </a:solidFill>
          </p:spPr>
        </p:sp>
        <p:sp>
          <p:nvSpPr>
            <p:cNvPr name="TextBox 19" id="19"/>
            <p:cNvSpPr txBox="true"/>
            <p:nvPr/>
          </p:nvSpPr>
          <p:spPr>
            <a:xfrm>
              <a:off x="127000" y="236307"/>
              <a:ext cx="558800" cy="350607"/>
            </a:xfrm>
            <a:prstGeom prst="rect">
              <a:avLst/>
            </a:prstGeom>
          </p:spPr>
          <p:txBody>
            <a:bodyPr anchor="ctr" rtlCol="false" tIns="50800" lIns="50800" bIns="50800" rIns="50800"/>
            <a:lstStyle/>
            <a:p>
              <a:pPr algn="ctr">
                <a:lnSpc>
                  <a:spcPts val="4070"/>
                </a:lnSpc>
              </a:pPr>
            </a:p>
          </p:txBody>
        </p:sp>
      </p:grpSp>
      <p:grpSp>
        <p:nvGrpSpPr>
          <p:cNvPr name="Group 20" id="20"/>
          <p:cNvGrpSpPr/>
          <p:nvPr/>
        </p:nvGrpSpPr>
        <p:grpSpPr>
          <a:xfrm rot="5400000">
            <a:off x="7396680" y="3617509"/>
            <a:ext cx="508278" cy="395254"/>
            <a:chOff x="0" y="0"/>
            <a:chExt cx="812800" cy="632061"/>
          </a:xfrm>
        </p:grpSpPr>
        <p:sp>
          <p:nvSpPr>
            <p:cNvPr name="Freeform 21" id="21"/>
            <p:cNvSpPr/>
            <p:nvPr/>
          </p:nvSpPr>
          <p:spPr>
            <a:xfrm flipH="false" flipV="false" rot="0">
              <a:off x="0" y="0"/>
              <a:ext cx="812800" cy="632061"/>
            </a:xfrm>
            <a:custGeom>
              <a:avLst/>
              <a:gdLst/>
              <a:ahLst/>
              <a:cxnLst/>
              <a:rect r="r" b="b" t="t" l="l"/>
              <a:pathLst>
                <a:path h="632061" w="812800">
                  <a:moveTo>
                    <a:pt x="406400" y="0"/>
                  </a:moveTo>
                  <a:lnTo>
                    <a:pt x="812800" y="632061"/>
                  </a:lnTo>
                  <a:lnTo>
                    <a:pt x="0" y="632061"/>
                  </a:lnTo>
                  <a:lnTo>
                    <a:pt x="406400" y="0"/>
                  </a:lnTo>
                  <a:close/>
                </a:path>
              </a:pathLst>
            </a:custGeom>
            <a:solidFill>
              <a:srgbClr val="FFFFFF"/>
            </a:solidFill>
          </p:spPr>
        </p:sp>
        <p:sp>
          <p:nvSpPr>
            <p:cNvPr name="TextBox 22" id="22"/>
            <p:cNvSpPr txBox="true"/>
            <p:nvPr/>
          </p:nvSpPr>
          <p:spPr>
            <a:xfrm>
              <a:off x="127000" y="236307"/>
              <a:ext cx="558800" cy="350607"/>
            </a:xfrm>
            <a:prstGeom prst="rect">
              <a:avLst/>
            </a:prstGeom>
          </p:spPr>
          <p:txBody>
            <a:bodyPr anchor="ctr" rtlCol="false" tIns="50800" lIns="50800" bIns="50800" rIns="50800"/>
            <a:lstStyle/>
            <a:p>
              <a:pPr algn="ctr">
                <a:lnSpc>
                  <a:spcPts val="4070"/>
                </a:lnSpc>
              </a:pPr>
            </a:p>
          </p:txBody>
        </p:sp>
      </p:grpSp>
      <p:sp>
        <p:nvSpPr>
          <p:cNvPr name="TextBox 23" id="23"/>
          <p:cNvSpPr txBox="true"/>
          <p:nvPr/>
        </p:nvSpPr>
        <p:spPr>
          <a:xfrm rot="0">
            <a:off x="10106195" y="3343996"/>
            <a:ext cx="7863901" cy="1228548"/>
          </a:xfrm>
          <a:prstGeom prst="rect">
            <a:avLst/>
          </a:prstGeom>
        </p:spPr>
        <p:txBody>
          <a:bodyPr anchor="t" rtlCol="false" tIns="0" lIns="0" bIns="0" rIns="0">
            <a:spAutoFit/>
          </a:bodyPr>
          <a:lstStyle/>
          <a:p>
            <a:pPr algn="just">
              <a:lnSpc>
                <a:spcPts val="4932"/>
              </a:lnSpc>
              <a:spcBef>
                <a:spcPct val="0"/>
              </a:spcBef>
            </a:pPr>
            <a:r>
              <a:rPr lang="en-US" b="true" sz="3523">
                <a:solidFill>
                  <a:srgbClr val="FFFFFF"/>
                </a:solidFill>
                <a:latin typeface="Montaser Arabic Bold"/>
                <a:ea typeface="Montaser Arabic Bold"/>
                <a:cs typeface="Montaser Arabic Bold"/>
                <a:sym typeface="Montaser Arabic Bold"/>
              </a:rPr>
              <a:t>THỐNG KÊ DOANH THU QUA TỪNG NĂM</a:t>
            </a:r>
          </a:p>
        </p:txBody>
      </p:sp>
      <p:sp>
        <p:nvSpPr>
          <p:cNvPr name="TextBox 24" id="24"/>
          <p:cNvSpPr txBox="true"/>
          <p:nvPr/>
        </p:nvSpPr>
        <p:spPr>
          <a:xfrm rot="0">
            <a:off x="10106195" y="5761577"/>
            <a:ext cx="7863901" cy="1228548"/>
          </a:xfrm>
          <a:prstGeom prst="rect">
            <a:avLst/>
          </a:prstGeom>
        </p:spPr>
        <p:txBody>
          <a:bodyPr anchor="t" rtlCol="false" tIns="0" lIns="0" bIns="0" rIns="0">
            <a:spAutoFit/>
          </a:bodyPr>
          <a:lstStyle/>
          <a:p>
            <a:pPr algn="just">
              <a:lnSpc>
                <a:spcPts val="4932"/>
              </a:lnSpc>
              <a:spcBef>
                <a:spcPct val="0"/>
              </a:spcBef>
            </a:pPr>
            <a:r>
              <a:rPr lang="en-US" b="true" sz="3523">
                <a:solidFill>
                  <a:srgbClr val="FFFFFF"/>
                </a:solidFill>
                <a:latin typeface="Montaser Arabic Bold"/>
                <a:ea typeface="Montaser Arabic Bold"/>
                <a:cs typeface="Montaser Arabic Bold"/>
                <a:sym typeface="Montaser Arabic Bold"/>
              </a:rPr>
              <a:t> </a:t>
            </a:r>
            <a:r>
              <a:rPr lang="en-US" b="true" sz="3523">
                <a:solidFill>
                  <a:srgbClr val="FFFFFF"/>
                </a:solidFill>
                <a:latin typeface="Montaser Arabic Bold"/>
                <a:ea typeface="Montaser Arabic Bold"/>
                <a:cs typeface="Montaser Arabic Bold"/>
                <a:sym typeface="Montaser Arabic Bold"/>
              </a:rPr>
              <a:t>Xu hướng mua sắm theo mùa (tháng và quý)</a:t>
            </a:r>
          </a:p>
        </p:txBody>
      </p:sp>
    </p:spTree>
  </p:cSld>
  <p:clrMapOvr>
    <a:masterClrMapping/>
  </p:clrMapOvr>
  <p:transition spd="fast">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DAGKoz7JxV8</dc:identifier>
  <dcterms:modified xsi:type="dcterms:W3CDTF">2011-08-01T06:04:30Z</dcterms:modified>
  <cp:revision>1</cp:revision>
  <dc:title>DataAnalyst</dc:title>
</cp:coreProperties>
</file>